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4"/>
  </p:handoutMasterIdLst>
  <p:sldIdLst>
    <p:sldId id="256" r:id="rId2"/>
    <p:sldId id="282" r:id="rId3"/>
    <p:sldId id="258" r:id="rId4"/>
    <p:sldId id="259" r:id="rId5"/>
    <p:sldId id="283" r:id="rId6"/>
    <p:sldId id="261" r:id="rId7"/>
    <p:sldId id="262" r:id="rId8"/>
    <p:sldId id="263" r:id="rId9"/>
    <p:sldId id="264" r:id="rId10"/>
    <p:sldId id="265" r:id="rId11"/>
    <p:sldId id="266" r:id="rId12"/>
    <p:sldId id="267" r:id="rId13"/>
    <p:sldId id="268" r:id="rId14"/>
    <p:sldId id="269" r:id="rId15"/>
    <p:sldId id="270" r:id="rId16"/>
    <p:sldId id="271" r:id="rId17"/>
    <p:sldId id="296" r:id="rId18"/>
    <p:sldId id="299" r:id="rId19"/>
    <p:sldId id="300" r:id="rId20"/>
    <p:sldId id="301" r:id="rId21"/>
    <p:sldId id="302" r:id="rId22"/>
    <p:sldId id="303" r:id="rId23"/>
    <p:sldId id="272" r:id="rId24"/>
    <p:sldId id="273" r:id="rId25"/>
    <p:sldId id="277" r:id="rId26"/>
    <p:sldId id="274" r:id="rId27"/>
    <p:sldId id="275" r:id="rId28"/>
    <p:sldId id="284" r:id="rId29"/>
    <p:sldId id="285" r:id="rId30"/>
    <p:sldId id="286" r:id="rId31"/>
    <p:sldId id="287" r:id="rId32"/>
    <p:sldId id="288" r:id="rId33"/>
    <p:sldId id="289" r:id="rId34"/>
    <p:sldId id="276" r:id="rId35"/>
    <p:sldId id="278" r:id="rId36"/>
    <p:sldId id="279" r:id="rId37"/>
    <p:sldId id="280" r:id="rId38"/>
    <p:sldId id="290" r:id="rId39"/>
    <p:sldId id="292" r:id="rId40"/>
    <p:sldId id="291" r:id="rId41"/>
    <p:sldId id="294" r:id="rId42"/>
    <p:sldId id="295" r:id="rId43"/>
  </p:sldIdLst>
  <p:sldSz cx="9144000" cy="6858000" type="screen4x3"/>
  <p:notesSz cx="9929813" cy="67992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78" y="6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被虐待者総数</c:v>
                </c:pt>
              </c:strCache>
            </c:strRef>
          </c:tx>
          <c:spPr>
            <a:solidFill>
              <a:schemeClr val="tx1"/>
            </a:solidFill>
            <a:ln>
              <a:noFill/>
            </a:ln>
            <a:effectLst/>
          </c:spPr>
          <c:invertIfNegative val="0"/>
          <c:dPt>
            <c:idx val="0"/>
            <c:invertIfNegative val="0"/>
            <c:bubble3D val="0"/>
            <c:spPr>
              <a:solidFill>
                <a:schemeClr val="tx1"/>
              </a:solidFill>
              <a:ln>
                <a:solidFill>
                  <a:schemeClr val="tx1"/>
                </a:solidFill>
              </a:ln>
              <a:effectLst/>
            </c:spPr>
            <c:extLst xmlns:c16r2="http://schemas.microsoft.com/office/drawing/2015/06/chart">
              <c:ext xmlns:c16="http://schemas.microsoft.com/office/drawing/2014/chart" uri="{C3380CC4-5D6E-409C-BE32-E72D297353CC}">
                <c16:uniqueId val="{00000001-8D68-4255-BD5E-AF600AF8B429}"/>
              </c:ext>
            </c:extLst>
          </c:dPt>
          <c:cat>
            <c:numRef>
              <c:f>Sheet1!$A$2</c:f>
              <c:numCache>
                <c:formatCode>General</c:formatCode>
                <c:ptCount val="1"/>
              </c:numCache>
            </c:numRef>
          </c:cat>
          <c:val>
            <c:numRef>
              <c:f>Sheet1!$B$2</c:f>
              <c:numCache>
                <c:formatCode>General</c:formatCode>
                <c:ptCount val="1"/>
                <c:pt idx="0">
                  <c:v>1557</c:v>
                </c:pt>
              </c:numCache>
            </c:numRef>
          </c:val>
          <c:extLst xmlns:c16r2="http://schemas.microsoft.com/office/drawing/2015/06/chart">
            <c:ext xmlns:c16="http://schemas.microsoft.com/office/drawing/2014/chart" uri="{C3380CC4-5D6E-409C-BE32-E72D297353CC}">
              <c16:uniqueId val="{00000002-8D68-4255-BD5E-AF600AF8B429}"/>
            </c:ext>
          </c:extLst>
        </c:ser>
        <c:ser>
          <c:idx val="1"/>
          <c:order val="1"/>
          <c:tx>
            <c:strRef>
              <c:f>Sheet1!$C$1</c:f>
              <c:strCache>
                <c:ptCount val="1"/>
                <c:pt idx="0">
                  <c:v>行動障害のある者</c:v>
                </c:pt>
              </c:strCache>
            </c:strRef>
          </c:tx>
          <c:spPr>
            <a:solidFill>
              <a:schemeClr val="bg2">
                <a:lumMod val="75000"/>
              </a:schemeClr>
            </a:solidFill>
            <a:ln>
              <a:noFill/>
            </a:ln>
            <a:effectLst/>
          </c:spPr>
          <c:invertIfNegative val="0"/>
          <c:cat>
            <c:numRef>
              <c:f>Sheet1!$A$2</c:f>
              <c:numCache>
                <c:formatCode>General</c:formatCode>
                <c:ptCount val="1"/>
              </c:numCache>
            </c:numRef>
          </c:cat>
          <c:val>
            <c:numRef>
              <c:f>Sheet1!$C$2</c:f>
              <c:numCache>
                <c:formatCode>General</c:formatCode>
                <c:ptCount val="1"/>
                <c:pt idx="0">
                  <c:v>450</c:v>
                </c:pt>
              </c:numCache>
            </c:numRef>
          </c:val>
          <c:extLst xmlns:c16r2="http://schemas.microsoft.com/office/drawing/2015/06/chart">
            <c:ext xmlns:c16="http://schemas.microsoft.com/office/drawing/2014/chart" uri="{C3380CC4-5D6E-409C-BE32-E72D297353CC}">
              <c16:uniqueId val="{00000003-8D68-4255-BD5E-AF600AF8B429}"/>
            </c:ext>
          </c:extLst>
        </c:ser>
        <c:dLbls>
          <c:showLegendKey val="0"/>
          <c:showVal val="0"/>
          <c:showCatName val="0"/>
          <c:showSerName val="0"/>
          <c:showPercent val="0"/>
          <c:showBubbleSize val="0"/>
        </c:dLbls>
        <c:gapWidth val="150"/>
        <c:axId val="387861832"/>
        <c:axId val="387856344"/>
      </c:barChart>
      <c:catAx>
        <c:axId val="387861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387856344"/>
        <c:crosses val="autoZero"/>
        <c:auto val="1"/>
        <c:lblAlgn val="ctr"/>
        <c:lblOffset val="100"/>
        <c:noMultiLvlLbl val="0"/>
      </c:catAx>
      <c:valAx>
        <c:axId val="3878563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38786183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legendEntry>
      <c:legendEntry>
        <c:idx val="1"/>
        <c:txPr>
          <a:bodyPr rot="0" spcFirstLastPara="1" vertOverflow="ellipsis" vert="horz" wrap="square" anchor="ctr" anchorCtr="1"/>
          <a:lstStyle/>
          <a:p>
            <a:pPr>
              <a:defRPr sz="1197"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F10610-1449-4F64-B2FE-B10F88093CA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E75DD622-C51E-482E-9734-091980903930}">
      <dgm:prSet phldrT="[テキスト]"/>
      <dgm:spPr>
        <a:solidFill>
          <a:schemeClr val="bg2"/>
        </a:solidFill>
        <a:ln>
          <a:solidFill>
            <a:schemeClr val="tx1"/>
          </a:solidFill>
        </a:ln>
      </dgm:spPr>
      <dgm:t>
        <a:bodyPr/>
        <a:lstStyle/>
        <a:p>
          <a:pPr algn="ctr"/>
          <a:r>
            <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役割</a:t>
          </a:r>
          <a:r>
            <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dgm:t>
    </dgm:pt>
    <dgm:pt modelId="{07236CB6-9A0E-4064-819F-0DF7AD04DD05}" type="parTrans" cxnId="{4F608C7D-B22D-4AD6-A346-8F83FAF36222}">
      <dgm:prSet/>
      <dgm:spPr/>
      <dgm:t>
        <a:bodyPr/>
        <a:lstStyle/>
        <a:p>
          <a:endParaRPr kumimoji="1" lang="ja-JP" altLang="en-US"/>
        </a:p>
      </dgm:t>
    </dgm:pt>
    <dgm:pt modelId="{D82C522B-3BFC-414B-80B7-79A62B950EF4}" type="sibTrans" cxnId="{4F608C7D-B22D-4AD6-A346-8F83FAF36222}">
      <dgm:prSet/>
      <dgm:spPr/>
      <dgm:t>
        <a:bodyPr/>
        <a:lstStyle/>
        <a:p>
          <a:endParaRPr kumimoji="1" lang="ja-JP" altLang="en-US"/>
        </a:p>
      </dgm:t>
    </dgm:pt>
    <dgm:pt modelId="{F7874B1F-C941-49FB-98F2-D594CB4D7B4E}">
      <dgm:prSet phldrT="[テキスト]"/>
      <dgm:spPr>
        <a:solidFill>
          <a:schemeClr val="bg2"/>
        </a:solidFill>
        <a:ln>
          <a:solidFill>
            <a:schemeClr val="tx1"/>
          </a:solidFill>
        </a:ln>
      </dgm:spPr>
      <dgm:t>
        <a:bodyPr/>
        <a:lstStyle/>
        <a:p>
          <a:pPr algn="ctr"/>
          <a:r>
            <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機能</a:t>
          </a:r>
          <a:r>
            <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dgm:t>
    </dgm:pt>
    <dgm:pt modelId="{AEC1848A-6669-418A-9A32-72069E73D2FB}" type="parTrans" cxnId="{F5814863-401A-4A21-9E49-D1A1D88BD52E}">
      <dgm:prSet/>
      <dgm:spPr/>
      <dgm:t>
        <a:bodyPr/>
        <a:lstStyle/>
        <a:p>
          <a:endParaRPr kumimoji="1" lang="ja-JP" altLang="en-US"/>
        </a:p>
      </dgm:t>
    </dgm:pt>
    <dgm:pt modelId="{A8257E44-03D9-4FA7-8831-871A5A4DDEB0}" type="sibTrans" cxnId="{F5814863-401A-4A21-9E49-D1A1D88BD52E}">
      <dgm:prSet/>
      <dgm:spPr/>
      <dgm:t>
        <a:bodyPr/>
        <a:lstStyle/>
        <a:p>
          <a:endParaRPr kumimoji="1" lang="ja-JP" altLang="en-US"/>
        </a:p>
      </dgm:t>
    </dgm:pt>
    <dgm:pt modelId="{5F126D10-6CD6-4B12-BD51-01FCD86D7BC1}">
      <dgm:prSet/>
      <dgm:spPr>
        <a:noFill/>
        <a:ln>
          <a:solidFill>
            <a:schemeClr val="tx1"/>
          </a:solidFill>
        </a:ln>
      </dgm:spPr>
      <dgm: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主たる担い手</a:t>
          </a:r>
        </a:p>
      </dgm:t>
    </dgm:pt>
    <dgm:pt modelId="{1B46F3C2-5B68-443B-BFE1-C6B2D40FF3EC}" type="parTrans" cxnId="{BC672710-FF33-487C-937A-00510F94D3E0}">
      <dgm:prSet/>
      <dgm:spPr/>
      <dgm:t>
        <a:bodyPr/>
        <a:lstStyle/>
        <a:p>
          <a:endParaRPr kumimoji="1" lang="ja-JP" altLang="en-US"/>
        </a:p>
      </dgm:t>
    </dgm:pt>
    <dgm:pt modelId="{5EB9FA0A-984C-4814-8E44-AD1AC5B30273}" type="sibTrans" cxnId="{BC672710-FF33-487C-937A-00510F94D3E0}">
      <dgm:prSet/>
      <dgm:spPr/>
      <dgm:t>
        <a:bodyPr/>
        <a:lstStyle/>
        <a:p>
          <a:endParaRPr kumimoji="1" lang="ja-JP" altLang="en-US"/>
        </a:p>
      </dgm:t>
    </dgm:pt>
    <dgm:pt modelId="{C3CFACAB-C4F8-484B-B1A4-F09852C37574}">
      <dgm:prSet/>
      <dgm:spPr>
        <a:ln>
          <a:solidFill>
            <a:schemeClr val="tx1"/>
          </a:solidFill>
        </a:ln>
      </dgm:spPr>
      <dgm: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自主性</a:t>
          </a:r>
        </a:p>
      </dgm:t>
    </dgm:pt>
    <dgm:pt modelId="{1C8FF1F0-E5F6-4510-AA2E-7A1330745AD3}" type="parTrans" cxnId="{33B70BE3-0580-4FBD-90F4-EA111D5E29C9}">
      <dgm:prSet/>
      <dgm:spPr/>
      <dgm:t>
        <a:bodyPr/>
        <a:lstStyle/>
        <a:p>
          <a:endParaRPr kumimoji="1" lang="ja-JP" altLang="en-US"/>
        </a:p>
      </dgm:t>
    </dgm:pt>
    <dgm:pt modelId="{7AD48FAE-18B9-4663-BE1A-FF1A74F5DD97}" type="sibTrans" cxnId="{33B70BE3-0580-4FBD-90F4-EA111D5E29C9}">
      <dgm:prSet/>
      <dgm:spPr/>
      <dgm:t>
        <a:bodyPr/>
        <a:lstStyle/>
        <a:p>
          <a:endParaRPr kumimoji="1" lang="ja-JP" altLang="en-US"/>
        </a:p>
      </dgm:t>
    </dgm:pt>
    <dgm:pt modelId="{A2CAA738-29C2-406B-A5B8-77413C8719C0}">
      <dgm:prSet/>
      <dgm:spPr>
        <a:ln>
          <a:solidFill>
            <a:schemeClr val="tx1"/>
          </a:solidFill>
        </a:ln>
      </dgm:spPr>
      <dgm: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サービスの質の向上</a:t>
          </a:r>
        </a:p>
      </dgm:t>
    </dgm:pt>
    <dgm:pt modelId="{F058C7F8-1DF3-48C4-AA33-E748D4C13165}" type="parTrans" cxnId="{007F6DAF-9617-444F-9EC6-75F76607ABDE}">
      <dgm:prSet/>
      <dgm:spPr/>
      <dgm:t>
        <a:bodyPr/>
        <a:lstStyle/>
        <a:p>
          <a:endParaRPr kumimoji="1" lang="ja-JP" altLang="en-US"/>
        </a:p>
      </dgm:t>
    </dgm:pt>
    <dgm:pt modelId="{5FE5FEEE-D642-4CAB-9215-62F6A4F6E98C}" type="sibTrans" cxnId="{007F6DAF-9617-444F-9EC6-75F76607ABDE}">
      <dgm:prSet/>
      <dgm:spPr/>
      <dgm:t>
        <a:bodyPr/>
        <a:lstStyle/>
        <a:p>
          <a:endParaRPr kumimoji="1" lang="ja-JP" altLang="en-US"/>
        </a:p>
      </dgm:t>
    </dgm:pt>
    <dgm:pt modelId="{2BAF1D68-50EF-4A2E-B281-0F6B8415051B}">
      <dgm:prSet/>
      <dgm:spPr>
        <a:ln>
          <a:solidFill>
            <a:schemeClr val="tx1"/>
          </a:solidFill>
        </a:ln>
      </dgm:spPr>
      <dgm: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事業運営の透明性</a:t>
          </a:r>
        </a:p>
      </dgm:t>
    </dgm:pt>
    <dgm:pt modelId="{96F4A23C-9C35-4F42-9B9F-4B02610565D3}" type="parTrans" cxnId="{A0377916-FC85-45CA-9312-442792EB4250}">
      <dgm:prSet/>
      <dgm:spPr/>
      <dgm:t>
        <a:bodyPr/>
        <a:lstStyle/>
        <a:p>
          <a:endParaRPr kumimoji="1" lang="ja-JP" altLang="en-US"/>
        </a:p>
      </dgm:t>
    </dgm:pt>
    <dgm:pt modelId="{C9322C5A-BAED-4158-B94D-C19068F26179}" type="sibTrans" cxnId="{A0377916-FC85-45CA-9312-442792EB4250}">
      <dgm:prSet/>
      <dgm:spPr/>
      <dgm:t>
        <a:bodyPr/>
        <a:lstStyle/>
        <a:p>
          <a:endParaRPr kumimoji="1" lang="ja-JP" altLang="en-US"/>
        </a:p>
      </dgm:t>
    </dgm:pt>
    <dgm:pt modelId="{EF22AA2E-4063-4FF0-AD72-64E53AAE5538}" type="pres">
      <dgm:prSet presAssocID="{CAF10610-1449-4F64-B2FE-B10F88093CA5}" presName="linear" presStyleCnt="0">
        <dgm:presLayoutVars>
          <dgm:dir/>
          <dgm:animLvl val="lvl"/>
          <dgm:resizeHandles val="exact"/>
        </dgm:presLayoutVars>
      </dgm:prSet>
      <dgm:spPr/>
      <dgm:t>
        <a:bodyPr/>
        <a:lstStyle/>
        <a:p>
          <a:endParaRPr kumimoji="1" lang="ja-JP" altLang="en-US"/>
        </a:p>
      </dgm:t>
    </dgm:pt>
    <dgm:pt modelId="{1F5018AB-EFC5-4F40-8927-95E3207586DB}" type="pres">
      <dgm:prSet presAssocID="{E75DD622-C51E-482E-9734-091980903930}" presName="parentLin" presStyleCnt="0"/>
      <dgm:spPr/>
    </dgm:pt>
    <dgm:pt modelId="{33B84228-1DFB-4522-8AF0-4F96B78AC64E}" type="pres">
      <dgm:prSet presAssocID="{E75DD622-C51E-482E-9734-091980903930}" presName="parentLeftMargin" presStyleLbl="node1" presStyleIdx="0" presStyleCnt="2"/>
      <dgm:spPr/>
      <dgm:t>
        <a:bodyPr/>
        <a:lstStyle/>
        <a:p>
          <a:endParaRPr kumimoji="1" lang="ja-JP" altLang="en-US"/>
        </a:p>
      </dgm:t>
    </dgm:pt>
    <dgm:pt modelId="{6701CC0B-0C37-454D-A24E-5343DEFDDABE}" type="pres">
      <dgm:prSet presAssocID="{E75DD622-C51E-482E-9734-091980903930}" presName="parentText" presStyleLbl="node1" presStyleIdx="0" presStyleCnt="2">
        <dgm:presLayoutVars>
          <dgm:chMax val="0"/>
          <dgm:bulletEnabled val="1"/>
        </dgm:presLayoutVars>
      </dgm:prSet>
      <dgm:spPr/>
      <dgm:t>
        <a:bodyPr/>
        <a:lstStyle/>
        <a:p>
          <a:endParaRPr kumimoji="1" lang="ja-JP" altLang="en-US"/>
        </a:p>
      </dgm:t>
    </dgm:pt>
    <dgm:pt modelId="{D6A34B54-3846-4F59-89CF-00A3491F4B57}" type="pres">
      <dgm:prSet presAssocID="{E75DD622-C51E-482E-9734-091980903930}" presName="negativeSpace" presStyleCnt="0"/>
      <dgm:spPr/>
    </dgm:pt>
    <dgm:pt modelId="{8B311D9F-EAA2-43B1-BF6C-ADF08361E5E9}" type="pres">
      <dgm:prSet presAssocID="{E75DD622-C51E-482E-9734-091980903930}" presName="childText" presStyleLbl="conFgAcc1" presStyleIdx="0" presStyleCnt="2">
        <dgm:presLayoutVars>
          <dgm:bulletEnabled val="1"/>
        </dgm:presLayoutVars>
      </dgm:prSet>
      <dgm:spPr/>
      <dgm:t>
        <a:bodyPr/>
        <a:lstStyle/>
        <a:p>
          <a:endParaRPr kumimoji="1" lang="ja-JP" altLang="en-US"/>
        </a:p>
      </dgm:t>
    </dgm:pt>
    <dgm:pt modelId="{53FD7E02-5FE5-443B-8C03-8108B0EB16F8}" type="pres">
      <dgm:prSet presAssocID="{D82C522B-3BFC-414B-80B7-79A62B950EF4}" presName="spaceBetweenRectangles" presStyleCnt="0"/>
      <dgm:spPr/>
    </dgm:pt>
    <dgm:pt modelId="{6505503A-05F2-4342-8FAF-A431AB056C16}" type="pres">
      <dgm:prSet presAssocID="{F7874B1F-C941-49FB-98F2-D594CB4D7B4E}" presName="parentLin" presStyleCnt="0"/>
      <dgm:spPr/>
    </dgm:pt>
    <dgm:pt modelId="{83CC3EF6-9408-4BC2-A43B-EE03C0E514D9}" type="pres">
      <dgm:prSet presAssocID="{F7874B1F-C941-49FB-98F2-D594CB4D7B4E}" presName="parentLeftMargin" presStyleLbl="node1" presStyleIdx="0" presStyleCnt="2"/>
      <dgm:spPr/>
      <dgm:t>
        <a:bodyPr/>
        <a:lstStyle/>
        <a:p>
          <a:endParaRPr kumimoji="1" lang="ja-JP" altLang="en-US"/>
        </a:p>
      </dgm:t>
    </dgm:pt>
    <dgm:pt modelId="{79FEC86B-773D-466B-A202-32F4183ECE7E}" type="pres">
      <dgm:prSet presAssocID="{F7874B1F-C941-49FB-98F2-D594CB4D7B4E}" presName="parentText" presStyleLbl="node1" presStyleIdx="1" presStyleCnt="2">
        <dgm:presLayoutVars>
          <dgm:chMax val="0"/>
          <dgm:bulletEnabled val="1"/>
        </dgm:presLayoutVars>
      </dgm:prSet>
      <dgm:spPr/>
      <dgm:t>
        <a:bodyPr/>
        <a:lstStyle/>
        <a:p>
          <a:endParaRPr kumimoji="1" lang="ja-JP" altLang="en-US"/>
        </a:p>
      </dgm:t>
    </dgm:pt>
    <dgm:pt modelId="{3345F1B6-7596-46DB-81C8-F9AE83E9FB4C}" type="pres">
      <dgm:prSet presAssocID="{F7874B1F-C941-49FB-98F2-D594CB4D7B4E}" presName="negativeSpace" presStyleCnt="0"/>
      <dgm:spPr/>
    </dgm:pt>
    <dgm:pt modelId="{49556D4F-065D-4871-8425-94E6CF7DE5FA}" type="pres">
      <dgm:prSet presAssocID="{F7874B1F-C941-49FB-98F2-D594CB4D7B4E}" presName="childText" presStyleLbl="conFgAcc1" presStyleIdx="1" presStyleCnt="2">
        <dgm:presLayoutVars>
          <dgm:bulletEnabled val="1"/>
        </dgm:presLayoutVars>
      </dgm:prSet>
      <dgm:spPr/>
      <dgm:t>
        <a:bodyPr/>
        <a:lstStyle/>
        <a:p>
          <a:endParaRPr kumimoji="1" lang="ja-JP" altLang="en-US"/>
        </a:p>
      </dgm:t>
    </dgm:pt>
  </dgm:ptLst>
  <dgm:cxnLst>
    <dgm:cxn modelId="{BC672710-FF33-487C-937A-00510F94D3E0}" srcId="{E75DD622-C51E-482E-9734-091980903930}" destId="{5F126D10-6CD6-4B12-BD51-01FCD86D7BC1}" srcOrd="0" destOrd="0" parTransId="{1B46F3C2-5B68-443B-BFE1-C6B2D40FF3EC}" sibTransId="{5EB9FA0A-984C-4814-8E44-AD1AC5B30273}"/>
    <dgm:cxn modelId="{DE801E81-7F66-4095-BFA5-5B9996CACC60}" type="presOf" srcId="{F7874B1F-C941-49FB-98F2-D594CB4D7B4E}" destId="{79FEC86B-773D-466B-A202-32F4183ECE7E}" srcOrd="1" destOrd="0" presId="urn:microsoft.com/office/officeart/2005/8/layout/list1"/>
    <dgm:cxn modelId="{59FE0740-B15E-4EE1-A231-5F76E25F3ED9}" type="presOf" srcId="{F7874B1F-C941-49FB-98F2-D594CB4D7B4E}" destId="{83CC3EF6-9408-4BC2-A43B-EE03C0E514D9}" srcOrd="0" destOrd="0" presId="urn:microsoft.com/office/officeart/2005/8/layout/list1"/>
    <dgm:cxn modelId="{A0377916-FC85-45CA-9312-442792EB4250}" srcId="{F7874B1F-C941-49FB-98F2-D594CB4D7B4E}" destId="{2BAF1D68-50EF-4A2E-B281-0F6B8415051B}" srcOrd="2" destOrd="0" parTransId="{96F4A23C-9C35-4F42-9B9F-4B02610565D3}" sibTransId="{C9322C5A-BAED-4158-B94D-C19068F26179}"/>
    <dgm:cxn modelId="{86C92F72-DE61-4241-AB1E-C6989C9F03D7}" type="presOf" srcId="{E75DD622-C51E-482E-9734-091980903930}" destId="{6701CC0B-0C37-454D-A24E-5343DEFDDABE}" srcOrd="1" destOrd="0" presId="urn:microsoft.com/office/officeart/2005/8/layout/list1"/>
    <dgm:cxn modelId="{2E6804BA-8FA8-442B-B9B7-33831702AF53}" type="presOf" srcId="{A2CAA738-29C2-406B-A5B8-77413C8719C0}" destId="{49556D4F-065D-4871-8425-94E6CF7DE5FA}" srcOrd="0" destOrd="1" presId="urn:microsoft.com/office/officeart/2005/8/layout/list1"/>
    <dgm:cxn modelId="{33B70BE3-0580-4FBD-90F4-EA111D5E29C9}" srcId="{F7874B1F-C941-49FB-98F2-D594CB4D7B4E}" destId="{C3CFACAB-C4F8-484B-B1A4-F09852C37574}" srcOrd="0" destOrd="0" parTransId="{1C8FF1F0-E5F6-4510-AA2E-7A1330745AD3}" sibTransId="{7AD48FAE-18B9-4663-BE1A-FF1A74F5DD97}"/>
    <dgm:cxn modelId="{8F50191C-426F-4A82-8E06-464900A787C2}" type="presOf" srcId="{E75DD622-C51E-482E-9734-091980903930}" destId="{33B84228-1DFB-4522-8AF0-4F96B78AC64E}" srcOrd="0" destOrd="0" presId="urn:microsoft.com/office/officeart/2005/8/layout/list1"/>
    <dgm:cxn modelId="{F5814863-401A-4A21-9E49-D1A1D88BD52E}" srcId="{CAF10610-1449-4F64-B2FE-B10F88093CA5}" destId="{F7874B1F-C941-49FB-98F2-D594CB4D7B4E}" srcOrd="1" destOrd="0" parTransId="{AEC1848A-6669-418A-9A32-72069E73D2FB}" sibTransId="{A8257E44-03D9-4FA7-8831-871A5A4DDEB0}"/>
    <dgm:cxn modelId="{4F608C7D-B22D-4AD6-A346-8F83FAF36222}" srcId="{CAF10610-1449-4F64-B2FE-B10F88093CA5}" destId="{E75DD622-C51E-482E-9734-091980903930}" srcOrd="0" destOrd="0" parTransId="{07236CB6-9A0E-4064-819F-0DF7AD04DD05}" sibTransId="{D82C522B-3BFC-414B-80B7-79A62B950EF4}"/>
    <dgm:cxn modelId="{478268F3-E68F-4991-8FEA-E48128071887}" type="presOf" srcId="{5F126D10-6CD6-4B12-BD51-01FCD86D7BC1}" destId="{8B311D9F-EAA2-43B1-BF6C-ADF08361E5E9}" srcOrd="0" destOrd="0" presId="urn:microsoft.com/office/officeart/2005/8/layout/list1"/>
    <dgm:cxn modelId="{77E09833-F203-4404-811C-7B57CEC9DCC9}" type="presOf" srcId="{2BAF1D68-50EF-4A2E-B281-0F6B8415051B}" destId="{49556D4F-065D-4871-8425-94E6CF7DE5FA}" srcOrd="0" destOrd="2" presId="urn:microsoft.com/office/officeart/2005/8/layout/list1"/>
    <dgm:cxn modelId="{007F6DAF-9617-444F-9EC6-75F76607ABDE}" srcId="{F7874B1F-C941-49FB-98F2-D594CB4D7B4E}" destId="{A2CAA738-29C2-406B-A5B8-77413C8719C0}" srcOrd="1" destOrd="0" parTransId="{F058C7F8-1DF3-48C4-AA33-E748D4C13165}" sibTransId="{5FE5FEEE-D642-4CAB-9215-62F6A4F6E98C}"/>
    <dgm:cxn modelId="{F0735044-9D57-4F6C-B567-F2F4EE461B6A}" type="presOf" srcId="{C3CFACAB-C4F8-484B-B1A4-F09852C37574}" destId="{49556D4F-065D-4871-8425-94E6CF7DE5FA}" srcOrd="0" destOrd="0" presId="urn:microsoft.com/office/officeart/2005/8/layout/list1"/>
    <dgm:cxn modelId="{C1BFED5C-3329-4D6C-867A-1E972C680668}" type="presOf" srcId="{CAF10610-1449-4F64-B2FE-B10F88093CA5}" destId="{EF22AA2E-4063-4FF0-AD72-64E53AAE5538}" srcOrd="0" destOrd="0" presId="urn:microsoft.com/office/officeart/2005/8/layout/list1"/>
    <dgm:cxn modelId="{FB9DF775-B2FE-4CEC-8A94-7EFB54C9EC82}" type="presParOf" srcId="{EF22AA2E-4063-4FF0-AD72-64E53AAE5538}" destId="{1F5018AB-EFC5-4F40-8927-95E3207586DB}" srcOrd="0" destOrd="0" presId="urn:microsoft.com/office/officeart/2005/8/layout/list1"/>
    <dgm:cxn modelId="{3D51A598-88AA-4C3C-AB00-F534ED3ED41C}" type="presParOf" srcId="{1F5018AB-EFC5-4F40-8927-95E3207586DB}" destId="{33B84228-1DFB-4522-8AF0-4F96B78AC64E}" srcOrd="0" destOrd="0" presId="urn:microsoft.com/office/officeart/2005/8/layout/list1"/>
    <dgm:cxn modelId="{5DD306E8-8369-4576-818D-3243CEF3B970}" type="presParOf" srcId="{1F5018AB-EFC5-4F40-8927-95E3207586DB}" destId="{6701CC0B-0C37-454D-A24E-5343DEFDDABE}" srcOrd="1" destOrd="0" presId="urn:microsoft.com/office/officeart/2005/8/layout/list1"/>
    <dgm:cxn modelId="{F6911205-5DC3-41B6-927D-F1DC906CA95C}" type="presParOf" srcId="{EF22AA2E-4063-4FF0-AD72-64E53AAE5538}" destId="{D6A34B54-3846-4F59-89CF-00A3491F4B57}" srcOrd="1" destOrd="0" presId="urn:microsoft.com/office/officeart/2005/8/layout/list1"/>
    <dgm:cxn modelId="{457D8518-21A1-4074-A636-38EB2A67EF92}" type="presParOf" srcId="{EF22AA2E-4063-4FF0-AD72-64E53AAE5538}" destId="{8B311D9F-EAA2-43B1-BF6C-ADF08361E5E9}" srcOrd="2" destOrd="0" presId="urn:microsoft.com/office/officeart/2005/8/layout/list1"/>
    <dgm:cxn modelId="{31FDB535-2E91-43B5-A218-BE004A764B12}" type="presParOf" srcId="{EF22AA2E-4063-4FF0-AD72-64E53AAE5538}" destId="{53FD7E02-5FE5-443B-8C03-8108B0EB16F8}" srcOrd="3" destOrd="0" presId="urn:microsoft.com/office/officeart/2005/8/layout/list1"/>
    <dgm:cxn modelId="{5267549A-0B46-47E0-84D7-55F78898DD4B}" type="presParOf" srcId="{EF22AA2E-4063-4FF0-AD72-64E53AAE5538}" destId="{6505503A-05F2-4342-8FAF-A431AB056C16}" srcOrd="4" destOrd="0" presId="urn:microsoft.com/office/officeart/2005/8/layout/list1"/>
    <dgm:cxn modelId="{58D6CCC9-9C13-487D-A3C6-053C66819C88}" type="presParOf" srcId="{6505503A-05F2-4342-8FAF-A431AB056C16}" destId="{83CC3EF6-9408-4BC2-A43B-EE03C0E514D9}" srcOrd="0" destOrd="0" presId="urn:microsoft.com/office/officeart/2005/8/layout/list1"/>
    <dgm:cxn modelId="{CE1F7FB6-CB7D-41D0-9277-50B793525C78}" type="presParOf" srcId="{6505503A-05F2-4342-8FAF-A431AB056C16}" destId="{79FEC86B-773D-466B-A202-32F4183ECE7E}" srcOrd="1" destOrd="0" presId="urn:microsoft.com/office/officeart/2005/8/layout/list1"/>
    <dgm:cxn modelId="{885AE045-354A-4C01-97AA-AD5187EF382D}" type="presParOf" srcId="{EF22AA2E-4063-4FF0-AD72-64E53AAE5538}" destId="{3345F1B6-7596-46DB-81C8-F9AE83E9FB4C}" srcOrd="5" destOrd="0" presId="urn:microsoft.com/office/officeart/2005/8/layout/list1"/>
    <dgm:cxn modelId="{FF8746DD-2A9A-4D16-BED7-82C3D149509E}" type="presParOf" srcId="{EF22AA2E-4063-4FF0-AD72-64E53AAE5538}" destId="{49556D4F-065D-4871-8425-94E6CF7DE5F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D0115D-9467-4F51-926D-102860993A1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kumimoji="1" lang="ja-JP" altLang="en-US"/>
        </a:p>
      </dgm:t>
    </dgm:pt>
    <dgm:pt modelId="{1183C49C-8280-41EC-AD05-5F2222192937}">
      <dgm:prSet phldrT="[テキスト]" custT="1"/>
      <dgm:spPr/>
      <dgm:t>
        <a:bodyPr/>
        <a:lstStyle/>
        <a:p>
          <a:pPr algn="ctr"/>
          <a:r>
            <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rPr>
            <a:t>条</a:t>
          </a:r>
          <a:endPar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rPr>
            <a:t>経</a:t>
          </a:r>
          <a:endPar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rPr>
            <a:t>営</a:t>
          </a:r>
          <a:endPar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rPr>
            <a:t>の</a:t>
          </a:r>
          <a:endPar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rPr>
            <a:t>原</a:t>
          </a:r>
          <a:endPar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rPr>
            <a:t>則</a:t>
          </a:r>
        </a:p>
      </dgm:t>
    </dgm:pt>
    <dgm:pt modelId="{1BAAA7EC-4E8A-4735-8897-024CE6A227BE}" type="parTrans" cxnId="{0AE94D2D-28E0-44EB-8E71-73DB14C8C49D}">
      <dgm:prSet/>
      <dgm:spPr/>
      <dgm:t>
        <a:bodyPr/>
        <a:lstStyle/>
        <a:p>
          <a:endParaRPr kumimoji="1" lang="ja-JP" altLang="en-US"/>
        </a:p>
      </dgm:t>
    </dgm:pt>
    <dgm:pt modelId="{85EE28E0-5874-434D-BCA0-F1415A69B225}" type="sibTrans" cxnId="{0AE94D2D-28E0-44EB-8E71-73DB14C8C49D}">
      <dgm:prSet/>
      <dgm:spPr/>
      <dgm:t>
        <a:bodyPr/>
        <a:lstStyle/>
        <a:p>
          <a:endParaRPr kumimoji="1" lang="ja-JP" altLang="en-US"/>
        </a:p>
      </dgm:t>
    </dgm:pt>
    <dgm:pt modelId="{747CC344-3D12-4F8F-BBF8-C0F63C0E4B66}">
      <dgm:prSet phldrT="[テキスト]" custT="1"/>
      <dgm:spPr/>
      <dgm:t>
        <a:bodyPr/>
        <a:lstStyle/>
        <a:p>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人と社会の変革</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「非営利組織の経営」 ドラッカー</a:t>
          </a:r>
          <a:r>
            <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dgm:t>
    </dgm:pt>
    <dgm:pt modelId="{E7D4598E-2D1F-462B-B8F1-096B160A2281}" type="parTrans" cxnId="{429B4452-8174-4C79-A529-F1EC5BB9483F}">
      <dgm:prSet/>
      <dgm:spPr/>
      <dgm:t>
        <a:bodyPr/>
        <a:lstStyle/>
        <a:p>
          <a:endParaRPr kumimoji="1" lang="ja-JP" altLang="en-US"/>
        </a:p>
      </dgm:t>
    </dgm:pt>
    <dgm:pt modelId="{20D3A307-5362-4CE2-81F5-B6A8BB014D65}" type="sibTrans" cxnId="{429B4452-8174-4C79-A529-F1EC5BB9483F}">
      <dgm:prSet/>
      <dgm:spPr/>
      <dgm:t>
        <a:bodyPr/>
        <a:lstStyle/>
        <a:p>
          <a:endParaRPr kumimoji="1" lang="ja-JP" altLang="en-US"/>
        </a:p>
      </dgm:t>
    </dgm:pt>
    <dgm:pt modelId="{7A58CBF5-1EFD-4F46-80EC-13649344494C}">
      <dgm:prSet phldrT="[テキスト]" custT="1"/>
      <dgm:spPr/>
      <dgm:t>
        <a:bodyPr/>
        <a:lstStyle/>
        <a:p>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社会の公器</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地域の福祉課題を解決し、必要とされるサービス</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を創造する為の、地域の全ての人々の財産・資源</a:t>
          </a:r>
        </a:p>
      </dgm:t>
    </dgm:pt>
    <dgm:pt modelId="{4A80EBB7-17A2-4606-92CC-932F1620DE9C}" type="parTrans" cxnId="{698D0A31-E65E-4C47-ACA3-20385AD71677}">
      <dgm:prSet/>
      <dgm:spPr/>
      <dgm:t>
        <a:bodyPr/>
        <a:lstStyle/>
        <a:p>
          <a:endParaRPr kumimoji="1" lang="ja-JP" altLang="en-US"/>
        </a:p>
      </dgm:t>
    </dgm:pt>
    <dgm:pt modelId="{38F55B45-1926-4444-BED7-4BBE1D15739F}" type="sibTrans" cxnId="{698D0A31-E65E-4C47-ACA3-20385AD71677}">
      <dgm:prSet/>
      <dgm:spPr/>
      <dgm:t>
        <a:bodyPr/>
        <a:lstStyle/>
        <a:p>
          <a:endParaRPr kumimoji="1" lang="ja-JP" altLang="en-US"/>
        </a:p>
      </dgm:t>
    </dgm:pt>
    <dgm:pt modelId="{072BFDAF-DDCE-4E6B-A408-78189ADD486F}">
      <dgm:prSet phldrT="[テキスト]" custT="1"/>
      <dgm:spPr/>
      <dgm:t>
        <a:bodyPr/>
        <a:lstStyle/>
        <a:p>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先駆的・開拓的役割</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制度の谷間にある福祉課題を解決する為に必要な　</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サービスの創造・支援モデルの発信</a:t>
          </a:r>
        </a:p>
      </dgm:t>
    </dgm:pt>
    <dgm:pt modelId="{EBE60FC0-0DAB-4120-9B17-28FF41BE2F9A}" type="parTrans" cxnId="{050AAF7D-1B18-4996-BFA8-1EBBAC8F210F}">
      <dgm:prSet/>
      <dgm:spPr/>
      <dgm:t>
        <a:bodyPr/>
        <a:lstStyle/>
        <a:p>
          <a:endParaRPr kumimoji="1" lang="ja-JP" altLang="en-US"/>
        </a:p>
      </dgm:t>
    </dgm:pt>
    <dgm:pt modelId="{1181CBA6-464E-46B6-98C6-D6B5E9376BF1}" type="sibTrans" cxnId="{050AAF7D-1B18-4996-BFA8-1EBBAC8F210F}">
      <dgm:prSet/>
      <dgm:spPr/>
      <dgm:t>
        <a:bodyPr/>
        <a:lstStyle/>
        <a:p>
          <a:endParaRPr kumimoji="1" lang="ja-JP" altLang="en-US"/>
        </a:p>
      </dgm:t>
    </dgm:pt>
    <dgm:pt modelId="{2AD66D60-2958-458E-838C-F7E5B48530BB}" type="pres">
      <dgm:prSet presAssocID="{D6D0115D-9467-4F51-926D-102860993A12}" presName="vert0" presStyleCnt="0">
        <dgm:presLayoutVars>
          <dgm:dir/>
          <dgm:animOne val="branch"/>
          <dgm:animLvl val="lvl"/>
        </dgm:presLayoutVars>
      </dgm:prSet>
      <dgm:spPr/>
      <dgm:t>
        <a:bodyPr/>
        <a:lstStyle/>
        <a:p>
          <a:endParaRPr kumimoji="1" lang="ja-JP" altLang="en-US"/>
        </a:p>
      </dgm:t>
    </dgm:pt>
    <dgm:pt modelId="{5D75BCF4-96BC-420B-8E60-AC0BA23B96F4}" type="pres">
      <dgm:prSet presAssocID="{1183C49C-8280-41EC-AD05-5F2222192937}" presName="thickLine" presStyleLbl="alignNode1" presStyleIdx="0" presStyleCnt="1"/>
      <dgm:spPr/>
    </dgm:pt>
    <dgm:pt modelId="{8280C814-03C5-4CD3-96BA-2EF3600DC604}" type="pres">
      <dgm:prSet presAssocID="{1183C49C-8280-41EC-AD05-5F2222192937}" presName="horz1" presStyleCnt="0"/>
      <dgm:spPr/>
    </dgm:pt>
    <dgm:pt modelId="{FF5FF2F6-59CD-403F-848E-91D33BB10D68}" type="pres">
      <dgm:prSet presAssocID="{1183C49C-8280-41EC-AD05-5F2222192937}" presName="tx1" presStyleLbl="revTx" presStyleIdx="0" presStyleCnt="4"/>
      <dgm:spPr/>
      <dgm:t>
        <a:bodyPr/>
        <a:lstStyle/>
        <a:p>
          <a:endParaRPr kumimoji="1" lang="ja-JP" altLang="en-US"/>
        </a:p>
      </dgm:t>
    </dgm:pt>
    <dgm:pt modelId="{4DBC2C8F-C148-490E-9AA7-5FF97EF0C3A6}" type="pres">
      <dgm:prSet presAssocID="{1183C49C-8280-41EC-AD05-5F2222192937}" presName="vert1" presStyleCnt="0"/>
      <dgm:spPr/>
    </dgm:pt>
    <dgm:pt modelId="{DEC550C2-6A51-4D93-B7C2-853832E9A42D}" type="pres">
      <dgm:prSet presAssocID="{747CC344-3D12-4F8F-BBF8-C0F63C0E4B66}" presName="vertSpace2a" presStyleCnt="0"/>
      <dgm:spPr/>
    </dgm:pt>
    <dgm:pt modelId="{4CBDEC30-F2F9-4F7F-80E7-6EAC537AA737}" type="pres">
      <dgm:prSet presAssocID="{747CC344-3D12-4F8F-BBF8-C0F63C0E4B66}" presName="horz2" presStyleCnt="0"/>
      <dgm:spPr/>
    </dgm:pt>
    <dgm:pt modelId="{0E409FA9-4CB7-48F4-A508-DC629590C376}" type="pres">
      <dgm:prSet presAssocID="{747CC344-3D12-4F8F-BBF8-C0F63C0E4B66}" presName="horzSpace2" presStyleCnt="0"/>
      <dgm:spPr/>
    </dgm:pt>
    <dgm:pt modelId="{2ADA7BA6-8047-4481-8C95-3D0FDAF3E99D}" type="pres">
      <dgm:prSet presAssocID="{747CC344-3D12-4F8F-BBF8-C0F63C0E4B66}" presName="tx2" presStyleLbl="revTx" presStyleIdx="1" presStyleCnt="4"/>
      <dgm:spPr/>
      <dgm:t>
        <a:bodyPr/>
        <a:lstStyle/>
        <a:p>
          <a:endParaRPr kumimoji="1" lang="ja-JP" altLang="en-US"/>
        </a:p>
      </dgm:t>
    </dgm:pt>
    <dgm:pt modelId="{8BEF4EDA-2446-4BB5-AFDF-88CCF0434172}" type="pres">
      <dgm:prSet presAssocID="{747CC344-3D12-4F8F-BBF8-C0F63C0E4B66}" presName="vert2" presStyleCnt="0"/>
      <dgm:spPr/>
    </dgm:pt>
    <dgm:pt modelId="{68D4A963-092D-40E7-8A21-34D678B177ED}" type="pres">
      <dgm:prSet presAssocID="{747CC344-3D12-4F8F-BBF8-C0F63C0E4B66}" presName="thinLine2b" presStyleLbl="callout" presStyleIdx="0" presStyleCnt="3"/>
      <dgm:spPr>
        <a:ln>
          <a:solidFill>
            <a:schemeClr val="tx1"/>
          </a:solidFill>
        </a:ln>
      </dgm:spPr>
    </dgm:pt>
    <dgm:pt modelId="{4B10821F-EF87-4183-BB78-4515E3FFEA5F}" type="pres">
      <dgm:prSet presAssocID="{747CC344-3D12-4F8F-BBF8-C0F63C0E4B66}" presName="vertSpace2b" presStyleCnt="0"/>
      <dgm:spPr/>
    </dgm:pt>
    <dgm:pt modelId="{044EDD28-87D8-4407-A9DA-4335EDAC75C1}" type="pres">
      <dgm:prSet presAssocID="{7A58CBF5-1EFD-4F46-80EC-13649344494C}" presName="horz2" presStyleCnt="0"/>
      <dgm:spPr/>
    </dgm:pt>
    <dgm:pt modelId="{C2C06CB0-AEEC-4CFE-9312-42DE12E59EEC}" type="pres">
      <dgm:prSet presAssocID="{7A58CBF5-1EFD-4F46-80EC-13649344494C}" presName="horzSpace2" presStyleCnt="0"/>
      <dgm:spPr/>
    </dgm:pt>
    <dgm:pt modelId="{09A4C795-176A-4337-89E3-FB19778E9476}" type="pres">
      <dgm:prSet presAssocID="{7A58CBF5-1EFD-4F46-80EC-13649344494C}" presName="tx2" presStyleLbl="revTx" presStyleIdx="2" presStyleCnt="4" custScaleY="137416"/>
      <dgm:spPr/>
      <dgm:t>
        <a:bodyPr/>
        <a:lstStyle/>
        <a:p>
          <a:endParaRPr kumimoji="1" lang="ja-JP" altLang="en-US"/>
        </a:p>
      </dgm:t>
    </dgm:pt>
    <dgm:pt modelId="{785DD022-D2D7-45C1-B927-002E86216B67}" type="pres">
      <dgm:prSet presAssocID="{7A58CBF5-1EFD-4F46-80EC-13649344494C}" presName="vert2" presStyleCnt="0"/>
      <dgm:spPr/>
    </dgm:pt>
    <dgm:pt modelId="{D3159097-3450-4698-AD86-03848532D9CC}" type="pres">
      <dgm:prSet presAssocID="{7A58CBF5-1EFD-4F46-80EC-13649344494C}" presName="thinLine2b" presStyleLbl="callout" presStyleIdx="1" presStyleCnt="3"/>
      <dgm:spPr>
        <a:ln>
          <a:solidFill>
            <a:schemeClr val="tx1"/>
          </a:solidFill>
        </a:ln>
      </dgm:spPr>
    </dgm:pt>
    <dgm:pt modelId="{212043FE-FDA8-4534-BA08-4FBD632686A6}" type="pres">
      <dgm:prSet presAssocID="{7A58CBF5-1EFD-4F46-80EC-13649344494C}" presName="vertSpace2b" presStyleCnt="0"/>
      <dgm:spPr/>
    </dgm:pt>
    <dgm:pt modelId="{20EEE2EC-23B0-4764-8E0D-C1E060FF8470}" type="pres">
      <dgm:prSet presAssocID="{072BFDAF-DDCE-4E6B-A408-78189ADD486F}" presName="horz2" presStyleCnt="0"/>
      <dgm:spPr/>
    </dgm:pt>
    <dgm:pt modelId="{BAFEC5B0-9AF0-4F61-AD88-50E2A1EE3DB6}" type="pres">
      <dgm:prSet presAssocID="{072BFDAF-DDCE-4E6B-A408-78189ADD486F}" presName="horzSpace2" presStyleCnt="0"/>
      <dgm:spPr/>
    </dgm:pt>
    <dgm:pt modelId="{16F081B1-4B76-45BF-828C-B079CB8CC5EF}" type="pres">
      <dgm:prSet presAssocID="{072BFDAF-DDCE-4E6B-A408-78189ADD486F}" presName="tx2" presStyleLbl="revTx" presStyleIdx="3" presStyleCnt="4" custScaleY="146125"/>
      <dgm:spPr/>
      <dgm:t>
        <a:bodyPr/>
        <a:lstStyle/>
        <a:p>
          <a:endParaRPr kumimoji="1" lang="ja-JP" altLang="en-US"/>
        </a:p>
      </dgm:t>
    </dgm:pt>
    <dgm:pt modelId="{E98577C8-60C0-4338-8E1B-650C54605439}" type="pres">
      <dgm:prSet presAssocID="{072BFDAF-DDCE-4E6B-A408-78189ADD486F}" presName="vert2" presStyleCnt="0"/>
      <dgm:spPr/>
    </dgm:pt>
    <dgm:pt modelId="{40E05E5C-7F0B-4C16-816C-DCA56304AE6F}" type="pres">
      <dgm:prSet presAssocID="{072BFDAF-DDCE-4E6B-A408-78189ADD486F}" presName="thinLine2b" presStyleLbl="callout" presStyleIdx="2" presStyleCnt="3"/>
      <dgm:spPr/>
    </dgm:pt>
    <dgm:pt modelId="{37F59A67-05D4-41AE-96A6-207CEBFA76B6}" type="pres">
      <dgm:prSet presAssocID="{072BFDAF-DDCE-4E6B-A408-78189ADD486F}" presName="vertSpace2b" presStyleCnt="0"/>
      <dgm:spPr/>
    </dgm:pt>
  </dgm:ptLst>
  <dgm:cxnLst>
    <dgm:cxn modelId="{9FD5937B-184F-44FD-9456-E834CCEF6745}" type="presOf" srcId="{D6D0115D-9467-4F51-926D-102860993A12}" destId="{2AD66D60-2958-458E-838C-F7E5B48530BB}" srcOrd="0" destOrd="0" presId="urn:microsoft.com/office/officeart/2008/layout/LinedList"/>
    <dgm:cxn modelId="{698D0A31-E65E-4C47-ACA3-20385AD71677}" srcId="{1183C49C-8280-41EC-AD05-5F2222192937}" destId="{7A58CBF5-1EFD-4F46-80EC-13649344494C}" srcOrd="1" destOrd="0" parTransId="{4A80EBB7-17A2-4606-92CC-932F1620DE9C}" sibTransId="{38F55B45-1926-4444-BED7-4BBE1D15739F}"/>
    <dgm:cxn modelId="{0AE94D2D-28E0-44EB-8E71-73DB14C8C49D}" srcId="{D6D0115D-9467-4F51-926D-102860993A12}" destId="{1183C49C-8280-41EC-AD05-5F2222192937}" srcOrd="0" destOrd="0" parTransId="{1BAAA7EC-4E8A-4735-8897-024CE6A227BE}" sibTransId="{85EE28E0-5874-434D-BCA0-F1415A69B225}"/>
    <dgm:cxn modelId="{AF74B111-7416-4CC6-B723-7D244B472278}" type="presOf" srcId="{747CC344-3D12-4F8F-BBF8-C0F63C0E4B66}" destId="{2ADA7BA6-8047-4481-8C95-3D0FDAF3E99D}" srcOrd="0" destOrd="0" presId="urn:microsoft.com/office/officeart/2008/layout/LinedList"/>
    <dgm:cxn modelId="{3F34678E-6648-4511-A89C-966CD852C7C4}" type="presOf" srcId="{072BFDAF-DDCE-4E6B-A408-78189ADD486F}" destId="{16F081B1-4B76-45BF-828C-B079CB8CC5EF}" srcOrd="0" destOrd="0" presId="urn:microsoft.com/office/officeart/2008/layout/LinedList"/>
    <dgm:cxn modelId="{050AAF7D-1B18-4996-BFA8-1EBBAC8F210F}" srcId="{1183C49C-8280-41EC-AD05-5F2222192937}" destId="{072BFDAF-DDCE-4E6B-A408-78189ADD486F}" srcOrd="2" destOrd="0" parTransId="{EBE60FC0-0DAB-4120-9B17-28FF41BE2F9A}" sibTransId="{1181CBA6-464E-46B6-98C6-D6B5E9376BF1}"/>
    <dgm:cxn modelId="{904DFA2E-261D-4E43-A7A3-8D75C5D08CA1}" type="presOf" srcId="{7A58CBF5-1EFD-4F46-80EC-13649344494C}" destId="{09A4C795-176A-4337-89E3-FB19778E9476}" srcOrd="0" destOrd="0" presId="urn:microsoft.com/office/officeart/2008/layout/LinedList"/>
    <dgm:cxn modelId="{429B4452-8174-4C79-A529-F1EC5BB9483F}" srcId="{1183C49C-8280-41EC-AD05-5F2222192937}" destId="{747CC344-3D12-4F8F-BBF8-C0F63C0E4B66}" srcOrd="0" destOrd="0" parTransId="{E7D4598E-2D1F-462B-B8F1-096B160A2281}" sibTransId="{20D3A307-5362-4CE2-81F5-B6A8BB014D65}"/>
    <dgm:cxn modelId="{A77A58F8-A1C8-4571-AFF3-B31F08CDD2C3}" type="presOf" srcId="{1183C49C-8280-41EC-AD05-5F2222192937}" destId="{FF5FF2F6-59CD-403F-848E-91D33BB10D68}" srcOrd="0" destOrd="0" presId="urn:microsoft.com/office/officeart/2008/layout/LinedList"/>
    <dgm:cxn modelId="{AEA2E213-D5C0-40C6-BA06-7EC9F755CDA9}" type="presParOf" srcId="{2AD66D60-2958-458E-838C-F7E5B48530BB}" destId="{5D75BCF4-96BC-420B-8E60-AC0BA23B96F4}" srcOrd="0" destOrd="0" presId="urn:microsoft.com/office/officeart/2008/layout/LinedList"/>
    <dgm:cxn modelId="{5ECF5795-F716-4307-ADC0-D86BE8E9C83C}" type="presParOf" srcId="{2AD66D60-2958-458E-838C-F7E5B48530BB}" destId="{8280C814-03C5-4CD3-96BA-2EF3600DC604}" srcOrd="1" destOrd="0" presId="urn:microsoft.com/office/officeart/2008/layout/LinedList"/>
    <dgm:cxn modelId="{CFA4852C-E56D-494F-92BA-2AB7FD5A41EF}" type="presParOf" srcId="{8280C814-03C5-4CD3-96BA-2EF3600DC604}" destId="{FF5FF2F6-59CD-403F-848E-91D33BB10D68}" srcOrd="0" destOrd="0" presId="urn:microsoft.com/office/officeart/2008/layout/LinedList"/>
    <dgm:cxn modelId="{A8779255-4610-4E62-B7C0-3252AE61EEFC}" type="presParOf" srcId="{8280C814-03C5-4CD3-96BA-2EF3600DC604}" destId="{4DBC2C8F-C148-490E-9AA7-5FF97EF0C3A6}" srcOrd="1" destOrd="0" presId="urn:microsoft.com/office/officeart/2008/layout/LinedList"/>
    <dgm:cxn modelId="{8A2E40E4-91D1-4233-A551-9DB51922C24F}" type="presParOf" srcId="{4DBC2C8F-C148-490E-9AA7-5FF97EF0C3A6}" destId="{DEC550C2-6A51-4D93-B7C2-853832E9A42D}" srcOrd="0" destOrd="0" presId="urn:microsoft.com/office/officeart/2008/layout/LinedList"/>
    <dgm:cxn modelId="{75D7D396-3804-4A6A-9BE4-9D63AF7B7EED}" type="presParOf" srcId="{4DBC2C8F-C148-490E-9AA7-5FF97EF0C3A6}" destId="{4CBDEC30-F2F9-4F7F-80E7-6EAC537AA737}" srcOrd="1" destOrd="0" presId="urn:microsoft.com/office/officeart/2008/layout/LinedList"/>
    <dgm:cxn modelId="{0512F18D-2BA5-4CA4-A10E-706D91EA994E}" type="presParOf" srcId="{4CBDEC30-F2F9-4F7F-80E7-6EAC537AA737}" destId="{0E409FA9-4CB7-48F4-A508-DC629590C376}" srcOrd="0" destOrd="0" presId="urn:microsoft.com/office/officeart/2008/layout/LinedList"/>
    <dgm:cxn modelId="{072680FC-357D-4315-882C-F20116454001}" type="presParOf" srcId="{4CBDEC30-F2F9-4F7F-80E7-6EAC537AA737}" destId="{2ADA7BA6-8047-4481-8C95-3D0FDAF3E99D}" srcOrd="1" destOrd="0" presId="urn:microsoft.com/office/officeart/2008/layout/LinedList"/>
    <dgm:cxn modelId="{0528E914-445B-428A-9AE5-6DCED90E0434}" type="presParOf" srcId="{4CBDEC30-F2F9-4F7F-80E7-6EAC537AA737}" destId="{8BEF4EDA-2446-4BB5-AFDF-88CCF0434172}" srcOrd="2" destOrd="0" presId="urn:microsoft.com/office/officeart/2008/layout/LinedList"/>
    <dgm:cxn modelId="{EA640AF5-958C-4907-8E16-D6DF314B9DDE}" type="presParOf" srcId="{4DBC2C8F-C148-490E-9AA7-5FF97EF0C3A6}" destId="{68D4A963-092D-40E7-8A21-34D678B177ED}" srcOrd="2" destOrd="0" presId="urn:microsoft.com/office/officeart/2008/layout/LinedList"/>
    <dgm:cxn modelId="{E93ED0FF-0C95-4A57-BFF0-8BA06D5B1394}" type="presParOf" srcId="{4DBC2C8F-C148-490E-9AA7-5FF97EF0C3A6}" destId="{4B10821F-EF87-4183-BB78-4515E3FFEA5F}" srcOrd="3" destOrd="0" presId="urn:microsoft.com/office/officeart/2008/layout/LinedList"/>
    <dgm:cxn modelId="{8D25724F-94DE-49BC-98E4-760A110840EA}" type="presParOf" srcId="{4DBC2C8F-C148-490E-9AA7-5FF97EF0C3A6}" destId="{044EDD28-87D8-4407-A9DA-4335EDAC75C1}" srcOrd="4" destOrd="0" presId="urn:microsoft.com/office/officeart/2008/layout/LinedList"/>
    <dgm:cxn modelId="{37966F2F-DD5E-4BF0-A821-BAF13722A7FA}" type="presParOf" srcId="{044EDD28-87D8-4407-A9DA-4335EDAC75C1}" destId="{C2C06CB0-AEEC-4CFE-9312-42DE12E59EEC}" srcOrd="0" destOrd="0" presId="urn:microsoft.com/office/officeart/2008/layout/LinedList"/>
    <dgm:cxn modelId="{6F94FA57-79BB-44FD-A41D-3D271228845E}" type="presParOf" srcId="{044EDD28-87D8-4407-A9DA-4335EDAC75C1}" destId="{09A4C795-176A-4337-89E3-FB19778E9476}" srcOrd="1" destOrd="0" presId="urn:microsoft.com/office/officeart/2008/layout/LinedList"/>
    <dgm:cxn modelId="{1ACB9EFD-258E-4098-8ED6-C0DD7D857082}" type="presParOf" srcId="{044EDD28-87D8-4407-A9DA-4335EDAC75C1}" destId="{785DD022-D2D7-45C1-B927-002E86216B67}" srcOrd="2" destOrd="0" presId="urn:microsoft.com/office/officeart/2008/layout/LinedList"/>
    <dgm:cxn modelId="{7851A151-B7D6-43CD-8E06-24D59E037C28}" type="presParOf" srcId="{4DBC2C8F-C148-490E-9AA7-5FF97EF0C3A6}" destId="{D3159097-3450-4698-AD86-03848532D9CC}" srcOrd="5" destOrd="0" presId="urn:microsoft.com/office/officeart/2008/layout/LinedList"/>
    <dgm:cxn modelId="{A556D7CE-D189-46B1-9460-B4C63931FC24}" type="presParOf" srcId="{4DBC2C8F-C148-490E-9AA7-5FF97EF0C3A6}" destId="{212043FE-FDA8-4534-BA08-4FBD632686A6}" srcOrd="6" destOrd="0" presId="urn:microsoft.com/office/officeart/2008/layout/LinedList"/>
    <dgm:cxn modelId="{3D3B89EE-5392-4247-82B8-E6511C9C2FE4}" type="presParOf" srcId="{4DBC2C8F-C148-490E-9AA7-5FF97EF0C3A6}" destId="{20EEE2EC-23B0-4764-8E0D-C1E060FF8470}" srcOrd="7" destOrd="0" presId="urn:microsoft.com/office/officeart/2008/layout/LinedList"/>
    <dgm:cxn modelId="{C1D105CF-32ED-4C5B-AAF2-2D0696812114}" type="presParOf" srcId="{20EEE2EC-23B0-4764-8E0D-C1E060FF8470}" destId="{BAFEC5B0-9AF0-4F61-AD88-50E2A1EE3DB6}" srcOrd="0" destOrd="0" presId="urn:microsoft.com/office/officeart/2008/layout/LinedList"/>
    <dgm:cxn modelId="{1119DB8C-B4A1-4901-BC87-28306D5DE344}" type="presParOf" srcId="{20EEE2EC-23B0-4764-8E0D-C1E060FF8470}" destId="{16F081B1-4B76-45BF-828C-B079CB8CC5EF}" srcOrd="1" destOrd="0" presId="urn:microsoft.com/office/officeart/2008/layout/LinedList"/>
    <dgm:cxn modelId="{D938D003-93B9-4474-859E-569719CB9560}" type="presParOf" srcId="{20EEE2EC-23B0-4764-8E0D-C1E060FF8470}" destId="{E98577C8-60C0-4338-8E1B-650C54605439}" srcOrd="2" destOrd="0" presId="urn:microsoft.com/office/officeart/2008/layout/LinedList"/>
    <dgm:cxn modelId="{74CF8224-493F-4DC0-A14A-35C502A361DF}" type="presParOf" srcId="{4DBC2C8F-C148-490E-9AA7-5FF97EF0C3A6}" destId="{40E05E5C-7F0B-4C16-816C-DCA56304AE6F}" srcOrd="8" destOrd="0" presId="urn:microsoft.com/office/officeart/2008/layout/LinedList"/>
    <dgm:cxn modelId="{05EE268C-0DB8-4530-8FB2-0CC5E911E095}" type="presParOf" srcId="{4DBC2C8F-C148-490E-9AA7-5FF97EF0C3A6}" destId="{37F59A67-05D4-41AE-96A6-207CEBFA76B6}" srcOrd="9" destOrd="0" presId="urn:microsoft.com/office/officeart/2008/layout/LinedList"/>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9D8440-5E3D-48C8-AA7B-B7ADD6323186}" type="doc">
      <dgm:prSet loTypeId="urn:microsoft.com/office/officeart/2005/8/layout/pyramid2" loCatId="pyramid" qsTypeId="urn:microsoft.com/office/officeart/2005/8/quickstyle/simple1" qsCatId="simple" csTypeId="urn:microsoft.com/office/officeart/2005/8/colors/accent1_2" csCatId="accent1" phldr="1"/>
      <dgm:spPr/>
    </dgm:pt>
    <dgm:pt modelId="{D7E279C8-54C4-466C-BCEB-9B5FCC0A4A37}">
      <dgm:prSet phldrT="[テキスト]" custT="1"/>
      <dgm:spPr>
        <a:ln>
          <a:solidFill>
            <a:schemeClr val="tx1"/>
          </a:solidFill>
        </a:ln>
      </dgm:spPr>
      <dgm:t>
        <a:bodyP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理念</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使命</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ビジョン</a:t>
          </a:r>
        </a:p>
      </dgm:t>
    </dgm:pt>
    <dgm:pt modelId="{1216E77B-3D35-4FD4-9F92-F0325A8A6588}" type="parTrans" cxnId="{3A828B03-7E1E-4D73-9C4F-00E9D8766937}">
      <dgm:prSet/>
      <dgm:spPr/>
      <dgm:t>
        <a:bodyPr/>
        <a:lstStyle/>
        <a:p>
          <a:endParaRPr kumimoji="1" lang="ja-JP" altLang="en-US"/>
        </a:p>
      </dgm:t>
    </dgm:pt>
    <dgm:pt modelId="{EAA5E613-3017-4C0F-A9CE-984693E3553C}" type="sibTrans" cxnId="{3A828B03-7E1E-4D73-9C4F-00E9D8766937}">
      <dgm:prSet/>
      <dgm:spPr/>
      <dgm:t>
        <a:bodyPr/>
        <a:lstStyle/>
        <a:p>
          <a:endParaRPr kumimoji="1" lang="ja-JP" altLang="en-US"/>
        </a:p>
      </dgm:t>
    </dgm:pt>
    <dgm:pt modelId="{BFD9C6C9-679C-47B6-96E9-1D14AD9D1A93}">
      <dgm:prSet phldrT="[テキスト]" custT="1"/>
      <dgm:spPr>
        <a:ln w="57150">
          <a:solidFill>
            <a:srgbClr val="FF0000"/>
          </a:solidFill>
        </a:ln>
      </dgm:spPr>
      <dgm:t>
        <a:bodyPr/>
        <a:lstStyle/>
        <a:p>
          <a:r>
            <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現場力</a:t>
          </a:r>
        </a:p>
      </dgm:t>
    </dgm:pt>
    <dgm:pt modelId="{6167F5F7-EEEC-4295-9340-E94B563D187E}" type="parTrans" cxnId="{4A9CC0B3-9FD0-46B6-A3ED-024E0A4277FE}">
      <dgm:prSet/>
      <dgm:spPr/>
      <dgm:t>
        <a:bodyPr/>
        <a:lstStyle/>
        <a:p>
          <a:endParaRPr kumimoji="1" lang="ja-JP" altLang="en-US"/>
        </a:p>
      </dgm:t>
    </dgm:pt>
    <dgm:pt modelId="{C8B564C6-18E5-4874-BD79-199E24A8E02E}" type="sibTrans" cxnId="{4A9CC0B3-9FD0-46B6-A3ED-024E0A4277FE}">
      <dgm:prSet/>
      <dgm:spPr/>
      <dgm:t>
        <a:bodyPr/>
        <a:lstStyle/>
        <a:p>
          <a:endParaRPr kumimoji="1" lang="ja-JP" altLang="en-US"/>
        </a:p>
      </dgm:t>
    </dgm:pt>
    <dgm:pt modelId="{CD3EC90B-E33B-42EA-BBAD-2C3AE277FC34}">
      <dgm:prSet phldrT="[テキスト]" custT="1"/>
      <dgm:spPr>
        <a:ln>
          <a:solidFill>
            <a:schemeClr val="tx1"/>
          </a:solidFill>
        </a:ln>
      </dgm:spPr>
      <dgm:t>
        <a:bodyP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人材確保</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育成</a:t>
          </a:r>
        </a:p>
      </dgm:t>
    </dgm:pt>
    <dgm:pt modelId="{B19A7619-38A2-4D43-9302-E484B0DB26CE}" type="parTrans" cxnId="{0C53CD7B-5D90-4B88-973C-F78A37463AF0}">
      <dgm:prSet/>
      <dgm:spPr/>
      <dgm:t>
        <a:bodyPr/>
        <a:lstStyle/>
        <a:p>
          <a:endParaRPr kumimoji="1" lang="ja-JP" altLang="en-US"/>
        </a:p>
      </dgm:t>
    </dgm:pt>
    <dgm:pt modelId="{6E5C2F32-2DEE-4FFF-8DC8-98885828FB66}" type="sibTrans" cxnId="{0C53CD7B-5D90-4B88-973C-F78A37463AF0}">
      <dgm:prSet/>
      <dgm:spPr/>
      <dgm:t>
        <a:bodyPr/>
        <a:lstStyle/>
        <a:p>
          <a:endParaRPr kumimoji="1" lang="ja-JP" altLang="en-US"/>
        </a:p>
      </dgm:t>
    </dgm:pt>
    <dgm:pt modelId="{4AC29198-5E78-44DA-A4D3-8AA6AB64EE90}" type="pres">
      <dgm:prSet presAssocID="{7E9D8440-5E3D-48C8-AA7B-B7ADD6323186}" presName="compositeShape" presStyleCnt="0">
        <dgm:presLayoutVars>
          <dgm:dir/>
          <dgm:resizeHandles/>
        </dgm:presLayoutVars>
      </dgm:prSet>
      <dgm:spPr/>
    </dgm:pt>
    <dgm:pt modelId="{71911FBB-E7CD-4125-AB56-D217844A8BD9}" type="pres">
      <dgm:prSet presAssocID="{7E9D8440-5E3D-48C8-AA7B-B7ADD6323186}" presName="pyramid" presStyleLbl="node1" presStyleIdx="0" presStyleCnt="1"/>
      <dgm:spPr>
        <a:solidFill>
          <a:schemeClr val="bg2"/>
        </a:solidFill>
        <a:ln>
          <a:solidFill>
            <a:schemeClr val="tx1"/>
          </a:solidFill>
        </a:ln>
      </dgm:spPr>
    </dgm:pt>
    <dgm:pt modelId="{3F18785F-6932-4FBF-BD1A-7FAD4F0CF831}" type="pres">
      <dgm:prSet presAssocID="{7E9D8440-5E3D-48C8-AA7B-B7ADD6323186}" presName="theList" presStyleCnt="0"/>
      <dgm:spPr/>
    </dgm:pt>
    <dgm:pt modelId="{79D530B6-FCFC-4EE8-BDCB-BB9113D11FAD}" type="pres">
      <dgm:prSet presAssocID="{D7E279C8-54C4-466C-BCEB-9B5FCC0A4A37}" presName="aNode" presStyleLbl="fgAcc1" presStyleIdx="0" presStyleCnt="3" custScaleX="155084" custScaleY="151115">
        <dgm:presLayoutVars>
          <dgm:bulletEnabled val="1"/>
        </dgm:presLayoutVars>
      </dgm:prSet>
      <dgm:spPr/>
      <dgm:t>
        <a:bodyPr/>
        <a:lstStyle/>
        <a:p>
          <a:endParaRPr kumimoji="1" lang="ja-JP" altLang="en-US"/>
        </a:p>
      </dgm:t>
    </dgm:pt>
    <dgm:pt modelId="{54C303DB-1BC7-45E3-BFDC-A52BBFAB745F}" type="pres">
      <dgm:prSet presAssocID="{D7E279C8-54C4-466C-BCEB-9B5FCC0A4A37}" presName="aSpace" presStyleCnt="0"/>
      <dgm:spPr/>
    </dgm:pt>
    <dgm:pt modelId="{FE251A40-EAD9-4CE1-A616-E7AA7A5A1957}" type="pres">
      <dgm:prSet presAssocID="{BFD9C6C9-679C-47B6-96E9-1D14AD9D1A93}" presName="aNode" presStyleLbl="fgAcc1" presStyleIdx="1" presStyleCnt="3" custScaleX="158953">
        <dgm:presLayoutVars>
          <dgm:bulletEnabled val="1"/>
        </dgm:presLayoutVars>
      </dgm:prSet>
      <dgm:spPr/>
      <dgm:t>
        <a:bodyPr/>
        <a:lstStyle/>
        <a:p>
          <a:endParaRPr kumimoji="1" lang="ja-JP" altLang="en-US"/>
        </a:p>
      </dgm:t>
    </dgm:pt>
    <dgm:pt modelId="{70A1E935-B9B1-4D73-84E1-547413D70D10}" type="pres">
      <dgm:prSet presAssocID="{BFD9C6C9-679C-47B6-96E9-1D14AD9D1A93}" presName="aSpace" presStyleCnt="0"/>
      <dgm:spPr/>
    </dgm:pt>
    <dgm:pt modelId="{2D6EE800-79FF-4F55-8B15-806ED63DF1B5}" type="pres">
      <dgm:prSet presAssocID="{CD3EC90B-E33B-42EA-BBAD-2C3AE277FC34}" presName="aNode" presStyleLbl="fgAcc1" presStyleIdx="2" presStyleCnt="3" custScaleX="156812">
        <dgm:presLayoutVars>
          <dgm:bulletEnabled val="1"/>
        </dgm:presLayoutVars>
      </dgm:prSet>
      <dgm:spPr/>
      <dgm:t>
        <a:bodyPr/>
        <a:lstStyle/>
        <a:p>
          <a:endParaRPr kumimoji="1" lang="ja-JP" altLang="en-US"/>
        </a:p>
      </dgm:t>
    </dgm:pt>
    <dgm:pt modelId="{4E2EC51F-8C13-4558-B15B-233F5E7CB767}" type="pres">
      <dgm:prSet presAssocID="{CD3EC90B-E33B-42EA-BBAD-2C3AE277FC34}" presName="aSpace" presStyleCnt="0"/>
      <dgm:spPr/>
    </dgm:pt>
  </dgm:ptLst>
  <dgm:cxnLst>
    <dgm:cxn modelId="{3A828B03-7E1E-4D73-9C4F-00E9D8766937}" srcId="{7E9D8440-5E3D-48C8-AA7B-B7ADD6323186}" destId="{D7E279C8-54C4-466C-BCEB-9B5FCC0A4A37}" srcOrd="0" destOrd="0" parTransId="{1216E77B-3D35-4FD4-9F92-F0325A8A6588}" sibTransId="{EAA5E613-3017-4C0F-A9CE-984693E3553C}"/>
    <dgm:cxn modelId="{0D1EDAE9-4957-41A5-B0BB-7106D34D5F5A}" type="presOf" srcId="{BFD9C6C9-679C-47B6-96E9-1D14AD9D1A93}" destId="{FE251A40-EAD9-4CE1-A616-E7AA7A5A1957}" srcOrd="0" destOrd="0" presId="urn:microsoft.com/office/officeart/2005/8/layout/pyramid2"/>
    <dgm:cxn modelId="{B8F02F87-7A48-48A6-A04F-42EF6674726E}" type="presOf" srcId="{7E9D8440-5E3D-48C8-AA7B-B7ADD6323186}" destId="{4AC29198-5E78-44DA-A4D3-8AA6AB64EE90}" srcOrd="0" destOrd="0" presId="urn:microsoft.com/office/officeart/2005/8/layout/pyramid2"/>
    <dgm:cxn modelId="{4A9CC0B3-9FD0-46B6-A3ED-024E0A4277FE}" srcId="{7E9D8440-5E3D-48C8-AA7B-B7ADD6323186}" destId="{BFD9C6C9-679C-47B6-96E9-1D14AD9D1A93}" srcOrd="1" destOrd="0" parTransId="{6167F5F7-EEEC-4295-9340-E94B563D187E}" sibTransId="{C8B564C6-18E5-4874-BD79-199E24A8E02E}"/>
    <dgm:cxn modelId="{0C53CD7B-5D90-4B88-973C-F78A37463AF0}" srcId="{7E9D8440-5E3D-48C8-AA7B-B7ADD6323186}" destId="{CD3EC90B-E33B-42EA-BBAD-2C3AE277FC34}" srcOrd="2" destOrd="0" parTransId="{B19A7619-38A2-4D43-9302-E484B0DB26CE}" sibTransId="{6E5C2F32-2DEE-4FFF-8DC8-98885828FB66}"/>
    <dgm:cxn modelId="{3832ACA5-751D-4B34-A411-47F2767912A1}" type="presOf" srcId="{D7E279C8-54C4-466C-BCEB-9B5FCC0A4A37}" destId="{79D530B6-FCFC-4EE8-BDCB-BB9113D11FAD}" srcOrd="0" destOrd="0" presId="urn:microsoft.com/office/officeart/2005/8/layout/pyramid2"/>
    <dgm:cxn modelId="{7522B51D-481A-4133-AF22-0E491F7C5670}" type="presOf" srcId="{CD3EC90B-E33B-42EA-BBAD-2C3AE277FC34}" destId="{2D6EE800-79FF-4F55-8B15-806ED63DF1B5}" srcOrd="0" destOrd="0" presId="urn:microsoft.com/office/officeart/2005/8/layout/pyramid2"/>
    <dgm:cxn modelId="{C282CD33-0149-4A64-93D0-0E060306453B}" type="presParOf" srcId="{4AC29198-5E78-44DA-A4D3-8AA6AB64EE90}" destId="{71911FBB-E7CD-4125-AB56-D217844A8BD9}" srcOrd="0" destOrd="0" presId="urn:microsoft.com/office/officeart/2005/8/layout/pyramid2"/>
    <dgm:cxn modelId="{0D2C6032-4ADF-4DB1-9ED6-73368C3816E2}" type="presParOf" srcId="{4AC29198-5E78-44DA-A4D3-8AA6AB64EE90}" destId="{3F18785F-6932-4FBF-BD1A-7FAD4F0CF831}" srcOrd="1" destOrd="0" presId="urn:microsoft.com/office/officeart/2005/8/layout/pyramid2"/>
    <dgm:cxn modelId="{2834E351-D8DC-465A-950C-333707DE3A32}" type="presParOf" srcId="{3F18785F-6932-4FBF-BD1A-7FAD4F0CF831}" destId="{79D530B6-FCFC-4EE8-BDCB-BB9113D11FAD}" srcOrd="0" destOrd="0" presId="urn:microsoft.com/office/officeart/2005/8/layout/pyramid2"/>
    <dgm:cxn modelId="{BEADAF94-AF20-4281-9D91-FC1257FC6535}" type="presParOf" srcId="{3F18785F-6932-4FBF-BD1A-7FAD4F0CF831}" destId="{54C303DB-1BC7-45E3-BFDC-A52BBFAB745F}" srcOrd="1" destOrd="0" presId="urn:microsoft.com/office/officeart/2005/8/layout/pyramid2"/>
    <dgm:cxn modelId="{0F2F07CA-4683-4CA0-AF6A-59AE05F0A9A0}" type="presParOf" srcId="{3F18785F-6932-4FBF-BD1A-7FAD4F0CF831}" destId="{FE251A40-EAD9-4CE1-A616-E7AA7A5A1957}" srcOrd="2" destOrd="0" presId="urn:microsoft.com/office/officeart/2005/8/layout/pyramid2"/>
    <dgm:cxn modelId="{0D075B88-B7E2-40A6-B346-94A9CA8DF8DE}" type="presParOf" srcId="{3F18785F-6932-4FBF-BD1A-7FAD4F0CF831}" destId="{70A1E935-B9B1-4D73-84E1-547413D70D10}" srcOrd="3" destOrd="0" presId="urn:microsoft.com/office/officeart/2005/8/layout/pyramid2"/>
    <dgm:cxn modelId="{C535A672-6569-41D1-80EA-DC2D0F5F2E0F}" type="presParOf" srcId="{3F18785F-6932-4FBF-BD1A-7FAD4F0CF831}" destId="{2D6EE800-79FF-4F55-8B15-806ED63DF1B5}" srcOrd="4" destOrd="0" presId="urn:microsoft.com/office/officeart/2005/8/layout/pyramid2"/>
    <dgm:cxn modelId="{D82CB76E-D472-4823-B23A-33F05A8FE31E}" type="presParOf" srcId="{3F18785F-6932-4FBF-BD1A-7FAD4F0CF831}" destId="{4E2EC51F-8C13-4558-B15B-233F5E7CB767}"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182DA0-9186-40C0-BD9E-A52ECC30F72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7EFF27AE-9F4B-4351-9BE7-1F9C1B9A511A}">
      <dgm:prSet phldrT="[テキスト]"/>
      <dgm:spPr>
        <a:solidFill>
          <a:schemeClr val="bg1"/>
        </a:solidFill>
        <a:ln>
          <a:solidFill>
            <a:schemeClr val="tx1"/>
          </a:solidFill>
        </a:ln>
      </dgm:spPr>
      <dgm:t>
        <a:bodyPr/>
        <a:lstStyle/>
        <a:p>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理念・ミッション・ビジョン</a:t>
          </a:r>
        </a:p>
      </dgm:t>
    </dgm:pt>
    <dgm:pt modelId="{4854B969-EB0C-482B-BE99-BFFAAC553255}" type="parTrans" cxnId="{86334948-E247-4319-9159-A45145576229}">
      <dgm:prSet/>
      <dgm:spPr/>
      <dgm:t>
        <a:bodyPr/>
        <a:lstStyle/>
        <a:p>
          <a:endParaRPr kumimoji="1" lang="ja-JP" altLang="en-US"/>
        </a:p>
      </dgm:t>
    </dgm:pt>
    <dgm:pt modelId="{FE5CAE62-A202-42E8-83F4-3611DB25D0EE}" type="sibTrans" cxnId="{86334948-E247-4319-9159-A45145576229}">
      <dgm:prSet/>
      <dgm:spPr/>
      <dgm:t>
        <a:bodyPr/>
        <a:lstStyle/>
        <a:p>
          <a:endParaRPr kumimoji="1" lang="ja-JP" altLang="en-US"/>
        </a:p>
      </dgm:t>
    </dgm:pt>
    <dgm:pt modelId="{0BDEA85D-00FA-42EF-A0C7-3DF9470E0889}">
      <dgm:prSet phldrT="[テキスト]"/>
      <dgm:spPr>
        <a:solidFill>
          <a:schemeClr val="bg1"/>
        </a:solidFill>
        <a:ln>
          <a:solidFill>
            <a:schemeClr val="tx1"/>
          </a:solidFill>
        </a:ln>
      </dgm:spPr>
      <dgm:t>
        <a:bodyPr/>
        <a:lstStyle/>
        <a:p>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管理者研修</a:t>
          </a:r>
        </a:p>
      </dgm:t>
    </dgm:pt>
    <dgm:pt modelId="{77D05AAA-21E9-49F5-8E7A-F4292ADE3823}" type="parTrans" cxnId="{226E4038-E356-437C-A9D0-513ABBE66CAA}">
      <dgm:prSet/>
      <dgm:spPr/>
      <dgm:t>
        <a:bodyPr/>
        <a:lstStyle/>
        <a:p>
          <a:endParaRPr kumimoji="1" lang="ja-JP" altLang="en-US"/>
        </a:p>
      </dgm:t>
    </dgm:pt>
    <dgm:pt modelId="{18AA51FF-43D8-4EC5-9138-BD4013EA23A3}" type="sibTrans" cxnId="{226E4038-E356-437C-A9D0-513ABBE66CAA}">
      <dgm:prSet/>
      <dgm:spPr/>
      <dgm:t>
        <a:bodyPr/>
        <a:lstStyle/>
        <a:p>
          <a:endParaRPr kumimoji="1" lang="ja-JP" altLang="en-US"/>
        </a:p>
      </dgm:t>
    </dgm:pt>
    <dgm:pt modelId="{48501485-34DE-405D-86AB-7A4D297D2A2D}">
      <dgm:prSet phldrT="[テキスト]"/>
      <dgm:spPr>
        <a:solidFill>
          <a:schemeClr val="bg1"/>
        </a:solidFill>
        <a:ln>
          <a:solidFill>
            <a:schemeClr val="tx1"/>
          </a:solidFill>
        </a:ln>
      </dgm:spPr>
      <dgm:t>
        <a:bodyPr/>
        <a:lstStyle/>
        <a:p>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組織としてのあり方</a:t>
          </a:r>
        </a:p>
      </dgm:t>
    </dgm:pt>
    <dgm:pt modelId="{94D68212-A826-4C4B-BFAC-7B7A30BC7E0F}" type="parTrans" cxnId="{6E1496A9-A97C-47E6-81D3-8A9AB967D8BB}">
      <dgm:prSet/>
      <dgm:spPr/>
      <dgm:t>
        <a:bodyPr/>
        <a:lstStyle/>
        <a:p>
          <a:endParaRPr kumimoji="1" lang="ja-JP" altLang="en-US"/>
        </a:p>
      </dgm:t>
    </dgm:pt>
    <dgm:pt modelId="{C37E8872-0FEF-45AD-A22A-A53908826F50}" type="sibTrans" cxnId="{6E1496A9-A97C-47E6-81D3-8A9AB967D8BB}">
      <dgm:prSet/>
      <dgm:spPr/>
      <dgm:t>
        <a:bodyPr/>
        <a:lstStyle/>
        <a:p>
          <a:endParaRPr kumimoji="1" lang="ja-JP" altLang="en-US"/>
        </a:p>
      </dgm:t>
    </dgm:pt>
    <dgm:pt modelId="{43BB0272-ABFF-42A3-B72C-FF9C65783DA9}">
      <dgm:prSet/>
      <dgm:spPr>
        <a:solidFill>
          <a:schemeClr val="bg1"/>
        </a:solidFill>
        <a:ln>
          <a:solidFill>
            <a:schemeClr val="tx1"/>
          </a:solidFill>
        </a:ln>
      </dgm:spPr>
      <dgm:t>
        <a:bodyPr/>
        <a:lstStyle/>
        <a:p>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組織としての変化が出来ない</a:t>
          </a:r>
        </a:p>
      </dgm:t>
    </dgm:pt>
    <dgm:pt modelId="{24E6F82F-7D8E-497C-9DAA-01E1383CDB24}" type="parTrans" cxnId="{08BE3BA3-C183-4286-BE04-B213ED25E8BE}">
      <dgm:prSet/>
      <dgm:spPr/>
      <dgm:t>
        <a:bodyPr/>
        <a:lstStyle/>
        <a:p>
          <a:endParaRPr kumimoji="1" lang="ja-JP" altLang="en-US"/>
        </a:p>
      </dgm:t>
    </dgm:pt>
    <dgm:pt modelId="{1A33E721-919C-4070-BDD2-E04F6F3E1F85}" type="sibTrans" cxnId="{08BE3BA3-C183-4286-BE04-B213ED25E8BE}">
      <dgm:prSet/>
      <dgm:spPr/>
      <dgm:t>
        <a:bodyPr/>
        <a:lstStyle/>
        <a:p>
          <a:endParaRPr kumimoji="1" lang="ja-JP" altLang="en-US"/>
        </a:p>
      </dgm:t>
    </dgm:pt>
    <dgm:pt modelId="{61AFF05A-4F49-48BA-A0E6-99E0FD5D6C78}">
      <dgm:prSet/>
      <dgm:spPr>
        <a:ln>
          <a:solidFill>
            <a:schemeClr val="tx1"/>
          </a:solidFill>
        </a:ln>
      </dgm:spPr>
      <dgm: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理念・ミッション・ビジョンが組織内に浸透していない</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支援に落とし込まれていない</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dgm:t>
    </dgm:pt>
    <dgm:pt modelId="{D0DDD110-10CA-4D4F-935E-D8490D4406E7}" type="parTrans" cxnId="{9FEC0669-4626-48C6-B661-32A9B4E5C6FD}">
      <dgm:prSet/>
      <dgm:spPr/>
      <dgm:t>
        <a:bodyPr/>
        <a:lstStyle/>
        <a:p>
          <a:endParaRPr kumimoji="1" lang="ja-JP" altLang="en-US"/>
        </a:p>
      </dgm:t>
    </dgm:pt>
    <dgm:pt modelId="{3FE75871-F099-46D6-BCDD-46930C837FA1}" type="sibTrans" cxnId="{9FEC0669-4626-48C6-B661-32A9B4E5C6FD}">
      <dgm:prSet/>
      <dgm:spPr/>
      <dgm:t>
        <a:bodyPr/>
        <a:lstStyle/>
        <a:p>
          <a:endParaRPr kumimoji="1" lang="ja-JP" altLang="en-US"/>
        </a:p>
      </dgm:t>
    </dgm:pt>
    <dgm:pt modelId="{E45DB2AF-3363-4CBA-8432-282EC7C71692}">
      <dgm:prSet/>
      <dgm:spPr>
        <a:ln>
          <a:solidFill>
            <a:schemeClr val="tx1"/>
          </a:solidFill>
        </a:ln>
      </dgm:spPr>
      <dgm: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自閉症、行動障害、人権擁護等、組織のトップも含めた管理者研修に課題</a:t>
          </a:r>
        </a:p>
      </dgm:t>
    </dgm:pt>
    <dgm:pt modelId="{29220B07-FC51-42BD-83AF-11D136D06F9D}" type="parTrans" cxnId="{04E83AD5-3D7E-4689-8B8B-954D494ED373}">
      <dgm:prSet/>
      <dgm:spPr/>
      <dgm:t>
        <a:bodyPr/>
        <a:lstStyle/>
        <a:p>
          <a:endParaRPr kumimoji="1" lang="ja-JP" altLang="en-US"/>
        </a:p>
      </dgm:t>
    </dgm:pt>
    <dgm:pt modelId="{48CA97CE-1BAD-4973-8701-67FBB9E085D7}" type="sibTrans" cxnId="{04E83AD5-3D7E-4689-8B8B-954D494ED373}">
      <dgm:prSet/>
      <dgm:spPr/>
      <dgm:t>
        <a:bodyPr/>
        <a:lstStyle/>
        <a:p>
          <a:endParaRPr kumimoji="1" lang="ja-JP" altLang="en-US"/>
        </a:p>
      </dgm:t>
    </dgm:pt>
    <dgm:pt modelId="{A1C0294D-D6D4-42E1-AA1B-4442241E063E}">
      <dgm:prSet/>
      <dgm:spPr>
        <a:ln>
          <a:solidFill>
            <a:schemeClr val="tx1"/>
          </a:solidFill>
        </a:ln>
      </dgm:spPr>
      <dgm: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強度行動障害支援者養成研修を受けても、どう実践していいか分からない</a:t>
          </a:r>
        </a:p>
      </dgm:t>
    </dgm:pt>
    <dgm:pt modelId="{C72FAC54-9B88-4662-BC3D-4E018387FA46}" type="parTrans" cxnId="{387ACE2C-4C99-470B-AFE3-A869B8429844}">
      <dgm:prSet/>
      <dgm:spPr/>
      <dgm:t>
        <a:bodyPr/>
        <a:lstStyle/>
        <a:p>
          <a:endParaRPr kumimoji="1" lang="ja-JP" altLang="en-US"/>
        </a:p>
      </dgm:t>
    </dgm:pt>
    <dgm:pt modelId="{C28F80BF-D319-4488-B5DD-9C5FE5E011E8}" type="sibTrans" cxnId="{387ACE2C-4C99-470B-AFE3-A869B8429844}">
      <dgm:prSet/>
      <dgm:spPr/>
      <dgm:t>
        <a:bodyPr/>
        <a:lstStyle/>
        <a:p>
          <a:endParaRPr kumimoji="1" lang="ja-JP" altLang="en-US"/>
        </a:p>
      </dgm:t>
    </dgm:pt>
    <dgm:pt modelId="{DDAD6C2D-8FAE-4FF4-B807-6CDD2ABB2156}">
      <dgm:prSet/>
      <dgm:spPr>
        <a:ln>
          <a:solidFill>
            <a:schemeClr val="tx1"/>
          </a:solidFill>
        </a:ln>
      </dgm:spPr>
      <dgm: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組織としての人的余裕が無い</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組織的理解が得られない</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dgm:t>
    </dgm:pt>
    <dgm:pt modelId="{3581C8B0-BCF0-4451-9884-BD096430CA5B}" type="parTrans" cxnId="{F681D86A-A9BE-4AE9-A743-0E60179B9DE6}">
      <dgm:prSet/>
      <dgm:spPr/>
      <dgm:t>
        <a:bodyPr/>
        <a:lstStyle/>
        <a:p>
          <a:endParaRPr kumimoji="1" lang="ja-JP" altLang="en-US"/>
        </a:p>
      </dgm:t>
    </dgm:pt>
    <dgm:pt modelId="{1541251F-7C46-47D1-ADFA-98A97BEED610}" type="sibTrans" cxnId="{F681D86A-A9BE-4AE9-A743-0E60179B9DE6}">
      <dgm:prSet/>
      <dgm:spPr/>
      <dgm:t>
        <a:bodyPr/>
        <a:lstStyle/>
        <a:p>
          <a:endParaRPr kumimoji="1" lang="ja-JP" altLang="en-US"/>
        </a:p>
      </dgm:t>
    </dgm:pt>
    <dgm:pt modelId="{F7225236-025A-441E-94EC-BFAC45F92FC3}">
      <dgm:prSet/>
      <dgm:spPr>
        <a:ln>
          <a:solidFill>
            <a:schemeClr val="tx1"/>
          </a:solidFill>
        </a:ln>
      </dgm:spPr>
      <dgm: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社会の変化、制度の変化、ニーズの変化に組織として対応できない</a:t>
          </a:r>
        </a:p>
      </dgm:t>
    </dgm:pt>
    <dgm:pt modelId="{A8785AD3-9C1B-4B54-B344-85A99642227C}" type="parTrans" cxnId="{ACA6352A-CD67-4462-9A80-6066D6746547}">
      <dgm:prSet/>
      <dgm:spPr/>
      <dgm:t>
        <a:bodyPr/>
        <a:lstStyle/>
        <a:p>
          <a:endParaRPr kumimoji="1" lang="ja-JP" altLang="en-US"/>
        </a:p>
      </dgm:t>
    </dgm:pt>
    <dgm:pt modelId="{41A94B6C-94FE-450F-B120-BE0B086BC503}" type="sibTrans" cxnId="{ACA6352A-CD67-4462-9A80-6066D6746547}">
      <dgm:prSet/>
      <dgm:spPr/>
      <dgm:t>
        <a:bodyPr/>
        <a:lstStyle/>
        <a:p>
          <a:endParaRPr kumimoji="1" lang="ja-JP" altLang="en-US"/>
        </a:p>
      </dgm:t>
    </dgm:pt>
    <dgm:pt modelId="{5310A2E2-3CB8-40BE-BB79-2C611975A928}">
      <dgm:prSet/>
      <dgm:spPr>
        <a:ln>
          <a:solidFill>
            <a:schemeClr val="tx1"/>
          </a:solidFill>
        </a:ln>
      </dgm:spPr>
      <dgm: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理念・ミッション・ビジョン・中期計画に基づいた人材確保と育成、定着支援に課題</a:t>
          </a:r>
        </a:p>
      </dgm:t>
    </dgm:pt>
    <dgm:pt modelId="{8F185C13-A20B-48EF-B705-E26630119773}" type="parTrans" cxnId="{661F16CB-6FC7-450F-963D-586F6873DD22}">
      <dgm:prSet/>
      <dgm:spPr/>
      <dgm:t>
        <a:bodyPr/>
        <a:lstStyle/>
        <a:p>
          <a:endParaRPr kumimoji="1" lang="ja-JP" altLang="en-US"/>
        </a:p>
      </dgm:t>
    </dgm:pt>
    <dgm:pt modelId="{845CE1C8-67F9-4FC1-A222-8CE06DD35BDF}" type="sibTrans" cxnId="{661F16CB-6FC7-450F-963D-586F6873DD22}">
      <dgm:prSet/>
      <dgm:spPr/>
      <dgm:t>
        <a:bodyPr/>
        <a:lstStyle/>
        <a:p>
          <a:endParaRPr kumimoji="1" lang="ja-JP" altLang="en-US"/>
        </a:p>
      </dgm:t>
    </dgm:pt>
    <dgm:pt modelId="{B2E561AA-72E1-4CFC-9A76-818DCCE0F544}" type="pres">
      <dgm:prSet presAssocID="{31182DA0-9186-40C0-BD9E-A52ECC30F72B}" presName="linear" presStyleCnt="0">
        <dgm:presLayoutVars>
          <dgm:dir/>
          <dgm:animLvl val="lvl"/>
          <dgm:resizeHandles val="exact"/>
        </dgm:presLayoutVars>
      </dgm:prSet>
      <dgm:spPr/>
      <dgm:t>
        <a:bodyPr/>
        <a:lstStyle/>
        <a:p>
          <a:endParaRPr kumimoji="1" lang="ja-JP" altLang="en-US"/>
        </a:p>
      </dgm:t>
    </dgm:pt>
    <dgm:pt modelId="{6592AC9A-4D89-40D1-A7DC-5892A4BF96C2}" type="pres">
      <dgm:prSet presAssocID="{7EFF27AE-9F4B-4351-9BE7-1F9C1B9A511A}" presName="parentLin" presStyleCnt="0"/>
      <dgm:spPr/>
    </dgm:pt>
    <dgm:pt modelId="{EB0256A6-9503-4866-A086-09A848A963F0}" type="pres">
      <dgm:prSet presAssocID="{7EFF27AE-9F4B-4351-9BE7-1F9C1B9A511A}" presName="parentLeftMargin" presStyleLbl="node1" presStyleIdx="0" presStyleCnt="4"/>
      <dgm:spPr/>
      <dgm:t>
        <a:bodyPr/>
        <a:lstStyle/>
        <a:p>
          <a:endParaRPr kumimoji="1" lang="ja-JP" altLang="en-US"/>
        </a:p>
      </dgm:t>
    </dgm:pt>
    <dgm:pt modelId="{CD5F0CBE-49A8-4918-A467-739605B44308}" type="pres">
      <dgm:prSet presAssocID="{7EFF27AE-9F4B-4351-9BE7-1F9C1B9A511A}" presName="parentText" presStyleLbl="node1" presStyleIdx="0" presStyleCnt="4">
        <dgm:presLayoutVars>
          <dgm:chMax val="0"/>
          <dgm:bulletEnabled val="1"/>
        </dgm:presLayoutVars>
      </dgm:prSet>
      <dgm:spPr/>
      <dgm:t>
        <a:bodyPr/>
        <a:lstStyle/>
        <a:p>
          <a:endParaRPr kumimoji="1" lang="ja-JP" altLang="en-US"/>
        </a:p>
      </dgm:t>
    </dgm:pt>
    <dgm:pt modelId="{D4968215-4DF4-4B36-89FD-4EC61C377957}" type="pres">
      <dgm:prSet presAssocID="{7EFF27AE-9F4B-4351-9BE7-1F9C1B9A511A}" presName="negativeSpace" presStyleCnt="0"/>
      <dgm:spPr/>
    </dgm:pt>
    <dgm:pt modelId="{31D67640-4947-4EF0-A34A-9EA96583752C}" type="pres">
      <dgm:prSet presAssocID="{7EFF27AE-9F4B-4351-9BE7-1F9C1B9A511A}" presName="childText" presStyleLbl="conFgAcc1" presStyleIdx="0" presStyleCnt="4">
        <dgm:presLayoutVars>
          <dgm:bulletEnabled val="1"/>
        </dgm:presLayoutVars>
      </dgm:prSet>
      <dgm:spPr/>
      <dgm:t>
        <a:bodyPr/>
        <a:lstStyle/>
        <a:p>
          <a:endParaRPr kumimoji="1" lang="ja-JP" altLang="en-US"/>
        </a:p>
      </dgm:t>
    </dgm:pt>
    <dgm:pt modelId="{529BB68A-41AC-456E-BC0E-C8E3E65820A2}" type="pres">
      <dgm:prSet presAssocID="{FE5CAE62-A202-42E8-83F4-3611DB25D0EE}" presName="spaceBetweenRectangles" presStyleCnt="0"/>
      <dgm:spPr/>
    </dgm:pt>
    <dgm:pt modelId="{3C8F1156-D2ED-4A4E-AF5C-6A6A1BEAB615}" type="pres">
      <dgm:prSet presAssocID="{0BDEA85D-00FA-42EF-A0C7-3DF9470E0889}" presName="parentLin" presStyleCnt="0"/>
      <dgm:spPr/>
    </dgm:pt>
    <dgm:pt modelId="{522AE438-2F8F-44F5-893C-3A6880EAB9A8}" type="pres">
      <dgm:prSet presAssocID="{0BDEA85D-00FA-42EF-A0C7-3DF9470E0889}" presName="parentLeftMargin" presStyleLbl="node1" presStyleIdx="0" presStyleCnt="4"/>
      <dgm:spPr/>
      <dgm:t>
        <a:bodyPr/>
        <a:lstStyle/>
        <a:p>
          <a:endParaRPr kumimoji="1" lang="ja-JP" altLang="en-US"/>
        </a:p>
      </dgm:t>
    </dgm:pt>
    <dgm:pt modelId="{7068EA3A-CB59-44EE-9B1A-945E2257B213}" type="pres">
      <dgm:prSet presAssocID="{0BDEA85D-00FA-42EF-A0C7-3DF9470E0889}" presName="parentText" presStyleLbl="node1" presStyleIdx="1" presStyleCnt="4">
        <dgm:presLayoutVars>
          <dgm:chMax val="0"/>
          <dgm:bulletEnabled val="1"/>
        </dgm:presLayoutVars>
      </dgm:prSet>
      <dgm:spPr/>
      <dgm:t>
        <a:bodyPr/>
        <a:lstStyle/>
        <a:p>
          <a:endParaRPr kumimoji="1" lang="ja-JP" altLang="en-US"/>
        </a:p>
      </dgm:t>
    </dgm:pt>
    <dgm:pt modelId="{699100C5-7FC5-44C2-8CAB-BE55AF4888EE}" type="pres">
      <dgm:prSet presAssocID="{0BDEA85D-00FA-42EF-A0C7-3DF9470E0889}" presName="negativeSpace" presStyleCnt="0"/>
      <dgm:spPr/>
    </dgm:pt>
    <dgm:pt modelId="{AAA344B9-CA9D-4A49-8969-0B9DB1B81726}" type="pres">
      <dgm:prSet presAssocID="{0BDEA85D-00FA-42EF-A0C7-3DF9470E0889}" presName="childText" presStyleLbl="conFgAcc1" presStyleIdx="1" presStyleCnt="4">
        <dgm:presLayoutVars>
          <dgm:bulletEnabled val="1"/>
        </dgm:presLayoutVars>
      </dgm:prSet>
      <dgm:spPr/>
      <dgm:t>
        <a:bodyPr/>
        <a:lstStyle/>
        <a:p>
          <a:endParaRPr kumimoji="1" lang="ja-JP" altLang="en-US"/>
        </a:p>
      </dgm:t>
    </dgm:pt>
    <dgm:pt modelId="{33674195-9808-4C69-84E3-01CF9959B104}" type="pres">
      <dgm:prSet presAssocID="{18AA51FF-43D8-4EC5-9138-BD4013EA23A3}" presName="spaceBetweenRectangles" presStyleCnt="0"/>
      <dgm:spPr/>
    </dgm:pt>
    <dgm:pt modelId="{DD3581C1-20A0-4688-966C-4771866615A3}" type="pres">
      <dgm:prSet presAssocID="{48501485-34DE-405D-86AB-7A4D297D2A2D}" presName="parentLin" presStyleCnt="0"/>
      <dgm:spPr/>
    </dgm:pt>
    <dgm:pt modelId="{10CFC91B-A80F-4227-AAC0-6EDC9212DFA3}" type="pres">
      <dgm:prSet presAssocID="{48501485-34DE-405D-86AB-7A4D297D2A2D}" presName="parentLeftMargin" presStyleLbl="node1" presStyleIdx="1" presStyleCnt="4"/>
      <dgm:spPr/>
      <dgm:t>
        <a:bodyPr/>
        <a:lstStyle/>
        <a:p>
          <a:endParaRPr kumimoji="1" lang="ja-JP" altLang="en-US"/>
        </a:p>
      </dgm:t>
    </dgm:pt>
    <dgm:pt modelId="{01D524BC-132C-44C1-B7A8-DFCE91FEFAA4}" type="pres">
      <dgm:prSet presAssocID="{48501485-34DE-405D-86AB-7A4D297D2A2D}" presName="parentText" presStyleLbl="node1" presStyleIdx="2" presStyleCnt="4">
        <dgm:presLayoutVars>
          <dgm:chMax val="0"/>
          <dgm:bulletEnabled val="1"/>
        </dgm:presLayoutVars>
      </dgm:prSet>
      <dgm:spPr/>
      <dgm:t>
        <a:bodyPr/>
        <a:lstStyle/>
        <a:p>
          <a:endParaRPr kumimoji="1" lang="ja-JP" altLang="en-US"/>
        </a:p>
      </dgm:t>
    </dgm:pt>
    <dgm:pt modelId="{A1A5B06A-26CF-4635-AAE0-5E1E244BC1DB}" type="pres">
      <dgm:prSet presAssocID="{48501485-34DE-405D-86AB-7A4D297D2A2D}" presName="negativeSpace" presStyleCnt="0"/>
      <dgm:spPr/>
    </dgm:pt>
    <dgm:pt modelId="{702E3F83-BAFB-4CD8-9A34-72D04E6C615D}" type="pres">
      <dgm:prSet presAssocID="{48501485-34DE-405D-86AB-7A4D297D2A2D}" presName="childText" presStyleLbl="conFgAcc1" presStyleIdx="2" presStyleCnt="4">
        <dgm:presLayoutVars>
          <dgm:bulletEnabled val="1"/>
        </dgm:presLayoutVars>
      </dgm:prSet>
      <dgm:spPr/>
      <dgm:t>
        <a:bodyPr/>
        <a:lstStyle/>
        <a:p>
          <a:endParaRPr kumimoji="1" lang="ja-JP" altLang="en-US"/>
        </a:p>
      </dgm:t>
    </dgm:pt>
    <dgm:pt modelId="{75C4E56C-667A-42E4-BF1A-5AC1D87C740B}" type="pres">
      <dgm:prSet presAssocID="{C37E8872-0FEF-45AD-A22A-A53908826F50}" presName="spaceBetweenRectangles" presStyleCnt="0"/>
      <dgm:spPr/>
    </dgm:pt>
    <dgm:pt modelId="{12B15DD5-5551-4C4D-8889-11705BBA54C1}" type="pres">
      <dgm:prSet presAssocID="{43BB0272-ABFF-42A3-B72C-FF9C65783DA9}" presName="parentLin" presStyleCnt="0"/>
      <dgm:spPr/>
    </dgm:pt>
    <dgm:pt modelId="{52306552-7F2D-404D-83FE-DD9744F0EE63}" type="pres">
      <dgm:prSet presAssocID="{43BB0272-ABFF-42A3-B72C-FF9C65783DA9}" presName="parentLeftMargin" presStyleLbl="node1" presStyleIdx="2" presStyleCnt="4"/>
      <dgm:spPr/>
      <dgm:t>
        <a:bodyPr/>
        <a:lstStyle/>
        <a:p>
          <a:endParaRPr kumimoji="1" lang="ja-JP" altLang="en-US"/>
        </a:p>
      </dgm:t>
    </dgm:pt>
    <dgm:pt modelId="{B8F12129-4F63-4CA2-A3D1-1ED80257F870}" type="pres">
      <dgm:prSet presAssocID="{43BB0272-ABFF-42A3-B72C-FF9C65783DA9}" presName="parentText" presStyleLbl="node1" presStyleIdx="3" presStyleCnt="4">
        <dgm:presLayoutVars>
          <dgm:chMax val="0"/>
          <dgm:bulletEnabled val="1"/>
        </dgm:presLayoutVars>
      </dgm:prSet>
      <dgm:spPr/>
      <dgm:t>
        <a:bodyPr/>
        <a:lstStyle/>
        <a:p>
          <a:endParaRPr kumimoji="1" lang="ja-JP" altLang="en-US"/>
        </a:p>
      </dgm:t>
    </dgm:pt>
    <dgm:pt modelId="{90E02CB7-C81B-42C7-B4C8-EBBD0D2BBE64}" type="pres">
      <dgm:prSet presAssocID="{43BB0272-ABFF-42A3-B72C-FF9C65783DA9}" presName="negativeSpace" presStyleCnt="0"/>
      <dgm:spPr/>
    </dgm:pt>
    <dgm:pt modelId="{CD60FAC8-2946-4D04-8AD5-84D2258AE8AB}" type="pres">
      <dgm:prSet presAssocID="{43BB0272-ABFF-42A3-B72C-FF9C65783DA9}" presName="childText" presStyleLbl="conFgAcc1" presStyleIdx="3" presStyleCnt="4">
        <dgm:presLayoutVars>
          <dgm:bulletEnabled val="1"/>
        </dgm:presLayoutVars>
      </dgm:prSet>
      <dgm:spPr/>
      <dgm:t>
        <a:bodyPr/>
        <a:lstStyle/>
        <a:p>
          <a:endParaRPr kumimoji="1" lang="ja-JP" altLang="en-US"/>
        </a:p>
      </dgm:t>
    </dgm:pt>
  </dgm:ptLst>
  <dgm:cxnLst>
    <dgm:cxn modelId="{2752887F-6B9F-4635-A7F9-60F84E1EFE62}" type="presOf" srcId="{43BB0272-ABFF-42A3-B72C-FF9C65783DA9}" destId="{B8F12129-4F63-4CA2-A3D1-1ED80257F870}" srcOrd="1" destOrd="0" presId="urn:microsoft.com/office/officeart/2005/8/layout/list1"/>
    <dgm:cxn modelId="{86334948-E247-4319-9159-A45145576229}" srcId="{31182DA0-9186-40C0-BD9E-A52ECC30F72B}" destId="{7EFF27AE-9F4B-4351-9BE7-1F9C1B9A511A}" srcOrd="0" destOrd="0" parTransId="{4854B969-EB0C-482B-BE99-BFFAAC553255}" sibTransId="{FE5CAE62-A202-42E8-83F4-3611DB25D0EE}"/>
    <dgm:cxn modelId="{04E83AD5-3D7E-4689-8B8B-954D494ED373}" srcId="{0BDEA85D-00FA-42EF-A0C7-3DF9470E0889}" destId="{E45DB2AF-3363-4CBA-8432-282EC7C71692}" srcOrd="0" destOrd="0" parTransId="{29220B07-FC51-42BD-83AF-11D136D06F9D}" sibTransId="{48CA97CE-1BAD-4973-8701-67FBB9E085D7}"/>
    <dgm:cxn modelId="{CBED6E56-705E-46BE-BAA1-34A7E3AC9039}" type="presOf" srcId="{43BB0272-ABFF-42A3-B72C-FF9C65783DA9}" destId="{52306552-7F2D-404D-83FE-DD9744F0EE63}" srcOrd="0" destOrd="0" presId="urn:microsoft.com/office/officeart/2005/8/layout/list1"/>
    <dgm:cxn modelId="{5FE75A19-5A9A-4F63-9C53-B89DB0A61B10}" type="presOf" srcId="{0BDEA85D-00FA-42EF-A0C7-3DF9470E0889}" destId="{522AE438-2F8F-44F5-893C-3A6880EAB9A8}" srcOrd="0" destOrd="0" presId="urn:microsoft.com/office/officeart/2005/8/layout/list1"/>
    <dgm:cxn modelId="{226E4038-E356-437C-A9D0-513ABBE66CAA}" srcId="{31182DA0-9186-40C0-BD9E-A52ECC30F72B}" destId="{0BDEA85D-00FA-42EF-A0C7-3DF9470E0889}" srcOrd="1" destOrd="0" parTransId="{77D05AAA-21E9-49F5-8E7A-F4292ADE3823}" sibTransId="{18AA51FF-43D8-4EC5-9138-BD4013EA23A3}"/>
    <dgm:cxn modelId="{08BE3BA3-C183-4286-BE04-B213ED25E8BE}" srcId="{31182DA0-9186-40C0-BD9E-A52ECC30F72B}" destId="{43BB0272-ABFF-42A3-B72C-FF9C65783DA9}" srcOrd="3" destOrd="0" parTransId="{24E6F82F-7D8E-497C-9DAA-01E1383CDB24}" sibTransId="{1A33E721-919C-4070-BDD2-E04F6F3E1F85}"/>
    <dgm:cxn modelId="{C54C177D-9239-47FF-9A17-41D8141F1B32}" type="presOf" srcId="{A1C0294D-D6D4-42E1-AA1B-4442241E063E}" destId="{702E3F83-BAFB-4CD8-9A34-72D04E6C615D}" srcOrd="0" destOrd="0" presId="urn:microsoft.com/office/officeart/2005/8/layout/list1"/>
    <dgm:cxn modelId="{D4E54620-408A-4961-8238-A7E4DA520D36}" type="presOf" srcId="{0BDEA85D-00FA-42EF-A0C7-3DF9470E0889}" destId="{7068EA3A-CB59-44EE-9B1A-945E2257B213}" srcOrd="1" destOrd="0" presId="urn:microsoft.com/office/officeart/2005/8/layout/list1"/>
    <dgm:cxn modelId="{6E1496A9-A97C-47E6-81D3-8A9AB967D8BB}" srcId="{31182DA0-9186-40C0-BD9E-A52ECC30F72B}" destId="{48501485-34DE-405D-86AB-7A4D297D2A2D}" srcOrd="2" destOrd="0" parTransId="{94D68212-A826-4C4B-BFAC-7B7A30BC7E0F}" sibTransId="{C37E8872-0FEF-45AD-A22A-A53908826F50}"/>
    <dgm:cxn modelId="{387ACE2C-4C99-470B-AFE3-A869B8429844}" srcId="{48501485-34DE-405D-86AB-7A4D297D2A2D}" destId="{A1C0294D-D6D4-42E1-AA1B-4442241E063E}" srcOrd="0" destOrd="0" parTransId="{C72FAC54-9B88-4662-BC3D-4E018387FA46}" sibTransId="{C28F80BF-D319-4488-B5DD-9C5FE5E011E8}"/>
    <dgm:cxn modelId="{90881DFD-F5F5-4B70-BF0F-9E47D8FBAB08}" type="presOf" srcId="{5310A2E2-3CB8-40BE-BB79-2C611975A928}" destId="{31D67640-4947-4EF0-A34A-9EA96583752C}" srcOrd="0" destOrd="1" presId="urn:microsoft.com/office/officeart/2005/8/layout/list1"/>
    <dgm:cxn modelId="{D8916421-0B36-4F2E-AB81-6AF3D8F52F6C}" type="presOf" srcId="{7EFF27AE-9F4B-4351-9BE7-1F9C1B9A511A}" destId="{EB0256A6-9503-4866-A086-09A848A963F0}" srcOrd="0" destOrd="0" presId="urn:microsoft.com/office/officeart/2005/8/layout/list1"/>
    <dgm:cxn modelId="{9FEC0669-4626-48C6-B661-32A9B4E5C6FD}" srcId="{7EFF27AE-9F4B-4351-9BE7-1F9C1B9A511A}" destId="{61AFF05A-4F49-48BA-A0E6-99E0FD5D6C78}" srcOrd="0" destOrd="0" parTransId="{D0DDD110-10CA-4D4F-935E-D8490D4406E7}" sibTransId="{3FE75871-F099-46D6-BCDD-46930C837FA1}"/>
    <dgm:cxn modelId="{172089B6-FC4F-43A2-A7F0-036BEEA93004}" type="presOf" srcId="{DDAD6C2D-8FAE-4FF4-B807-6CDD2ABB2156}" destId="{702E3F83-BAFB-4CD8-9A34-72D04E6C615D}" srcOrd="0" destOrd="1" presId="urn:microsoft.com/office/officeart/2005/8/layout/list1"/>
    <dgm:cxn modelId="{661F16CB-6FC7-450F-963D-586F6873DD22}" srcId="{7EFF27AE-9F4B-4351-9BE7-1F9C1B9A511A}" destId="{5310A2E2-3CB8-40BE-BB79-2C611975A928}" srcOrd="1" destOrd="0" parTransId="{8F185C13-A20B-48EF-B705-E26630119773}" sibTransId="{845CE1C8-67F9-4FC1-A222-8CE06DD35BDF}"/>
    <dgm:cxn modelId="{F681D86A-A9BE-4AE9-A743-0E60179B9DE6}" srcId="{48501485-34DE-405D-86AB-7A4D297D2A2D}" destId="{DDAD6C2D-8FAE-4FF4-B807-6CDD2ABB2156}" srcOrd="1" destOrd="0" parTransId="{3581C8B0-BCF0-4451-9884-BD096430CA5B}" sibTransId="{1541251F-7C46-47D1-ADFA-98A97BEED610}"/>
    <dgm:cxn modelId="{A0E6D8DA-307D-46C7-AFC7-E92A59F967B0}" type="presOf" srcId="{F7225236-025A-441E-94EC-BFAC45F92FC3}" destId="{CD60FAC8-2946-4D04-8AD5-84D2258AE8AB}" srcOrd="0" destOrd="0" presId="urn:microsoft.com/office/officeart/2005/8/layout/list1"/>
    <dgm:cxn modelId="{7B121148-BC13-4E71-BF49-6D6B7EE9AD5D}" type="presOf" srcId="{E45DB2AF-3363-4CBA-8432-282EC7C71692}" destId="{AAA344B9-CA9D-4A49-8969-0B9DB1B81726}" srcOrd="0" destOrd="0" presId="urn:microsoft.com/office/officeart/2005/8/layout/list1"/>
    <dgm:cxn modelId="{E29D7A23-1DBA-412B-9758-7C477CB2361F}" type="presOf" srcId="{7EFF27AE-9F4B-4351-9BE7-1F9C1B9A511A}" destId="{CD5F0CBE-49A8-4918-A467-739605B44308}" srcOrd="1" destOrd="0" presId="urn:microsoft.com/office/officeart/2005/8/layout/list1"/>
    <dgm:cxn modelId="{3FF64E60-C8C3-4F7A-B408-75E6B797FA41}" type="presOf" srcId="{31182DA0-9186-40C0-BD9E-A52ECC30F72B}" destId="{B2E561AA-72E1-4CFC-9A76-818DCCE0F544}" srcOrd="0" destOrd="0" presId="urn:microsoft.com/office/officeart/2005/8/layout/list1"/>
    <dgm:cxn modelId="{0728C921-AC31-47E6-A4BD-C9538E6141B2}" type="presOf" srcId="{61AFF05A-4F49-48BA-A0E6-99E0FD5D6C78}" destId="{31D67640-4947-4EF0-A34A-9EA96583752C}" srcOrd="0" destOrd="0" presId="urn:microsoft.com/office/officeart/2005/8/layout/list1"/>
    <dgm:cxn modelId="{60EFCA7D-4368-42B4-B7BA-6F71CA0544D2}" type="presOf" srcId="{48501485-34DE-405D-86AB-7A4D297D2A2D}" destId="{01D524BC-132C-44C1-B7A8-DFCE91FEFAA4}" srcOrd="1" destOrd="0" presId="urn:microsoft.com/office/officeart/2005/8/layout/list1"/>
    <dgm:cxn modelId="{ACA6352A-CD67-4462-9A80-6066D6746547}" srcId="{43BB0272-ABFF-42A3-B72C-FF9C65783DA9}" destId="{F7225236-025A-441E-94EC-BFAC45F92FC3}" srcOrd="0" destOrd="0" parTransId="{A8785AD3-9C1B-4B54-B344-85A99642227C}" sibTransId="{41A94B6C-94FE-450F-B120-BE0B086BC503}"/>
    <dgm:cxn modelId="{69C93C44-4A80-4A56-9064-8AC7E802E2E6}" type="presOf" srcId="{48501485-34DE-405D-86AB-7A4D297D2A2D}" destId="{10CFC91B-A80F-4227-AAC0-6EDC9212DFA3}" srcOrd="0" destOrd="0" presId="urn:microsoft.com/office/officeart/2005/8/layout/list1"/>
    <dgm:cxn modelId="{64449893-039E-4F99-938A-2B02AE88CC0F}" type="presParOf" srcId="{B2E561AA-72E1-4CFC-9A76-818DCCE0F544}" destId="{6592AC9A-4D89-40D1-A7DC-5892A4BF96C2}" srcOrd="0" destOrd="0" presId="urn:microsoft.com/office/officeart/2005/8/layout/list1"/>
    <dgm:cxn modelId="{8191C539-4910-4B08-82D7-77DEC384D4A9}" type="presParOf" srcId="{6592AC9A-4D89-40D1-A7DC-5892A4BF96C2}" destId="{EB0256A6-9503-4866-A086-09A848A963F0}" srcOrd="0" destOrd="0" presId="urn:microsoft.com/office/officeart/2005/8/layout/list1"/>
    <dgm:cxn modelId="{3E1C300C-A1AC-41F3-BAAA-495C72E85152}" type="presParOf" srcId="{6592AC9A-4D89-40D1-A7DC-5892A4BF96C2}" destId="{CD5F0CBE-49A8-4918-A467-739605B44308}" srcOrd="1" destOrd="0" presId="urn:microsoft.com/office/officeart/2005/8/layout/list1"/>
    <dgm:cxn modelId="{F58E2240-6FF2-48E2-973A-841710A7086A}" type="presParOf" srcId="{B2E561AA-72E1-4CFC-9A76-818DCCE0F544}" destId="{D4968215-4DF4-4B36-89FD-4EC61C377957}" srcOrd="1" destOrd="0" presId="urn:microsoft.com/office/officeart/2005/8/layout/list1"/>
    <dgm:cxn modelId="{4049F1A7-0F4D-438D-9C39-A01EC591DFBB}" type="presParOf" srcId="{B2E561AA-72E1-4CFC-9A76-818DCCE0F544}" destId="{31D67640-4947-4EF0-A34A-9EA96583752C}" srcOrd="2" destOrd="0" presId="urn:microsoft.com/office/officeart/2005/8/layout/list1"/>
    <dgm:cxn modelId="{DCF8C9F9-4C05-49BC-B1BA-3E14B1B1F665}" type="presParOf" srcId="{B2E561AA-72E1-4CFC-9A76-818DCCE0F544}" destId="{529BB68A-41AC-456E-BC0E-C8E3E65820A2}" srcOrd="3" destOrd="0" presId="urn:microsoft.com/office/officeart/2005/8/layout/list1"/>
    <dgm:cxn modelId="{99FE2A19-41D6-422C-8B9D-A0C0A22838E0}" type="presParOf" srcId="{B2E561AA-72E1-4CFC-9A76-818DCCE0F544}" destId="{3C8F1156-D2ED-4A4E-AF5C-6A6A1BEAB615}" srcOrd="4" destOrd="0" presId="urn:microsoft.com/office/officeart/2005/8/layout/list1"/>
    <dgm:cxn modelId="{E4ABECA9-CFDA-4DFB-9A46-E0500AF99A4E}" type="presParOf" srcId="{3C8F1156-D2ED-4A4E-AF5C-6A6A1BEAB615}" destId="{522AE438-2F8F-44F5-893C-3A6880EAB9A8}" srcOrd="0" destOrd="0" presId="urn:microsoft.com/office/officeart/2005/8/layout/list1"/>
    <dgm:cxn modelId="{B6A64BD9-21E0-4F7B-B643-87B42857BC7D}" type="presParOf" srcId="{3C8F1156-D2ED-4A4E-AF5C-6A6A1BEAB615}" destId="{7068EA3A-CB59-44EE-9B1A-945E2257B213}" srcOrd="1" destOrd="0" presId="urn:microsoft.com/office/officeart/2005/8/layout/list1"/>
    <dgm:cxn modelId="{E90BEA31-0EB3-4467-AF6A-30D8A1B7D47E}" type="presParOf" srcId="{B2E561AA-72E1-4CFC-9A76-818DCCE0F544}" destId="{699100C5-7FC5-44C2-8CAB-BE55AF4888EE}" srcOrd="5" destOrd="0" presId="urn:microsoft.com/office/officeart/2005/8/layout/list1"/>
    <dgm:cxn modelId="{B4F9B7CA-B68A-4805-8895-97E04878F982}" type="presParOf" srcId="{B2E561AA-72E1-4CFC-9A76-818DCCE0F544}" destId="{AAA344B9-CA9D-4A49-8969-0B9DB1B81726}" srcOrd="6" destOrd="0" presId="urn:microsoft.com/office/officeart/2005/8/layout/list1"/>
    <dgm:cxn modelId="{4C2B3C6C-B767-4CB6-9D82-648F70FFDDFE}" type="presParOf" srcId="{B2E561AA-72E1-4CFC-9A76-818DCCE0F544}" destId="{33674195-9808-4C69-84E3-01CF9959B104}" srcOrd="7" destOrd="0" presId="urn:microsoft.com/office/officeart/2005/8/layout/list1"/>
    <dgm:cxn modelId="{6073C53B-7D21-42E0-A036-BA25629A7204}" type="presParOf" srcId="{B2E561AA-72E1-4CFC-9A76-818DCCE0F544}" destId="{DD3581C1-20A0-4688-966C-4771866615A3}" srcOrd="8" destOrd="0" presId="urn:microsoft.com/office/officeart/2005/8/layout/list1"/>
    <dgm:cxn modelId="{9FE946D7-62CF-4A4C-AE49-4999B196D334}" type="presParOf" srcId="{DD3581C1-20A0-4688-966C-4771866615A3}" destId="{10CFC91B-A80F-4227-AAC0-6EDC9212DFA3}" srcOrd="0" destOrd="0" presId="urn:microsoft.com/office/officeart/2005/8/layout/list1"/>
    <dgm:cxn modelId="{64E873FA-EE79-4499-90A2-0E01BBC0EAE7}" type="presParOf" srcId="{DD3581C1-20A0-4688-966C-4771866615A3}" destId="{01D524BC-132C-44C1-B7A8-DFCE91FEFAA4}" srcOrd="1" destOrd="0" presId="urn:microsoft.com/office/officeart/2005/8/layout/list1"/>
    <dgm:cxn modelId="{29167E25-4699-405C-99B5-9294392584B9}" type="presParOf" srcId="{B2E561AA-72E1-4CFC-9A76-818DCCE0F544}" destId="{A1A5B06A-26CF-4635-AAE0-5E1E244BC1DB}" srcOrd="9" destOrd="0" presId="urn:microsoft.com/office/officeart/2005/8/layout/list1"/>
    <dgm:cxn modelId="{257F336A-D7D9-47A2-91A0-C10483D5AE45}" type="presParOf" srcId="{B2E561AA-72E1-4CFC-9A76-818DCCE0F544}" destId="{702E3F83-BAFB-4CD8-9A34-72D04E6C615D}" srcOrd="10" destOrd="0" presId="urn:microsoft.com/office/officeart/2005/8/layout/list1"/>
    <dgm:cxn modelId="{C97576AF-1800-450D-AB02-AC2CBA7FC663}" type="presParOf" srcId="{B2E561AA-72E1-4CFC-9A76-818DCCE0F544}" destId="{75C4E56C-667A-42E4-BF1A-5AC1D87C740B}" srcOrd="11" destOrd="0" presId="urn:microsoft.com/office/officeart/2005/8/layout/list1"/>
    <dgm:cxn modelId="{90234D5A-CD70-4B3D-877F-A9B438F017F5}" type="presParOf" srcId="{B2E561AA-72E1-4CFC-9A76-818DCCE0F544}" destId="{12B15DD5-5551-4C4D-8889-11705BBA54C1}" srcOrd="12" destOrd="0" presId="urn:microsoft.com/office/officeart/2005/8/layout/list1"/>
    <dgm:cxn modelId="{27A08B6B-845B-420D-80C0-1F2EA7200BF8}" type="presParOf" srcId="{12B15DD5-5551-4C4D-8889-11705BBA54C1}" destId="{52306552-7F2D-404D-83FE-DD9744F0EE63}" srcOrd="0" destOrd="0" presId="urn:microsoft.com/office/officeart/2005/8/layout/list1"/>
    <dgm:cxn modelId="{1802AB57-E03F-4CA9-8256-D439EF188360}" type="presParOf" srcId="{12B15DD5-5551-4C4D-8889-11705BBA54C1}" destId="{B8F12129-4F63-4CA2-A3D1-1ED80257F870}" srcOrd="1" destOrd="0" presId="urn:microsoft.com/office/officeart/2005/8/layout/list1"/>
    <dgm:cxn modelId="{68938BF2-0DD8-4540-8292-335D78A2F12D}" type="presParOf" srcId="{B2E561AA-72E1-4CFC-9A76-818DCCE0F544}" destId="{90E02CB7-C81B-42C7-B4C8-EBBD0D2BBE64}" srcOrd="13" destOrd="0" presId="urn:microsoft.com/office/officeart/2005/8/layout/list1"/>
    <dgm:cxn modelId="{15D3BBB8-744E-44BE-94D2-94CC9F15ADEC}" type="presParOf" srcId="{B2E561AA-72E1-4CFC-9A76-818DCCE0F544}" destId="{CD60FAC8-2946-4D04-8AD5-84D2258AE8AB}"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34C0E8-6505-42BA-B1F0-7B204A8A74B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7B3862DF-B840-44D3-B782-498ED71E1563}">
      <dgm:prSet phldrT="[テキスト]" custT="1"/>
      <dgm:spPr>
        <a:solidFill>
          <a:schemeClr val="bg1"/>
        </a:solidFill>
        <a:ln>
          <a:solidFill>
            <a:schemeClr val="tx1"/>
          </a:solidFill>
        </a:ln>
      </dgm:spPr>
      <dgm:t>
        <a:bodyPr/>
        <a:lstStyle/>
        <a:p>
          <a:r>
            <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障害特性の理解、アセスメントが不十分</a:t>
          </a:r>
        </a:p>
      </dgm:t>
    </dgm:pt>
    <dgm:pt modelId="{F5059385-1841-40D0-8A0C-AD8C526A50CC}" type="parTrans" cxnId="{28C6AD3E-0FE7-40B1-8E96-FF7E15E1CB43}">
      <dgm:prSet/>
      <dgm:spPr/>
      <dgm:t>
        <a:bodyPr/>
        <a:lstStyle/>
        <a:p>
          <a:endParaRPr kumimoji="1" lang="ja-JP" altLang="en-US"/>
        </a:p>
      </dgm:t>
    </dgm:pt>
    <dgm:pt modelId="{77D9675F-E8A3-4FE2-AE64-12833C1C1652}" type="sibTrans" cxnId="{28C6AD3E-0FE7-40B1-8E96-FF7E15E1CB43}">
      <dgm:prSet/>
      <dgm:spPr/>
      <dgm:t>
        <a:bodyPr/>
        <a:lstStyle/>
        <a:p>
          <a:endParaRPr kumimoji="1" lang="ja-JP" altLang="en-US"/>
        </a:p>
      </dgm:t>
    </dgm:pt>
    <dgm:pt modelId="{8F358F5A-821F-4B9E-9D99-C813B63766F4}">
      <dgm:prSet phldrT="[テキスト]" custT="1"/>
      <dgm:spPr>
        <a:solidFill>
          <a:schemeClr val="bg1"/>
        </a:solidFill>
        <a:ln>
          <a:solidFill>
            <a:schemeClr val="tx1"/>
          </a:solidFill>
        </a:ln>
      </dgm:spPr>
      <dgm:t>
        <a:bodyPr/>
        <a:lstStyle/>
        <a:p>
          <a:r>
            <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支援者が長期的見通しの中で支援を考えることのサポートが必要</a:t>
          </a:r>
        </a:p>
      </dgm:t>
    </dgm:pt>
    <dgm:pt modelId="{75C2D2BE-E0B7-4F7A-A523-1E1DF427C8E4}" type="parTrans" cxnId="{EA2CAD70-52F4-4468-8EA5-D35CB907B247}">
      <dgm:prSet/>
      <dgm:spPr/>
      <dgm:t>
        <a:bodyPr/>
        <a:lstStyle/>
        <a:p>
          <a:endParaRPr kumimoji="1" lang="ja-JP" altLang="en-US"/>
        </a:p>
      </dgm:t>
    </dgm:pt>
    <dgm:pt modelId="{74F6B97B-A954-40D8-9D88-A0D226034F55}" type="sibTrans" cxnId="{EA2CAD70-52F4-4468-8EA5-D35CB907B247}">
      <dgm:prSet/>
      <dgm:spPr/>
      <dgm:t>
        <a:bodyPr/>
        <a:lstStyle/>
        <a:p>
          <a:endParaRPr kumimoji="1" lang="ja-JP" altLang="en-US"/>
        </a:p>
      </dgm:t>
    </dgm:pt>
    <dgm:pt modelId="{877F9069-60F3-4642-8D29-425B04CA8960}">
      <dgm:prSet phldrT="[テキスト]" custT="1"/>
      <dgm:spPr>
        <a:solidFill>
          <a:schemeClr val="bg1"/>
        </a:solidFill>
        <a:ln>
          <a:solidFill>
            <a:schemeClr val="tx1"/>
          </a:solidFill>
        </a:ln>
      </dgm:spPr>
      <dgm:t>
        <a:bodyPr/>
        <a:lstStyle/>
        <a:p>
          <a:r>
            <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コアメンバーの育成</a:t>
          </a:r>
        </a:p>
      </dgm:t>
    </dgm:pt>
    <dgm:pt modelId="{52E6AFE3-E2F9-4E0B-BA2F-26A9AD91FF0C}" type="parTrans" cxnId="{3D58B137-B53A-4C44-88FA-B15C07BDDE58}">
      <dgm:prSet/>
      <dgm:spPr/>
      <dgm:t>
        <a:bodyPr/>
        <a:lstStyle/>
        <a:p>
          <a:endParaRPr kumimoji="1" lang="ja-JP" altLang="en-US"/>
        </a:p>
      </dgm:t>
    </dgm:pt>
    <dgm:pt modelId="{638AD0EB-40D0-4DEA-A6BB-CB47A327D9EE}" type="sibTrans" cxnId="{3D58B137-B53A-4C44-88FA-B15C07BDDE58}">
      <dgm:prSet/>
      <dgm:spPr/>
      <dgm:t>
        <a:bodyPr/>
        <a:lstStyle/>
        <a:p>
          <a:endParaRPr kumimoji="1" lang="ja-JP" altLang="en-US"/>
        </a:p>
      </dgm:t>
    </dgm:pt>
    <dgm:pt modelId="{074A7700-8E2F-497F-A588-5B35D5AFBD55}">
      <dgm:prSet custT="1"/>
      <dgm:spPr>
        <a:ln>
          <a:solidFill>
            <a:schemeClr val="tx1"/>
          </a:solidFill>
        </a:ln>
      </dgm:spPr>
      <dgm:t>
        <a:bodyP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事例を通して特性の理解とアセスメントを学ぶことが支援力の向上に繋がる</a:t>
          </a:r>
        </a:p>
      </dgm:t>
    </dgm:pt>
    <dgm:pt modelId="{2BB6FA14-59D8-44B6-88C8-38B9DDD0B2B9}" type="parTrans" cxnId="{DC99FB6F-A5B9-41E1-8676-C713C43914ED}">
      <dgm:prSet/>
      <dgm:spPr/>
      <dgm:t>
        <a:bodyPr/>
        <a:lstStyle/>
        <a:p>
          <a:endParaRPr kumimoji="1" lang="ja-JP" altLang="en-US"/>
        </a:p>
      </dgm:t>
    </dgm:pt>
    <dgm:pt modelId="{F0655027-2254-4231-B963-7FD72A347A7D}" type="sibTrans" cxnId="{DC99FB6F-A5B9-41E1-8676-C713C43914ED}">
      <dgm:prSet/>
      <dgm:spPr/>
      <dgm:t>
        <a:bodyPr/>
        <a:lstStyle/>
        <a:p>
          <a:endParaRPr kumimoji="1" lang="ja-JP" altLang="en-US"/>
        </a:p>
      </dgm:t>
    </dgm:pt>
    <dgm:pt modelId="{082FFE2C-2A60-4430-96AC-1EA76944BB9B}">
      <dgm:prSet custT="1"/>
      <dgm:spPr>
        <a:ln>
          <a:solidFill>
            <a:schemeClr val="tx1"/>
          </a:solidFill>
        </a:ln>
      </dgm:spPr>
      <dgm:t>
        <a:bodyP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スモールステップを積み上げる⇒成功体験の気付きへのサポート　　　　　　　⇒支援者が自信と達成感を得る⇒実践の外部発信⇒支援者の成長　　　　　⇒組織としての成長</a:t>
          </a:r>
        </a:p>
      </dgm:t>
    </dgm:pt>
    <dgm:pt modelId="{00514AB1-5187-4F4E-884C-AE2D7E468634}" type="parTrans" cxnId="{5664AEEF-94AA-4E2A-80F9-2861263F87F9}">
      <dgm:prSet/>
      <dgm:spPr/>
      <dgm:t>
        <a:bodyPr/>
        <a:lstStyle/>
        <a:p>
          <a:endParaRPr kumimoji="1" lang="ja-JP" altLang="en-US"/>
        </a:p>
      </dgm:t>
    </dgm:pt>
    <dgm:pt modelId="{79E185FF-F838-4DD4-A42D-AE21F2912E3D}" type="sibTrans" cxnId="{5664AEEF-94AA-4E2A-80F9-2861263F87F9}">
      <dgm:prSet/>
      <dgm:spPr/>
      <dgm:t>
        <a:bodyPr/>
        <a:lstStyle/>
        <a:p>
          <a:endParaRPr kumimoji="1" lang="ja-JP" altLang="en-US"/>
        </a:p>
      </dgm:t>
    </dgm:pt>
    <dgm:pt modelId="{117F49A5-3B65-481B-BC10-55F692B0ED0A}">
      <dgm:prSet custT="1"/>
      <dgm:spPr>
        <a:ln>
          <a:solidFill>
            <a:schemeClr val="tx1"/>
          </a:solidFill>
        </a:ln>
      </dgm:spPr>
      <dgm:t>
        <a:bodyP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スーパーヴァイザーの育成⇒スーパービジョンを通した人材育成</a:t>
          </a:r>
        </a:p>
      </dgm:t>
    </dgm:pt>
    <dgm:pt modelId="{A1D4F8D0-5ACA-4A54-8894-E9A92B870C0F}" type="parTrans" cxnId="{1DABBE79-1D4E-4DE6-8FC7-7184C650ABC3}">
      <dgm:prSet/>
      <dgm:spPr/>
      <dgm:t>
        <a:bodyPr/>
        <a:lstStyle/>
        <a:p>
          <a:endParaRPr kumimoji="1" lang="ja-JP" altLang="en-US"/>
        </a:p>
      </dgm:t>
    </dgm:pt>
    <dgm:pt modelId="{4AD6B338-4523-4249-B55F-C578774A3C60}" type="sibTrans" cxnId="{1DABBE79-1D4E-4DE6-8FC7-7184C650ABC3}">
      <dgm:prSet/>
      <dgm:spPr/>
      <dgm:t>
        <a:bodyPr/>
        <a:lstStyle/>
        <a:p>
          <a:endParaRPr kumimoji="1" lang="ja-JP" altLang="en-US"/>
        </a:p>
      </dgm:t>
    </dgm:pt>
    <dgm:pt modelId="{2D4574C1-3D76-480A-B51F-490F9B242CDA}" type="pres">
      <dgm:prSet presAssocID="{4234C0E8-6505-42BA-B1F0-7B204A8A74BA}" presName="linear" presStyleCnt="0">
        <dgm:presLayoutVars>
          <dgm:dir/>
          <dgm:animLvl val="lvl"/>
          <dgm:resizeHandles val="exact"/>
        </dgm:presLayoutVars>
      </dgm:prSet>
      <dgm:spPr/>
      <dgm:t>
        <a:bodyPr/>
        <a:lstStyle/>
        <a:p>
          <a:endParaRPr kumimoji="1" lang="ja-JP" altLang="en-US"/>
        </a:p>
      </dgm:t>
    </dgm:pt>
    <dgm:pt modelId="{602236B1-924D-4E2E-B40F-E0C4119B31B2}" type="pres">
      <dgm:prSet presAssocID="{7B3862DF-B840-44D3-B782-498ED71E1563}" presName="parentLin" presStyleCnt="0"/>
      <dgm:spPr/>
    </dgm:pt>
    <dgm:pt modelId="{99C40B8F-75FE-4E4B-A755-9697EC401CD6}" type="pres">
      <dgm:prSet presAssocID="{7B3862DF-B840-44D3-B782-498ED71E1563}" presName="parentLeftMargin" presStyleLbl="node1" presStyleIdx="0" presStyleCnt="3"/>
      <dgm:spPr/>
      <dgm:t>
        <a:bodyPr/>
        <a:lstStyle/>
        <a:p>
          <a:endParaRPr kumimoji="1" lang="ja-JP" altLang="en-US"/>
        </a:p>
      </dgm:t>
    </dgm:pt>
    <dgm:pt modelId="{E535018D-1A25-46A9-A5AA-E1A20CCFB34B}" type="pres">
      <dgm:prSet presAssocID="{7B3862DF-B840-44D3-B782-498ED71E1563}" presName="parentText" presStyleLbl="node1" presStyleIdx="0" presStyleCnt="3">
        <dgm:presLayoutVars>
          <dgm:chMax val="0"/>
          <dgm:bulletEnabled val="1"/>
        </dgm:presLayoutVars>
      </dgm:prSet>
      <dgm:spPr/>
      <dgm:t>
        <a:bodyPr/>
        <a:lstStyle/>
        <a:p>
          <a:endParaRPr kumimoji="1" lang="ja-JP" altLang="en-US"/>
        </a:p>
      </dgm:t>
    </dgm:pt>
    <dgm:pt modelId="{1759DE5C-FDA2-4545-8D58-2108B85B033C}" type="pres">
      <dgm:prSet presAssocID="{7B3862DF-B840-44D3-B782-498ED71E1563}" presName="negativeSpace" presStyleCnt="0"/>
      <dgm:spPr/>
    </dgm:pt>
    <dgm:pt modelId="{C8AE11CD-B4FC-4F0C-AEFA-F2E02B3E5157}" type="pres">
      <dgm:prSet presAssocID="{7B3862DF-B840-44D3-B782-498ED71E1563}" presName="childText" presStyleLbl="conFgAcc1" presStyleIdx="0" presStyleCnt="3">
        <dgm:presLayoutVars>
          <dgm:bulletEnabled val="1"/>
        </dgm:presLayoutVars>
      </dgm:prSet>
      <dgm:spPr/>
      <dgm:t>
        <a:bodyPr/>
        <a:lstStyle/>
        <a:p>
          <a:endParaRPr kumimoji="1" lang="ja-JP" altLang="en-US"/>
        </a:p>
      </dgm:t>
    </dgm:pt>
    <dgm:pt modelId="{90B6BBA8-000A-4F35-8AB1-6D508A9080EB}" type="pres">
      <dgm:prSet presAssocID="{77D9675F-E8A3-4FE2-AE64-12833C1C1652}" presName="spaceBetweenRectangles" presStyleCnt="0"/>
      <dgm:spPr/>
    </dgm:pt>
    <dgm:pt modelId="{E5E7726D-2D97-431D-B71D-79E3F5E42ABD}" type="pres">
      <dgm:prSet presAssocID="{8F358F5A-821F-4B9E-9D99-C813B63766F4}" presName="parentLin" presStyleCnt="0"/>
      <dgm:spPr/>
    </dgm:pt>
    <dgm:pt modelId="{376AB385-20B7-478A-B1C7-9686D94CD51B}" type="pres">
      <dgm:prSet presAssocID="{8F358F5A-821F-4B9E-9D99-C813B63766F4}" presName="parentLeftMargin" presStyleLbl="node1" presStyleIdx="0" presStyleCnt="3"/>
      <dgm:spPr/>
      <dgm:t>
        <a:bodyPr/>
        <a:lstStyle/>
        <a:p>
          <a:endParaRPr kumimoji="1" lang="ja-JP" altLang="en-US"/>
        </a:p>
      </dgm:t>
    </dgm:pt>
    <dgm:pt modelId="{F6903A75-ABED-4E5E-B93F-E31CE0A2AC08}" type="pres">
      <dgm:prSet presAssocID="{8F358F5A-821F-4B9E-9D99-C813B63766F4}" presName="parentText" presStyleLbl="node1" presStyleIdx="1" presStyleCnt="3" custScaleX="146140">
        <dgm:presLayoutVars>
          <dgm:chMax val="0"/>
          <dgm:bulletEnabled val="1"/>
        </dgm:presLayoutVars>
      </dgm:prSet>
      <dgm:spPr/>
      <dgm:t>
        <a:bodyPr/>
        <a:lstStyle/>
        <a:p>
          <a:endParaRPr kumimoji="1" lang="ja-JP" altLang="en-US"/>
        </a:p>
      </dgm:t>
    </dgm:pt>
    <dgm:pt modelId="{428CD357-E399-407B-8375-865DEB8AEB91}" type="pres">
      <dgm:prSet presAssocID="{8F358F5A-821F-4B9E-9D99-C813B63766F4}" presName="negativeSpace" presStyleCnt="0"/>
      <dgm:spPr/>
    </dgm:pt>
    <dgm:pt modelId="{F1F091F3-3711-495A-B110-B28721DC8B23}" type="pres">
      <dgm:prSet presAssocID="{8F358F5A-821F-4B9E-9D99-C813B63766F4}" presName="childText" presStyleLbl="conFgAcc1" presStyleIdx="1" presStyleCnt="3">
        <dgm:presLayoutVars>
          <dgm:bulletEnabled val="1"/>
        </dgm:presLayoutVars>
      </dgm:prSet>
      <dgm:spPr/>
      <dgm:t>
        <a:bodyPr/>
        <a:lstStyle/>
        <a:p>
          <a:endParaRPr kumimoji="1" lang="ja-JP" altLang="en-US"/>
        </a:p>
      </dgm:t>
    </dgm:pt>
    <dgm:pt modelId="{724F13FE-E484-42F0-9D71-56F43F8AF488}" type="pres">
      <dgm:prSet presAssocID="{74F6B97B-A954-40D8-9D88-A0D226034F55}" presName="spaceBetweenRectangles" presStyleCnt="0"/>
      <dgm:spPr/>
    </dgm:pt>
    <dgm:pt modelId="{E41987D6-47DB-4149-B9E4-53C31988A09B}" type="pres">
      <dgm:prSet presAssocID="{877F9069-60F3-4642-8D29-425B04CA8960}" presName="parentLin" presStyleCnt="0"/>
      <dgm:spPr/>
    </dgm:pt>
    <dgm:pt modelId="{C2A1CBC9-47BF-4B4E-95FD-88C161C302A8}" type="pres">
      <dgm:prSet presAssocID="{877F9069-60F3-4642-8D29-425B04CA8960}" presName="parentLeftMargin" presStyleLbl="node1" presStyleIdx="1" presStyleCnt="3"/>
      <dgm:spPr/>
      <dgm:t>
        <a:bodyPr/>
        <a:lstStyle/>
        <a:p>
          <a:endParaRPr kumimoji="1" lang="ja-JP" altLang="en-US"/>
        </a:p>
      </dgm:t>
    </dgm:pt>
    <dgm:pt modelId="{3EF6D131-6838-4773-89B2-1FCC44ED5DDF}" type="pres">
      <dgm:prSet presAssocID="{877F9069-60F3-4642-8D29-425B04CA8960}" presName="parentText" presStyleLbl="node1" presStyleIdx="2" presStyleCnt="3">
        <dgm:presLayoutVars>
          <dgm:chMax val="0"/>
          <dgm:bulletEnabled val="1"/>
        </dgm:presLayoutVars>
      </dgm:prSet>
      <dgm:spPr/>
      <dgm:t>
        <a:bodyPr/>
        <a:lstStyle/>
        <a:p>
          <a:endParaRPr kumimoji="1" lang="ja-JP" altLang="en-US"/>
        </a:p>
      </dgm:t>
    </dgm:pt>
    <dgm:pt modelId="{1ACB2588-86A0-4501-B40C-8C6F9A3F74AB}" type="pres">
      <dgm:prSet presAssocID="{877F9069-60F3-4642-8D29-425B04CA8960}" presName="negativeSpace" presStyleCnt="0"/>
      <dgm:spPr/>
    </dgm:pt>
    <dgm:pt modelId="{94FE709D-4B30-4416-B986-9CF5B77F47D9}" type="pres">
      <dgm:prSet presAssocID="{877F9069-60F3-4642-8D29-425B04CA8960}" presName="childText" presStyleLbl="conFgAcc1" presStyleIdx="2" presStyleCnt="3">
        <dgm:presLayoutVars>
          <dgm:bulletEnabled val="1"/>
        </dgm:presLayoutVars>
      </dgm:prSet>
      <dgm:spPr/>
      <dgm:t>
        <a:bodyPr/>
        <a:lstStyle/>
        <a:p>
          <a:endParaRPr kumimoji="1" lang="ja-JP" altLang="en-US"/>
        </a:p>
      </dgm:t>
    </dgm:pt>
  </dgm:ptLst>
  <dgm:cxnLst>
    <dgm:cxn modelId="{B9AF0EA4-8E8C-43CA-97B9-159FF0653B43}" type="presOf" srcId="{8F358F5A-821F-4B9E-9D99-C813B63766F4}" destId="{F6903A75-ABED-4E5E-B93F-E31CE0A2AC08}" srcOrd="1" destOrd="0" presId="urn:microsoft.com/office/officeart/2005/8/layout/list1"/>
    <dgm:cxn modelId="{59425F52-9B6D-4009-A8BC-88E4EDA2CB19}" type="presOf" srcId="{4234C0E8-6505-42BA-B1F0-7B204A8A74BA}" destId="{2D4574C1-3D76-480A-B51F-490F9B242CDA}" srcOrd="0" destOrd="0" presId="urn:microsoft.com/office/officeart/2005/8/layout/list1"/>
    <dgm:cxn modelId="{9501FF45-D5E7-4966-8A95-EBE9FB3E5FDE}" type="presOf" srcId="{117F49A5-3B65-481B-BC10-55F692B0ED0A}" destId="{94FE709D-4B30-4416-B986-9CF5B77F47D9}" srcOrd="0" destOrd="0" presId="urn:microsoft.com/office/officeart/2005/8/layout/list1"/>
    <dgm:cxn modelId="{EA2CAD70-52F4-4468-8EA5-D35CB907B247}" srcId="{4234C0E8-6505-42BA-B1F0-7B204A8A74BA}" destId="{8F358F5A-821F-4B9E-9D99-C813B63766F4}" srcOrd="1" destOrd="0" parTransId="{75C2D2BE-E0B7-4F7A-A523-1E1DF427C8E4}" sibTransId="{74F6B97B-A954-40D8-9D88-A0D226034F55}"/>
    <dgm:cxn modelId="{A4CD65E3-B178-40D4-96F7-17003186E5A7}" type="presOf" srcId="{877F9069-60F3-4642-8D29-425B04CA8960}" destId="{C2A1CBC9-47BF-4B4E-95FD-88C161C302A8}" srcOrd="0" destOrd="0" presId="urn:microsoft.com/office/officeart/2005/8/layout/list1"/>
    <dgm:cxn modelId="{DC99FB6F-A5B9-41E1-8676-C713C43914ED}" srcId="{7B3862DF-B840-44D3-B782-498ED71E1563}" destId="{074A7700-8E2F-497F-A588-5B35D5AFBD55}" srcOrd="0" destOrd="0" parTransId="{2BB6FA14-59D8-44B6-88C8-38B9DDD0B2B9}" sibTransId="{F0655027-2254-4231-B963-7FD72A347A7D}"/>
    <dgm:cxn modelId="{9E11C60A-8310-4386-BA97-78D648C24483}" type="presOf" srcId="{7B3862DF-B840-44D3-B782-498ED71E1563}" destId="{E535018D-1A25-46A9-A5AA-E1A20CCFB34B}" srcOrd="1" destOrd="0" presId="urn:microsoft.com/office/officeart/2005/8/layout/list1"/>
    <dgm:cxn modelId="{75455037-ABBE-442F-9204-9CF19F686F38}" type="presOf" srcId="{877F9069-60F3-4642-8D29-425B04CA8960}" destId="{3EF6D131-6838-4773-89B2-1FCC44ED5DDF}" srcOrd="1" destOrd="0" presId="urn:microsoft.com/office/officeart/2005/8/layout/list1"/>
    <dgm:cxn modelId="{8C5C8AB7-EE56-43FD-B6F9-DFA4EE1FB1E2}" type="presOf" srcId="{7B3862DF-B840-44D3-B782-498ED71E1563}" destId="{99C40B8F-75FE-4E4B-A755-9697EC401CD6}" srcOrd="0" destOrd="0" presId="urn:microsoft.com/office/officeart/2005/8/layout/list1"/>
    <dgm:cxn modelId="{28C6AD3E-0FE7-40B1-8E96-FF7E15E1CB43}" srcId="{4234C0E8-6505-42BA-B1F0-7B204A8A74BA}" destId="{7B3862DF-B840-44D3-B782-498ED71E1563}" srcOrd="0" destOrd="0" parTransId="{F5059385-1841-40D0-8A0C-AD8C526A50CC}" sibTransId="{77D9675F-E8A3-4FE2-AE64-12833C1C1652}"/>
    <dgm:cxn modelId="{B1138826-D934-482D-8D6D-1A0E2630A77B}" type="presOf" srcId="{082FFE2C-2A60-4430-96AC-1EA76944BB9B}" destId="{F1F091F3-3711-495A-B110-B28721DC8B23}" srcOrd="0" destOrd="0" presId="urn:microsoft.com/office/officeart/2005/8/layout/list1"/>
    <dgm:cxn modelId="{1DABBE79-1D4E-4DE6-8FC7-7184C650ABC3}" srcId="{877F9069-60F3-4642-8D29-425B04CA8960}" destId="{117F49A5-3B65-481B-BC10-55F692B0ED0A}" srcOrd="0" destOrd="0" parTransId="{A1D4F8D0-5ACA-4A54-8894-E9A92B870C0F}" sibTransId="{4AD6B338-4523-4249-B55F-C578774A3C60}"/>
    <dgm:cxn modelId="{5664AEEF-94AA-4E2A-80F9-2861263F87F9}" srcId="{8F358F5A-821F-4B9E-9D99-C813B63766F4}" destId="{082FFE2C-2A60-4430-96AC-1EA76944BB9B}" srcOrd="0" destOrd="0" parTransId="{00514AB1-5187-4F4E-884C-AE2D7E468634}" sibTransId="{79E185FF-F838-4DD4-A42D-AE21F2912E3D}"/>
    <dgm:cxn modelId="{C4B7B7F9-81D8-4055-87D1-1E95DB3E2706}" type="presOf" srcId="{8F358F5A-821F-4B9E-9D99-C813B63766F4}" destId="{376AB385-20B7-478A-B1C7-9686D94CD51B}" srcOrd="0" destOrd="0" presId="urn:microsoft.com/office/officeart/2005/8/layout/list1"/>
    <dgm:cxn modelId="{FCEC81CE-0752-446F-A4E1-88D7EF960E74}" type="presOf" srcId="{074A7700-8E2F-497F-A588-5B35D5AFBD55}" destId="{C8AE11CD-B4FC-4F0C-AEFA-F2E02B3E5157}" srcOrd="0" destOrd="0" presId="urn:microsoft.com/office/officeart/2005/8/layout/list1"/>
    <dgm:cxn modelId="{3D58B137-B53A-4C44-88FA-B15C07BDDE58}" srcId="{4234C0E8-6505-42BA-B1F0-7B204A8A74BA}" destId="{877F9069-60F3-4642-8D29-425B04CA8960}" srcOrd="2" destOrd="0" parTransId="{52E6AFE3-E2F9-4E0B-BA2F-26A9AD91FF0C}" sibTransId="{638AD0EB-40D0-4DEA-A6BB-CB47A327D9EE}"/>
    <dgm:cxn modelId="{772D37F3-1F74-4B4C-B516-6EE9E97D2651}" type="presParOf" srcId="{2D4574C1-3D76-480A-B51F-490F9B242CDA}" destId="{602236B1-924D-4E2E-B40F-E0C4119B31B2}" srcOrd="0" destOrd="0" presId="urn:microsoft.com/office/officeart/2005/8/layout/list1"/>
    <dgm:cxn modelId="{6CE6C7F9-9A54-4D42-86ED-809CB029CE87}" type="presParOf" srcId="{602236B1-924D-4E2E-B40F-E0C4119B31B2}" destId="{99C40B8F-75FE-4E4B-A755-9697EC401CD6}" srcOrd="0" destOrd="0" presId="urn:microsoft.com/office/officeart/2005/8/layout/list1"/>
    <dgm:cxn modelId="{07602133-DE69-40E7-A18B-7FCB7776CF63}" type="presParOf" srcId="{602236B1-924D-4E2E-B40F-E0C4119B31B2}" destId="{E535018D-1A25-46A9-A5AA-E1A20CCFB34B}" srcOrd="1" destOrd="0" presId="urn:microsoft.com/office/officeart/2005/8/layout/list1"/>
    <dgm:cxn modelId="{BDC6B3F3-1FB9-4CCF-AD0E-BD5D82899564}" type="presParOf" srcId="{2D4574C1-3D76-480A-B51F-490F9B242CDA}" destId="{1759DE5C-FDA2-4545-8D58-2108B85B033C}" srcOrd="1" destOrd="0" presId="urn:microsoft.com/office/officeart/2005/8/layout/list1"/>
    <dgm:cxn modelId="{A5729094-FE8B-4571-967E-EF137375BD79}" type="presParOf" srcId="{2D4574C1-3D76-480A-B51F-490F9B242CDA}" destId="{C8AE11CD-B4FC-4F0C-AEFA-F2E02B3E5157}" srcOrd="2" destOrd="0" presId="urn:microsoft.com/office/officeart/2005/8/layout/list1"/>
    <dgm:cxn modelId="{F0BCAF18-BFC0-4CE9-A2F7-B6CADDCD3C5E}" type="presParOf" srcId="{2D4574C1-3D76-480A-B51F-490F9B242CDA}" destId="{90B6BBA8-000A-4F35-8AB1-6D508A9080EB}" srcOrd="3" destOrd="0" presId="urn:microsoft.com/office/officeart/2005/8/layout/list1"/>
    <dgm:cxn modelId="{12F84648-85D2-4689-B065-F4DA7BDD020C}" type="presParOf" srcId="{2D4574C1-3D76-480A-B51F-490F9B242CDA}" destId="{E5E7726D-2D97-431D-B71D-79E3F5E42ABD}" srcOrd="4" destOrd="0" presId="urn:microsoft.com/office/officeart/2005/8/layout/list1"/>
    <dgm:cxn modelId="{306DF9FD-0104-4A19-B29E-37CCB331CEF2}" type="presParOf" srcId="{E5E7726D-2D97-431D-B71D-79E3F5E42ABD}" destId="{376AB385-20B7-478A-B1C7-9686D94CD51B}" srcOrd="0" destOrd="0" presId="urn:microsoft.com/office/officeart/2005/8/layout/list1"/>
    <dgm:cxn modelId="{47FE6CD2-F106-4179-B9D1-8552F8E8BB6B}" type="presParOf" srcId="{E5E7726D-2D97-431D-B71D-79E3F5E42ABD}" destId="{F6903A75-ABED-4E5E-B93F-E31CE0A2AC08}" srcOrd="1" destOrd="0" presId="urn:microsoft.com/office/officeart/2005/8/layout/list1"/>
    <dgm:cxn modelId="{CA4B7324-B56A-416C-A1CF-975A88E055BE}" type="presParOf" srcId="{2D4574C1-3D76-480A-B51F-490F9B242CDA}" destId="{428CD357-E399-407B-8375-865DEB8AEB91}" srcOrd="5" destOrd="0" presId="urn:microsoft.com/office/officeart/2005/8/layout/list1"/>
    <dgm:cxn modelId="{85CE6441-1B4F-4002-8B9D-594B5A2C8861}" type="presParOf" srcId="{2D4574C1-3D76-480A-B51F-490F9B242CDA}" destId="{F1F091F3-3711-495A-B110-B28721DC8B23}" srcOrd="6" destOrd="0" presId="urn:microsoft.com/office/officeart/2005/8/layout/list1"/>
    <dgm:cxn modelId="{8A30C80D-F4AC-4A07-A723-294DD0E75E96}" type="presParOf" srcId="{2D4574C1-3D76-480A-B51F-490F9B242CDA}" destId="{724F13FE-E484-42F0-9D71-56F43F8AF488}" srcOrd="7" destOrd="0" presId="urn:microsoft.com/office/officeart/2005/8/layout/list1"/>
    <dgm:cxn modelId="{0738F2CC-5F87-41A2-A7AE-1BCACE18C5D2}" type="presParOf" srcId="{2D4574C1-3D76-480A-B51F-490F9B242CDA}" destId="{E41987D6-47DB-4149-B9E4-53C31988A09B}" srcOrd="8" destOrd="0" presId="urn:microsoft.com/office/officeart/2005/8/layout/list1"/>
    <dgm:cxn modelId="{13F83126-C593-4334-B861-0F1E41F97D73}" type="presParOf" srcId="{E41987D6-47DB-4149-B9E4-53C31988A09B}" destId="{C2A1CBC9-47BF-4B4E-95FD-88C161C302A8}" srcOrd="0" destOrd="0" presId="urn:microsoft.com/office/officeart/2005/8/layout/list1"/>
    <dgm:cxn modelId="{2F706723-3CDC-43A5-9816-E5D205FD7ABB}" type="presParOf" srcId="{E41987D6-47DB-4149-B9E4-53C31988A09B}" destId="{3EF6D131-6838-4773-89B2-1FCC44ED5DDF}" srcOrd="1" destOrd="0" presId="urn:microsoft.com/office/officeart/2005/8/layout/list1"/>
    <dgm:cxn modelId="{CF724358-4088-4D61-8A6D-ECCE806C4064}" type="presParOf" srcId="{2D4574C1-3D76-480A-B51F-490F9B242CDA}" destId="{1ACB2588-86A0-4501-B40C-8C6F9A3F74AB}" srcOrd="9" destOrd="0" presId="urn:microsoft.com/office/officeart/2005/8/layout/list1"/>
    <dgm:cxn modelId="{CBA32615-139E-4347-8D62-9F351B706745}" type="presParOf" srcId="{2D4574C1-3D76-480A-B51F-490F9B242CDA}" destId="{94FE709D-4B30-4416-B986-9CF5B77F47D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102C193-A8BF-464E-9BDD-C3299CBE1A8F}"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kumimoji="1" lang="ja-JP" altLang="en-US"/>
        </a:p>
      </dgm:t>
    </dgm:pt>
    <dgm:pt modelId="{D004CF92-EAB2-465F-891C-485C1BB238F7}">
      <dgm:prSet phldrT="[テキスト]"/>
      <dgm:spPr>
        <a:solidFill>
          <a:schemeClr val="bg1"/>
        </a:solidFill>
        <a:ln>
          <a:solidFill>
            <a:schemeClr val="tx1"/>
          </a:solidFill>
        </a:ln>
      </dgm:spPr>
      <dgm:t>
        <a:bodyPr/>
        <a:lstStyle/>
        <a:p>
          <a:r>
            <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人が育つ</a:t>
          </a:r>
          <a:r>
            <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支援の質が上がる</a:t>
          </a:r>
        </a:p>
      </dgm:t>
    </dgm:pt>
    <dgm:pt modelId="{08E48AFC-F38A-41E3-ACCD-24A562009F03}" type="parTrans" cxnId="{21D9582A-AD53-43CA-A605-EF472F0298AF}">
      <dgm:prSet/>
      <dgm:spPr/>
      <dgm:t>
        <a:bodyPr/>
        <a:lstStyle/>
        <a:p>
          <a:endParaRPr kumimoji="1" lang="ja-JP" altLang="en-US"/>
        </a:p>
      </dgm:t>
    </dgm:pt>
    <dgm:pt modelId="{7FFCE993-EF3A-448D-9C78-0B46DE93E67D}" type="sibTrans" cxnId="{21D9582A-AD53-43CA-A605-EF472F0298AF}">
      <dgm:prSet/>
      <dgm:spPr>
        <a:solidFill>
          <a:schemeClr val="tx1"/>
        </a:solidFill>
      </dgm:spPr>
      <dgm:t>
        <a:bodyPr/>
        <a:lstStyle/>
        <a:p>
          <a:endParaRPr kumimoji="1" lang="ja-JP" altLang="en-US"/>
        </a:p>
      </dgm:t>
    </dgm:pt>
    <dgm:pt modelId="{2BBE5439-2BA4-4A23-9597-70510EE63D42}">
      <dgm:prSet phldrT="[テキスト]"/>
      <dgm:spPr>
        <a:solidFill>
          <a:schemeClr val="bg1"/>
        </a:solidFill>
        <a:ln>
          <a:solidFill>
            <a:schemeClr val="tx1"/>
          </a:solidFill>
        </a:ln>
      </dgm:spPr>
      <dgm:t>
        <a:bodyPr/>
        <a:lstStyle/>
        <a:p>
          <a:r>
            <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離職率が下がる</a:t>
          </a:r>
          <a:r>
            <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組織の成長が図れる</a:t>
          </a:r>
        </a:p>
      </dgm:t>
    </dgm:pt>
    <dgm:pt modelId="{65416CA3-861E-444C-829B-6CB0FAAEFE89}" type="parTrans" cxnId="{55C78C76-EF2D-40F4-B0E7-2E3DD984FFDF}">
      <dgm:prSet/>
      <dgm:spPr/>
      <dgm:t>
        <a:bodyPr/>
        <a:lstStyle/>
        <a:p>
          <a:endParaRPr kumimoji="1" lang="ja-JP" altLang="en-US"/>
        </a:p>
      </dgm:t>
    </dgm:pt>
    <dgm:pt modelId="{6CA092C7-2B83-4A09-8E3F-704C56140743}" type="sibTrans" cxnId="{55C78C76-EF2D-40F4-B0E7-2E3DD984FFDF}">
      <dgm:prSet/>
      <dgm:spPr/>
      <dgm:t>
        <a:bodyPr/>
        <a:lstStyle/>
        <a:p>
          <a:endParaRPr kumimoji="1" lang="ja-JP" altLang="en-US"/>
        </a:p>
      </dgm:t>
    </dgm:pt>
    <dgm:pt modelId="{59CC9D22-0F9A-46E2-AC58-00AC3B5CE8D9}">
      <dgm:prSet phldrT="[テキスト]"/>
      <dgm:spPr>
        <a:solidFill>
          <a:schemeClr val="bg1"/>
        </a:solidFill>
        <a:ln>
          <a:solidFill>
            <a:schemeClr val="tx1"/>
          </a:solidFill>
        </a:ln>
      </dgm:spPr>
      <dgm:t>
        <a:bodyPr/>
        <a:lstStyle/>
        <a:p>
          <a:r>
            <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ネットワークが広がる</a:t>
          </a:r>
          <a:r>
            <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地域での信頼と評価が上がる</a:t>
          </a:r>
        </a:p>
      </dgm:t>
    </dgm:pt>
    <dgm:pt modelId="{04D5BFDC-7237-4906-8D06-D212BBD8A154}" type="parTrans" cxnId="{F52FF943-C1FD-4F33-AF64-4E6DBBF64D74}">
      <dgm:prSet/>
      <dgm:spPr/>
      <dgm:t>
        <a:bodyPr/>
        <a:lstStyle/>
        <a:p>
          <a:endParaRPr kumimoji="1" lang="ja-JP" altLang="en-US"/>
        </a:p>
      </dgm:t>
    </dgm:pt>
    <dgm:pt modelId="{4A188970-7927-4A38-B758-64AA0B7E7222}" type="sibTrans" cxnId="{F52FF943-C1FD-4F33-AF64-4E6DBBF64D74}">
      <dgm:prSet/>
      <dgm:spPr/>
      <dgm:t>
        <a:bodyPr/>
        <a:lstStyle/>
        <a:p>
          <a:endParaRPr kumimoji="1" lang="ja-JP" altLang="en-US"/>
        </a:p>
      </dgm:t>
    </dgm:pt>
    <dgm:pt modelId="{B1E8FA8E-CDC7-4C9D-9028-9A748906F3F2}">
      <dgm:prSet phldrT="[テキスト]"/>
      <dgm:spPr>
        <a:solidFill>
          <a:schemeClr val="bg1"/>
        </a:solidFill>
        <a:ln>
          <a:solidFill>
            <a:schemeClr val="tx1"/>
          </a:solidFill>
        </a:ln>
      </dgm:spPr>
      <dgm:t>
        <a:bodyPr/>
        <a:lstStyle/>
        <a:p>
          <a:r>
            <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ブランドイメージの向上</a:t>
          </a:r>
          <a:r>
            <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優秀な人材確保ができる</a:t>
          </a:r>
        </a:p>
      </dgm:t>
    </dgm:pt>
    <dgm:pt modelId="{38912DA9-3F97-4125-B32B-3700A5CEF19B}" type="parTrans" cxnId="{FAA34193-886C-4514-A41C-6A61D2F72B96}">
      <dgm:prSet/>
      <dgm:spPr/>
      <dgm:t>
        <a:bodyPr/>
        <a:lstStyle/>
        <a:p>
          <a:endParaRPr kumimoji="1" lang="ja-JP" altLang="en-US"/>
        </a:p>
      </dgm:t>
    </dgm:pt>
    <dgm:pt modelId="{DABD0AC4-9E0E-4433-89BB-530C3E63BBE4}" type="sibTrans" cxnId="{FAA34193-886C-4514-A41C-6A61D2F72B96}">
      <dgm:prSet/>
      <dgm:spPr/>
      <dgm:t>
        <a:bodyPr/>
        <a:lstStyle/>
        <a:p>
          <a:endParaRPr kumimoji="1" lang="ja-JP" altLang="en-US"/>
        </a:p>
      </dgm:t>
    </dgm:pt>
    <dgm:pt modelId="{2DF91794-1614-4F54-B62E-48BE6D57F9C6}" type="pres">
      <dgm:prSet presAssocID="{F102C193-A8BF-464E-9BDD-C3299CBE1A8F}" presName="Name0" presStyleCnt="0">
        <dgm:presLayoutVars>
          <dgm:dir/>
          <dgm:resizeHandles val="exact"/>
        </dgm:presLayoutVars>
      </dgm:prSet>
      <dgm:spPr/>
      <dgm:t>
        <a:bodyPr/>
        <a:lstStyle/>
        <a:p>
          <a:endParaRPr kumimoji="1" lang="ja-JP" altLang="en-US"/>
        </a:p>
      </dgm:t>
    </dgm:pt>
    <dgm:pt modelId="{566E70D9-DD1A-492B-A534-76B6524DC4DC}" type="pres">
      <dgm:prSet presAssocID="{F102C193-A8BF-464E-9BDD-C3299CBE1A8F}" presName="cycle" presStyleCnt="0"/>
      <dgm:spPr/>
    </dgm:pt>
    <dgm:pt modelId="{5A6ED61A-26BF-4D55-A45F-76C6CB6E19D7}" type="pres">
      <dgm:prSet presAssocID="{D004CF92-EAB2-465F-891C-485C1BB238F7}" presName="nodeFirstNode" presStyleLbl="node1" presStyleIdx="0" presStyleCnt="4">
        <dgm:presLayoutVars>
          <dgm:bulletEnabled val="1"/>
        </dgm:presLayoutVars>
      </dgm:prSet>
      <dgm:spPr/>
      <dgm:t>
        <a:bodyPr/>
        <a:lstStyle/>
        <a:p>
          <a:endParaRPr kumimoji="1" lang="ja-JP" altLang="en-US"/>
        </a:p>
      </dgm:t>
    </dgm:pt>
    <dgm:pt modelId="{17060E71-E573-4EE5-BE0D-98F5E44F78CC}" type="pres">
      <dgm:prSet presAssocID="{7FFCE993-EF3A-448D-9C78-0B46DE93E67D}" presName="sibTransFirstNode" presStyleLbl="bgShp" presStyleIdx="0" presStyleCnt="1"/>
      <dgm:spPr/>
      <dgm:t>
        <a:bodyPr/>
        <a:lstStyle/>
        <a:p>
          <a:endParaRPr kumimoji="1" lang="ja-JP" altLang="en-US"/>
        </a:p>
      </dgm:t>
    </dgm:pt>
    <dgm:pt modelId="{639688AF-586F-420A-A2F1-C9F2FEB170AE}" type="pres">
      <dgm:prSet presAssocID="{2BBE5439-2BA4-4A23-9597-70510EE63D42}" presName="nodeFollowingNodes" presStyleLbl="node1" presStyleIdx="1" presStyleCnt="4">
        <dgm:presLayoutVars>
          <dgm:bulletEnabled val="1"/>
        </dgm:presLayoutVars>
      </dgm:prSet>
      <dgm:spPr/>
      <dgm:t>
        <a:bodyPr/>
        <a:lstStyle/>
        <a:p>
          <a:endParaRPr kumimoji="1" lang="ja-JP" altLang="en-US"/>
        </a:p>
      </dgm:t>
    </dgm:pt>
    <dgm:pt modelId="{E02AAE95-AD27-4115-8171-7A771DEE1246}" type="pres">
      <dgm:prSet presAssocID="{59CC9D22-0F9A-46E2-AC58-00AC3B5CE8D9}" presName="nodeFollowingNodes" presStyleLbl="node1" presStyleIdx="2" presStyleCnt="4" custScaleX="144220">
        <dgm:presLayoutVars>
          <dgm:bulletEnabled val="1"/>
        </dgm:presLayoutVars>
      </dgm:prSet>
      <dgm:spPr/>
      <dgm:t>
        <a:bodyPr/>
        <a:lstStyle/>
        <a:p>
          <a:endParaRPr kumimoji="1" lang="ja-JP" altLang="en-US"/>
        </a:p>
      </dgm:t>
    </dgm:pt>
    <dgm:pt modelId="{FFE8CAAF-830F-4C0E-B640-3D728C838E43}" type="pres">
      <dgm:prSet presAssocID="{B1E8FA8E-CDC7-4C9D-9028-9A748906F3F2}" presName="nodeFollowingNodes" presStyleLbl="node1" presStyleIdx="3" presStyleCnt="4">
        <dgm:presLayoutVars>
          <dgm:bulletEnabled val="1"/>
        </dgm:presLayoutVars>
      </dgm:prSet>
      <dgm:spPr/>
      <dgm:t>
        <a:bodyPr/>
        <a:lstStyle/>
        <a:p>
          <a:endParaRPr kumimoji="1" lang="ja-JP" altLang="en-US"/>
        </a:p>
      </dgm:t>
    </dgm:pt>
  </dgm:ptLst>
  <dgm:cxnLst>
    <dgm:cxn modelId="{21D9582A-AD53-43CA-A605-EF472F0298AF}" srcId="{F102C193-A8BF-464E-9BDD-C3299CBE1A8F}" destId="{D004CF92-EAB2-465F-891C-485C1BB238F7}" srcOrd="0" destOrd="0" parTransId="{08E48AFC-F38A-41E3-ACCD-24A562009F03}" sibTransId="{7FFCE993-EF3A-448D-9C78-0B46DE93E67D}"/>
    <dgm:cxn modelId="{55C78C76-EF2D-40F4-B0E7-2E3DD984FFDF}" srcId="{F102C193-A8BF-464E-9BDD-C3299CBE1A8F}" destId="{2BBE5439-2BA4-4A23-9597-70510EE63D42}" srcOrd="1" destOrd="0" parTransId="{65416CA3-861E-444C-829B-6CB0FAAEFE89}" sibTransId="{6CA092C7-2B83-4A09-8E3F-704C56140743}"/>
    <dgm:cxn modelId="{0470260D-6EFC-429C-B572-98AF5B7BE90A}" type="presOf" srcId="{F102C193-A8BF-464E-9BDD-C3299CBE1A8F}" destId="{2DF91794-1614-4F54-B62E-48BE6D57F9C6}" srcOrd="0" destOrd="0" presId="urn:microsoft.com/office/officeart/2005/8/layout/cycle3"/>
    <dgm:cxn modelId="{FE098A76-D010-49A5-8E67-9CF3D87FF946}" type="presOf" srcId="{7FFCE993-EF3A-448D-9C78-0B46DE93E67D}" destId="{17060E71-E573-4EE5-BE0D-98F5E44F78CC}" srcOrd="0" destOrd="0" presId="urn:microsoft.com/office/officeart/2005/8/layout/cycle3"/>
    <dgm:cxn modelId="{A1D6CCF3-247F-4A4D-8DAC-E36F3D09BC37}" type="presOf" srcId="{D004CF92-EAB2-465F-891C-485C1BB238F7}" destId="{5A6ED61A-26BF-4D55-A45F-76C6CB6E19D7}" srcOrd="0" destOrd="0" presId="urn:microsoft.com/office/officeart/2005/8/layout/cycle3"/>
    <dgm:cxn modelId="{FAA34193-886C-4514-A41C-6A61D2F72B96}" srcId="{F102C193-A8BF-464E-9BDD-C3299CBE1A8F}" destId="{B1E8FA8E-CDC7-4C9D-9028-9A748906F3F2}" srcOrd="3" destOrd="0" parTransId="{38912DA9-3F97-4125-B32B-3700A5CEF19B}" sibTransId="{DABD0AC4-9E0E-4433-89BB-530C3E63BBE4}"/>
    <dgm:cxn modelId="{F52FF943-C1FD-4F33-AF64-4E6DBBF64D74}" srcId="{F102C193-A8BF-464E-9BDD-C3299CBE1A8F}" destId="{59CC9D22-0F9A-46E2-AC58-00AC3B5CE8D9}" srcOrd="2" destOrd="0" parTransId="{04D5BFDC-7237-4906-8D06-D212BBD8A154}" sibTransId="{4A188970-7927-4A38-B758-64AA0B7E7222}"/>
    <dgm:cxn modelId="{EBD8C171-B513-4E80-9A85-F18A2FD69247}" type="presOf" srcId="{59CC9D22-0F9A-46E2-AC58-00AC3B5CE8D9}" destId="{E02AAE95-AD27-4115-8171-7A771DEE1246}" srcOrd="0" destOrd="0" presId="urn:microsoft.com/office/officeart/2005/8/layout/cycle3"/>
    <dgm:cxn modelId="{059932D0-B9D1-4205-92ED-84E73B04CFD2}" type="presOf" srcId="{B1E8FA8E-CDC7-4C9D-9028-9A748906F3F2}" destId="{FFE8CAAF-830F-4C0E-B640-3D728C838E43}" srcOrd="0" destOrd="0" presId="urn:microsoft.com/office/officeart/2005/8/layout/cycle3"/>
    <dgm:cxn modelId="{3AD462CE-1701-4B07-955B-0C789959CEA1}" type="presOf" srcId="{2BBE5439-2BA4-4A23-9597-70510EE63D42}" destId="{639688AF-586F-420A-A2F1-C9F2FEB170AE}" srcOrd="0" destOrd="0" presId="urn:microsoft.com/office/officeart/2005/8/layout/cycle3"/>
    <dgm:cxn modelId="{45CB58CC-4F0E-49A6-ACF6-D978C7DDB26A}" type="presParOf" srcId="{2DF91794-1614-4F54-B62E-48BE6D57F9C6}" destId="{566E70D9-DD1A-492B-A534-76B6524DC4DC}" srcOrd="0" destOrd="0" presId="urn:microsoft.com/office/officeart/2005/8/layout/cycle3"/>
    <dgm:cxn modelId="{06218468-0EE7-460A-837B-2E9D52CD7517}" type="presParOf" srcId="{566E70D9-DD1A-492B-A534-76B6524DC4DC}" destId="{5A6ED61A-26BF-4D55-A45F-76C6CB6E19D7}" srcOrd="0" destOrd="0" presId="urn:microsoft.com/office/officeart/2005/8/layout/cycle3"/>
    <dgm:cxn modelId="{600CDB0D-83BC-4BA9-AC75-52179804F3F7}" type="presParOf" srcId="{566E70D9-DD1A-492B-A534-76B6524DC4DC}" destId="{17060E71-E573-4EE5-BE0D-98F5E44F78CC}" srcOrd="1" destOrd="0" presId="urn:microsoft.com/office/officeart/2005/8/layout/cycle3"/>
    <dgm:cxn modelId="{BA9A6C67-7597-406C-80B5-784E49D238FD}" type="presParOf" srcId="{566E70D9-DD1A-492B-A534-76B6524DC4DC}" destId="{639688AF-586F-420A-A2F1-C9F2FEB170AE}" srcOrd="2" destOrd="0" presId="urn:microsoft.com/office/officeart/2005/8/layout/cycle3"/>
    <dgm:cxn modelId="{20E71B32-3249-487C-8DA2-5B4014D4C9BC}" type="presParOf" srcId="{566E70D9-DD1A-492B-A534-76B6524DC4DC}" destId="{E02AAE95-AD27-4115-8171-7A771DEE1246}" srcOrd="3" destOrd="0" presId="urn:microsoft.com/office/officeart/2005/8/layout/cycle3"/>
    <dgm:cxn modelId="{37D106DE-92F0-4904-B94C-5E70830F930C}" type="presParOf" srcId="{566E70D9-DD1A-492B-A534-76B6524DC4DC}" destId="{FFE8CAAF-830F-4C0E-B640-3D728C838E43}"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2919" cy="34114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4596" y="0"/>
            <a:ext cx="4302919" cy="341144"/>
          </a:xfrm>
          <a:prstGeom prst="rect">
            <a:avLst/>
          </a:prstGeom>
        </p:spPr>
        <p:txBody>
          <a:bodyPr vert="horz" lIns="91440" tIns="45720" rIns="91440" bIns="45720" rtlCol="0"/>
          <a:lstStyle>
            <a:lvl1pPr algn="r">
              <a:defRPr sz="1200"/>
            </a:lvl1pPr>
          </a:lstStyle>
          <a:p>
            <a:fld id="{B3C92C10-D439-42CD-B076-EFC76A4C3781}" type="datetimeFigureOut">
              <a:rPr kumimoji="1" lang="ja-JP" altLang="en-US" smtClean="0"/>
              <a:t>2019/6/21</a:t>
            </a:fld>
            <a:endParaRPr kumimoji="1" lang="ja-JP" altLang="en-US"/>
          </a:p>
        </p:txBody>
      </p:sp>
      <p:sp>
        <p:nvSpPr>
          <p:cNvPr id="4" name="フッター プレースホルダー 3"/>
          <p:cNvSpPr>
            <a:spLocks noGrp="1"/>
          </p:cNvSpPr>
          <p:nvPr>
            <p:ph type="ftr" sz="quarter" idx="2"/>
          </p:nvPr>
        </p:nvSpPr>
        <p:spPr>
          <a:xfrm>
            <a:off x="0" y="6458120"/>
            <a:ext cx="4302919" cy="34114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4596" y="6458120"/>
            <a:ext cx="4302919" cy="341143"/>
          </a:xfrm>
          <a:prstGeom prst="rect">
            <a:avLst/>
          </a:prstGeom>
        </p:spPr>
        <p:txBody>
          <a:bodyPr vert="horz" lIns="91440" tIns="45720" rIns="91440" bIns="45720" rtlCol="0" anchor="b"/>
          <a:lstStyle>
            <a:lvl1pPr algn="r">
              <a:defRPr sz="1200"/>
            </a:lvl1pPr>
          </a:lstStyle>
          <a:p>
            <a:fld id="{9F10A78F-854F-48F1-98F5-205C5425CA56}" type="slidenum">
              <a:rPr kumimoji="1" lang="ja-JP" altLang="en-US" smtClean="0"/>
              <a:t>‹#›</a:t>
            </a:fld>
            <a:endParaRPr kumimoji="1" lang="ja-JP" altLang="en-US"/>
          </a:p>
        </p:txBody>
      </p:sp>
    </p:spTree>
    <p:extLst>
      <p:ext uri="{BB962C8B-B14F-4D97-AF65-F5344CB8AC3E}">
        <p14:creationId xmlns:p14="http://schemas.microsoft.com/office/powerpoint/2010/main" val="35425672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0FC127D-A7B3-4D41-A600-025598C58A4C}" type="datetimeFigureOut">
              <a:rPr kumimoji="1" lang="ja-JP" altLang="en-US" smtClean="0"/>
              <a:t>2019/6/21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0865C-CEDF-4EFE-9CD4-AB8675DE4891}" type="slidenum">
              <a:rPr kumimoji="1" lang="ja-JP" altLang="en-US" smtClean="0"/>
              <a:t>‹#›</a:t>
            </a:fld>
            <a:endParaRPr kumimoji="1" lang="ja-JP" altLang="en-US"/>
          </a:p>
        </p:txBody>
      </p:sp>
    </p:spTree>
    <p:extLst>
      <p:ext uri="{BB962C8B-B14F-4D97-AF65-F5344CB8AC3E}">
        <p14:creationId xmlns:p14="http://schemas.microsoft.com/office/powerpoint/2010/main" val="535189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FC127D-A7B3-4D41-A600-025598C58A4C}" type="datetimeFigureOut">
              <a:rPr kumimoji="1" lang="ja-JP" altLang="en-US" smtClean="0"/>
              <a:t>2019/6/21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0865C-CEDF-4EFE-9CD4-AB8675DE4891}" type="slidenum">
              <a:rPr kumimoji="1" lang="ja-JP" altLang="en-US" smtClean="0"/>
              <a:t>‹#›</a:t>
            </a:fld>
            <a:endParaRPr kumimoji="1" lang="ja-JP" altLang="en-US"/>
          </a:p>
        </p:txBody>
      </p:sp>
    </p:spTree>
    <p:extLst>
      <p:ext uri="{BB962C8B-B14F-4D97-AF65-F5344CB8AC3E}">
        <p14:creationId xmlns:p14="http://schemas.microsoft.com/office/powerpoint/2010/main" val="2135793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FC127D-A7B3-4D41-A600-025598C58A4C}" type="datetimeFigureOut">
              <a:rPr kumimoji="1" lang="ja-JP" altLang="en-US" smtClean="0"/>
              <a:t>2019/6/21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0865C-CEDF-4EFE-9CD4-AB8675DE4891}" type="slidenum">
              <a:rPr kumimoji="1" lang="ja-JP" altLang="en-US" smtClean="0"/>
              <a:t>‹#›</a:t>
            </a:fld>
            <a:endParaRPr kumimoji="1" lang="ja-JP" altLang="en-US"/>
          </a:p>
        </p:txBody>
      </p:sp>
    </p:spTree>
    <p:extLst>
      <p:ext uri="{BB962C8B-B14F-4D97-AF65-F5344CB8AC3E}">
        <p14:creationId xmlns:p14="http://schemas.microsoft.com/office/powerpoint/2010/main" val="3541475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FC127D-A7B3-4D41-A600-025598C58A4C}" type="datetimeFigureOut">
              <a:rPr kumimoji="1" lang="ja-JP" altLang="en-US" smtClean="0"/>
              <a:t>2019/6/21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0865C-CEDF-4EFE-9CD4-AB8675DE4891}" type="slidenum">
              <a:rPr kumimoji="1" lang="ja-JP" altLang="en-US" smtClean="0"/>
              <a:t>‹#›</a:t>
            </a:fld>
            <a:endParaRPr kumimoji="1" lang="ja-JP" altLang="en-US"/>
          </a:p>
        </p:txBody>
      </p:sp>
    </p:spTree>
    <p:extLst>
      <p:ext uri="{BB962C8B-B14F-4D97-AF65-F5344CB8AC3E}">
        <p14:creationId xmlns:p14="http://schemas.microsoft.com/office/powerpoint/2010/main" val="3764488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FC127D-A7B3-4D41-A600-025598C58A4C}" type="datetimeFigureOut">
              <a:rPr kumimoji="1" lang="ja-JP" altLang="en-US" smtClean="0"/>
              <a:t>2019/6/21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0865C-CEDF-4EFE-9CD4-AB8675DE4891}" type="slidenum">
              <a:rPr kumimoji="1" lang="ja-JP" altLang="en-US" smtClean="0"/>
              <a:t>‹#›</a:t>
            </a:fld>
            <a:endParaRPr kumimoji="1" lang="ja-JP" altLang="en-US"/>
          </a:p>
        </p:txBody>
      </p:sp>
    </p:spTree>
    <p:extLst>
      <p:ext uri="{BB962C8B-B14F-4D97-AF65-F5344CB8AC3E}">
        <p14:creationId xmlns:p14="http://schemas.microsoft.com/office/powerpoint/2010/main" val="2057712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0FC127D-A7B3-4D41-A600-025598C58A4C}" type="datetimeFigureOut">
              <a:rPr kumimoji="1" lang="ja-JP" altLang="en-US" smtClean="0"/>
              <a:t>2019/6/21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70865C-CEDF-4EFE-9CD4-AB8675DE4891}" type="slidenum">
              <a:rPr kumimoji="1" lang="ja-JP" altLang="en-US" smtClean="0"/>
              <a:t>‹#›</a:t>
            </a:fld>
            <a:endParaRPr kumimoji="1" lang="ja-JP" altLang="en-US"/>
          </a:p>
        </p:txBody>
      </p:sp>
    </p:spTree>
    <p:extLst>
      <p:ext uri="{BB962C8B-B14F-4D97-AF65-F5344CB8AC3E}">
        <p14:creationId xmlns:p14="http://schemas.microsoft.com/office/powerpoint/2010/main" val="2091098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0FC127D-A7B3-4D41-A600-025598C58A4C}" type="datetimeFigureOut">
              <a:rPr kumimoji="1" lang="ja-JP" altLang="en-US" smtClean="0"/>
              <a:t>2019/6/21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470865C-CEDF-4EFE-9CD4-AB8675DE4891}" type="slidenum">
              <a:rPr kumimoji="1" lang="ja-JP" altLang="en-US" smtClean="0"/>
              <a:t>‹#›</a:t>
            </a:fld>
            <a:endParaRPr kumimoji="1" lang="ja-JP" altLang="en-US"/>
          </a:p>
        </p:txBody>
      </p:sp>
    </p:spTree>
    <p:extLst>
      <p:ext uri="{BB962C8B-B14F-4D97-AF65-F5344CB8AC3E}">
        <p14:creationId xmlns:p14="http://schemas.microsoft.com/office/powerpoint/2010/main" val="393435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0FC127D-A7B3-4D41-A600-025598C58A4C}" type="datetimeFigureOut">
              <a:rPr kumimoji="1" lang="ja-JP" altLang="en-US" smtClean="0"/>
              <a:t>2019/6/21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470865C-CEDF-4EFE-9CD4-AB8675DE4891}" type="slidenum">
              <a:rPr kumimoji="1" lang="ja-JP" altLang="en-US" smtClean="0"/>
              <a:t>‹#›</a:t>
            </a:fld>
            <a:endParaRPr kumimoji="1" lang="ja-JP" altLang="en-US"/>
          </a:p>
        </p:txBody>
      </p:sp>
    </p:spTree>
    <p:extLst>
      <p:ext uri="{BB962C8B-B14F-4D97-AF65-F5344CB8AC3E}">
        <p14:creationId xmlns:p14="http://schemas.microsoft.com/office/powerpoint/2010/main" val="3408121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C127D-A7B3-4D41-A600-025598C58A4C}" type="datetimeFigureOut">
              <a:rPr kumimoji="1" lang="ja-JP" altLang="en-US" smtClean="0"/>
              <a:t>2019/6/21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470865C-CEDF-4EFE-9CD4-AB8675DE4891}" type="slidenum">
              <a:rPr kumimoji="1" lang="ja-JP" altLang="en-US" smtClean="0"/>
              <a:t>‹#›</a:t>
            </a:fld>
            <a:endParaRPr kumimoji="1" lang="ja-JP" altLang="en-US"/>
          </a:p>
        </p:txBody>
      </p:sp>
    </p:spTree>
    <p:extLst>
      <p:ext uri="{BB962C8B-B14F-4D97-AF65-F5344CB8AC3E}">
        <p14:creationId xmlns:p14="http://schemas.microsoft.com/office/powerpoint/2010/main" val="1136629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FC127D-A7B3-4D41-A600-025598C58A4C}" type="datetimeFigureOut">
              <a:rPr kumimoji="1" lang="ja-JP" altLang="en-US" smtClean="0"/>
              <a:t>2019/6/21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70865C-CEDF-4EFE-9CD4-AB8675DE4891}" type="slidenum">
              <a:rPr kumimoji="1" lang="ja-JP" altLang="en-US" smtClean="0"/>
              <a:t>‹#›</a:t>
            </a:fld>
            <a:endParaRPr kumimoji="1" lang="ja-JP" altLang="en-US"/>
          </a:p>
        </p:txBody>
      </p:sp>
    </p:spTree>
    <p:extLst>
      <p:ext uri="{BB962C8B-B14F-4D97-AF65-F5344CB8AC3E}">
        <p14:creationId xmlns:p14="http://schemas.microsoft.com/office/powerpoint/2010/main" val="65195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FC127D-A7B3-4D41-A600-025598C58A4C}" type="datetimeFigureOut">
              <a:rPr kumimoji="1" lang="ja-JP" altLang="en-US" smtClean="0"/>
              <a:t>2019/6/21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70865C-CEDF-4EFE-9CD4-AB8675DE4891}" type="slidenum">
              <a:rPr kumimoji="1" lang="ja-JP" altLang="en-US" smtClean="0"/>
              <a:t>‹#›</a:t>
            </a:fld>
            <a:endParaRPr kumimoji="1" lang="ja-JP" altLang="en-US"/>
          </a:p>
        </p:txBody>
      </p:sp>
    </p:spTree>
    <p:extLst>
      <p:ext uri="{BB962C8B-B14F-4D97-AF65-F5344CB8AC3E}">
        <p14:creationId xmlns:p14="http://schemas.microsoft.com/office/powerpoint/2010/main" val="1353996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C127D-A7B3-4D41-A600-025598C58A4C}" type="datetimeFigureOut">
              <a:rPr kumimoji="1" lang="ja-JP" altLang="en-US" smtClean="0"/>
              <a:t>2019/6/21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0865C-CEDF-4EFE-9CD4-AB8675DE4891}" type="slidenum">
              <a:rPr kumimoji="1" lang="ja-JP" altLang="en-US" smtClean="0"/>
              <a:t>‹#›</a:t>
            </a:fld>
            <a:endParaRPr kumimoji="1" lang="ja-JP" altLang="en-US"/>
          </a:p>
        </p:txBody>
      </p:sp>
    </p:spTree>
    <p:extLst>
      <p:ext uri="{BB962C8B-B14F-4D97-AF65-F5344CB8AC3E}">
        <p14:creationId xmlns:p14="http://schemas.microsoft.com/office/powerpoint/2010/main" val="3081077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5153" y="1122363"/>
            <a:ext cx="8646459" cy="2387600"/>
          </a:xfrm>
        </p:spPr>
        <p:txBody>
          <a:bodyPr>
            <a:normAutofit/>
          </a:bodyPr>
          <a:lstStyle/>
          <a:p>
            <a:r>
              <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rPr>
              <a:t>組織的なアプローチ</a:t>
            </a:r>
            <a:r>
              <a:rPr kumimoji="1" lang="en-US" altLang="ja-JP" sz="4800"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4800"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4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4800" dirty="0">
                <a:latin typeface="メイリオ" panose="020B0604030504040204" pitchFamily="50" charset="-128"/>
                <a:ea typeface="メイリオ" panose="020B0604030504040204" pitchFamily="50" charset="-128"/>
                <a:cs typeface="メイリオ" panose="020B0604030504040204" pitchFamily="50" charset="-128"/>
              </a:rPr>
              <a:t>組織的なアプローチの重要性</a:t>
            </a:r>
            <a:r>
              <a:rPr lang="en-US" altLang="ja-JP" sz="48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サブタイトル 3"/>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3301849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実行力のある組織とは？</a:t>
            </a:r>
          </a:p>
        </p:txBody>
      </p:sp>
      <p:sp>
        <p:nvSpPr>
          <p:cNvPr id="3" name="コンテンツ プレースホルダー 2"/>
          <p:cNvSpPr>
            <a:spLocks noGrp="1"/>
          </p:cNvSpPr>
          <p:nvPr>
            <p:ph idx="1"/>
          </p:nvPr>
        </p:nvSpPr>
        <p:spPr>
          <a:xfrm>
            <a:off x="628650" y="1825625"/>
            <a:ext cx="8353984" cy="4351338"/>
          </a:xfrm>
        </p:spPr>
        <p:txBody>
          <a:bodyPr/>
          <a:lstStyle/>
          <a:p>
            <a:pPr marL="0" indent="0" algn="r">
              <a:buNone/>
            </a:pP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「現場力を鍛える」遠藤功著より</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p>
          <a:p>
            <a:pPr marL="0" indent="0" algn="r">
              <a:buNone/>
            </a:pPr>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“当たり前”のことを、全員が最後までやりきること</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結果を出している企業に共通する“当たり前”のこと</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175268948"/>
              </p:ext>
            </p:extLst>
          </p:nvPr>
        </p:nvGraphicFramePr>
        <p:xfrm>
          <a:off x="628650" y="3629213"/>
          <a:ext cx="8246408" cy="2386385"/>
        </p:xfrm>
        <a:graphic>
          <a:graphicData uri="http://schemas.openxmlformats.org/drawingml/2006/table">
            <a:tbl>
              <a:tblPr firstRow="1" bandRow="1"/>
              <a:tblGrid>
                <a:gridCol w="459313">
                  <a:extLst>
                    <a:ext uri="{9D8B030D-6E8A-4147-A177-3AD203B41FA5}">
                      <a16:colId xmlns:a16="http://schemas.microsoft.com/office/drawing/2014/main" xmlns="" val="20000"/>
                    </a:ext>
                  </a:extLst>
                </a:gridCol>
                <a:gridCol w="7787095">
                  <a:extLst>
                    <a:ext uri="{9D8B030D-6E8A-4147-A177-3AD203B41FA5}">
                      <a16:colId xmlns:a16="http://schemas.microsoft.com/office/drawing/2014/main" xmlns="" val="20001"/>
                    </a:ext>
                  </a:extLst>
                </a:gridCol>
              </a:tblGrid>
              <a:tr h="477277">
                <a:tc>
                  <a:txBody>
                    <a:bodyPr/>
                    <a:lstStyle/>
                    <a:p>
                      <a:pPr algn="ct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結果を出すのは自分たちだという</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強い自負</a:t>
                      </a: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誇り</a:t>
                      </a: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当事者意識</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を現場が持っている</a:t>
                      </a:r>
                    </a:p>
                  </a:txBody>
                  <a:tcPr anchor="ctr"/>
                </a:tc>
                <a:extLst>
                  <a:ext uri="{0D108BD9-81ED-4DB2-BD59-A6C34878D82A}">
                    <a16:rowId xmlns:a16="http://schemas.microsoft.com/office/drawing/2014/main" xmlns="" val="10000"/>
                  </a:ext>
                </a:extLst>
              </a:tr>
              <a:tr h="477277">
                <a:tc>
                  <a:txBody>
                    <a:bodyPr/>
                    <a:lstStyle/>
                    <a:p>
                      <a:pPr algn="ct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現場が会社の戦略や方針を</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正しく理解</a:t>
                      </a: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納得し</a:t>
                      </a: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自分たちの役割を認識</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している</a:t>
                      </a:r>
                    </a:p>
                  </a:txBody>
                  <a:tcPr anchor="ctr"/>
                </a:tc>
                <a:extLst>
                  <a:ext uri="{0D108BD9-81ED-4DB2-BD59-A6C34878D82A}">
                    <a16:rowId xmlns:a16="http://schemas.microsoft.com/office/drawing/2014/main" xmlns="" val="10001"/>
                  </a:ext>
                </a:extLst>
              </a:tr>
              <a:tr h="477277">
                <a:tc>
                  <a:txBody>
                    <a:bodyPr/>
                    <a:lstStyle/>
                    <a:p>
                      <a:pPr algn="ct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3</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結果を出すために、組織の壁を越えて</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結束</a:t>
                      </a: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協力し</a:t>
                      </a: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知恵を出し合う</a:t>
                      </a:r>
                    </a:p>
                  </a:txBody>
                  <a:tcPr anchor="ctr"/>
                </a:tc>
                <a:extLst>
                  <a:ext uri="{0D108BD9-81ED-4DB2-BD59-A6C34878D82A}">
                    <a16:rowId xmlns:a16="http://schemas.microsoft.com/office/drawing/2014/main" xmlns="" val="10002"/>
                  </a:ext>
                </a:extLst>
              </a:tr>
              <a:tr h="477277">
                <a:tc>
                  <a:txBody>
                    <a:bodyPr/>
                    <a:lstStyle/>
                    <a:p>
                      <a:pPr algn="ct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4</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結果が出るまで</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努力を続け</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決してあきらめない</a:t>
                      </a:r>
                    </a:p>
                  </a:txBody>
                  <a:tcPr anchor="ctr"/>
                </a:tc>
                <a:extLst>
                  <a:ext uri="{0D108BD9-81ED-4DB2-BD59-A6C34878D82A}">
                    <a16:rowId xmlns:a16="http://schemas.microsoft.com/office/drawing/2014/main" xmlns="" val="10003"/>
                  </a:ext>
                </a:extLst>
              </a:tr>
              <a:tr h="477277">
                <a:tc>
                  <a:txBody>
                    <a:bodyPr/>
                    <a:lstStyle/>
                    <a:p>
                      <a:pPr algn="ct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5</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結果を出しても</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驕らず</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新たな目標に向かってチャレンジし続ける</a:t>
                      </a:r>
                    </a:p>
                  </a:txBody>
                  <a:tcPr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051224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161365" y="1122363"/>
            <a:ext cx="8821270" cy="2387600"/>
          </a:xfrm>
        </p:spPr>
        <p:txBody>
          <a:bodyPr>
            <a:normAutofit/>
          </a:bodyPr>
          <a:lstStyle/>
          <a:p>
            <a:pPr algn="l"/>
            <a:r>
              <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rPr>
              <a:t>行動障害者支援に</a:t>
            </a:r>
            <a:r>
              <a:rPr kumimoji="1" lang="en-US" altLang="ja-JP" sz="4800"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4800" dirty="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rPr>
              <a:t>組織的に取り組むことの重要性</a:t>
            </a:r>
          </a:p>
        </p:txBody>
      </p:sp>
    </p:spTree>
    <p:extLst>
      <p:ext uri="{BB962C8B-B14F-4D97-AF65-F5344CB8AC3E}">
        <p14:creationId xmlns:p14="http://schemas.microsoft.com/office/powerpoint/2010/main" val="1505620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49" y="365126"/>
            <a:ext cx="8353985" cy="1325563"/>
          </a:xfrm>
        </p:spPr>
        <p:txBody>
          <a:bodyPr>
            <a:normAutofit/>
          </a:bodyPr>
          <a:lstStyle/>
          <a:p>
            <a:r>
              <a:rPr kumimoji="1" lang="en-US" altLang="ja-JP" sz="42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4200" dirty="0">
                <a:latin typeface="メイリオ" panose="020B0604030504040204" pitchFamily="50" charset="-128"/>
                <a:ea typeface="メイリオ" panose="020B0604030504040204" pitchFamily="50" charset="-128"/>
                <a:cs typeface="メイリオ" panose="020B0604030504040204" pitchFamily="50" charset="-128"/>
              </a:rPr>
              <a:t>組織的に取り組む意義・重要性</a:t>
            </a:r>
          </a:p>
        </p:txBody>
      </p:sp>
      <p:sp>
        <p:nvSpPr>
          <p:cNvPr id="3" name="コンテンツ プレースホルダー 2"/>
          <p:cNvSpPr>
            <a:spLocks noGrp="1"/>
          </p:cNvSpPr>
          <p:nvPr>
            <p:ph idx="1"/>
          </p:nvPr>
        </p:nvSpPr>
        <p:spPr>
          <a:xfrm>
            <a:off x="628649" y="1825624"/>
            <a:ext cx="8353985" cy="4763435"/>
          </a:xfrm>
        </p:spPr>
        <p:txBody>
          <a:bodyPr>
            <a:normAutofit fontScale="70000" lnSpcReduction="20000"/>
          </a:bodyPr>
          <a:lstStyle/>
          <a:p>
            <a:pPr marL="0" indent="0">
              <a:buNone/>
            </a:pPr>
            <a:r>
              <a:rPr kumimoji="1" lang="en-US" altLang="ja-JP" sz="2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組織的に取り組むこと</a:t>
            </a:r>
            <a:r>
              <a:rPr kumimoji="1" lang="en-US" altLang="ja-JP" sz="26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集合研修だけでは、支援現場での般化のハードルが高い</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en-US" altLang="ja-JP" sz="26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600" dirty="0">
                <a:latin typeface="メイリオ" panose="020B0604030504040204" pitchFamily="50" charset="-128"/>
                <a:ea typeface="メイリオ" panose="020B0604030504040204" pitchFamily="50" charset="-128"/>
                <a:cs typeface="メイリオ" panose="020B0604030504040204" pitchFamily="50" charset="-128"/>
              </a:rPr>
              <a:t>地域で支えるという視点</a:t>
            </a:r>
            <a:r>
              <a:rPr kumimoji="1" lang="en-US" altLang="ja-JP" sz="2600" dirty="0">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生活・労働・余暇などを含めて、地域で支える</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en-US" altLang="ja-JP" sz="26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600" dirty="0">
                <a:latin typeface="メイリオ" panose="020B0604030504040204" pitchFamily="50" charset="-128"/>
                <a:ea typeface="メイリオ" panose="020B0604030504040204" pitchFamily="50" charset="-128"/>
                <a:cs typeface="メイリオ" panose="020B0604030504040204" pitchFamily="50" charset="-128"/>
              </a:rPr>
              <a:t>支援のベクトル合わせをして支援</a:t>
            </a:r>
            <a:r>
              <a:rPr kumimoji="1" lang="en-US" altLang="ja-JP" sz="2600" dirty="0">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組織としての方向性</a:t>
            </a:r>
            <a:r>
              <a:rPr lang="en-US" altLang="ja-JP" sz="2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理念・ミッション・支援者としてのコアバリュー</a:t>
            </a:r>
            <a:r>
              <a:rPr lang="en-US" altLang="ja-JP" sz="2200" dirty="0">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endParaRPr lang="en-US" altLang="ja-JP" sz="1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en-US" altLang="ja-JP" sz="26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600" dirty="0">
                <a:latin typeface="メイリオ" panose="020B0604030504040204" pitchFamily="50" charset="-128"/>
                <a:ea typeface="メイリオ" panose="020B0604030504040204" pitchFamily="50" charset="-128"/>
                <a:cs typeface="メイリオ" panose="020B0604030504040204" pitchFamily="50" charset="-128"/>
              </a:rPr>
              <a:t>チームで統一した支援の視点を持つ</a:t>
            </a:r>
            <a:r>
              <a:rPr kumimoji="1" lang="en-US" altLang="ja-JP" sz="2600" dirty="0">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日中と夜間 </a:t>
            </a:r>
            <a:r>
              <a:rPr lang="en-US" altLang="ja-JP" sz="2200" dirty="0">
                <a:latin typeface="メイリオ" panose="020B0604030504040204" pitchFamily="50" charset="-128"/>
                <a:ea typeface="メイリオ" panose="020B0604030504040204" pitchFamily="50" charset="-128"/>
                <a:cs typeface="メイリオ" panose="020B0604030504040204" pitchFamily="50" charset="-128"/>
              </a:rPr>
              <a:t>etc.</a:t>
            </a:r>
          </a:p>
          <a:p>
            <a:pPr marL="0" indent="0">
              <a:buNone/>
            </a:pPr>
            <a:endParaRPr lang="en-US" altLang="ja-JP" sz="1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・組織で取り組むことで、他の関係機関と組織的、計画的な連携が図られる</a:t>
            </a:r>
            <a:endParaRPr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・職員を研修に派遣する時には、派遣職員に対して、組織としての目的や</a:t>
            </a:r>
            <a:endParaRPr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  役割期待を明確に示し、それを伝えることが重要</a:t>
            </a:r>
            <a:endParaRPr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　⇒職員の成長が組織としての成長に繋がる</a:t>
            </a:r>
            <a:endParaRPr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79205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49" y="365126"/>
            <a:ext cx="8300197" cy="1325563"/>
          </a:xfrm>
        </p:spPr>
        <p:txBody>
          <a:bodyPr>
            <a:normAutofit fontScale="90000"/>
          </a:bodyPr>
          <a:lstStyle/>
          <a:p>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組織的に取り組むことが出来ない</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阻害要因とは？</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044623856"/>
              </p:ext>
            </p:extLst>
          </p:nvPr>
        </p:nvGraphicFramePr>
        <p:xfrm>
          <a:off x="628649" y="1825625"/>
          <a:ext cx="7886701" cy="46424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1416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阻害要因を取り除くには、</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何を成すべきか？</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49" y="1825625"/>
            <a:ext cx="8246409" cy="4351338"/>
          </a:xfrm>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組織マネジメント</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計画的な人材</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財</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育成</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現場を下支えする組織運営</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6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600" dirty="0">
                <a:latin typeface="メイリオ" panose="020B0604030504040204" pitchFamily="50" charset="-128"/>
                <a:ea typeface="メイリオ" panose="020B0604030504040204" pitchFamily="50" charset="-128"/>
                <a:cs typeface="メイリオ" panose="020B0604030504040204" pitchFamily="50" charset="-128"/>
              </a:rPr>
              <a:t>組織の下に自分自身を置くという、</a:t>
            </a:r>
            <a:endParaRPr kumimoji="1"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　  トップとしての価値観とそれに基づく実践を行う</a:t>
            </a:r>
            <a:endParaRPr kumimoji="1" lang="ja-JP" altLang="en-US" sz="2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85253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行動障害のある人への</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適切な支援を実現する</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組織的アプローチの基本は？</a:t>
            </a:r>
          </a:p>
        </p:txBody>
      </p:sp>
      <p:sp>
        <p:nvSpPr>
          <p:cNvPr id="3" name="コンテンツ プレースホルダー 2"/>
          <p:cNvSpPr>
            <a:spLocks noGrp="1"/>
          </p:cNvSpPr>
          <p:nvPr>
            <p:ph idx="1"/>
          </p:nvPr>
        </p:nvSpPr>
        <p:spPr>
          <a:xfrm>
            <a:off x="628649" y="1825624"/>
            <a:ext cx="8421221" cy="4696199"/>
          </a:xfrm>
        </p:spPr>
        <p:txBody>
          <a:bodyPr>
            <a:normAutofit fontScale="92500" lnSpcReduction="10000"/>
          </a:bodyPr>
          <a:lstStyle/>
          <a:p>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OJT</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を基本としたスーパービジョンの仕組み</a:t>
            </a:r>
            <a:endPar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支援者の育ち、組織の育ち、バーンアウトさせない</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スーパービジョンを担うスーパーヴァイザーの養成</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外部スーパーヴァイザー、コンサルテーションの導入、活用</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チームによる支援</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支援についての共通理解が重要</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特性理解、アセスメント、個別的な支援マニュアル </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etc.)</a:t>
            </a:r>
          </a:p>
          <a:p>
            <a:pPr marL="0" indent="0">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そして、個別支援について</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徹底して</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PDCA</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サイクルを回し続けること</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地域資源の活用、相談支援事業を軸にした組織連携の創造</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59189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107575" y="1122363"/>
            <a:ext cx="8942295" cy="2387600"/>
          </a:xfrm>
        </p:spPr>
        <p:txBody>
          <a:bodyPr>
            <a:normAutofit/>
          </a:bodyPr>
          <a:lstStyle/>
          <a:p>
            <a:pPr algn="l"/>
            <a:r>
              <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rPr>
              <a:t>　　コンサルテーションの</a:t>
            </a:r>
            <a:r>
              <a:rPr lang="en-US" altLang="ja-JP" sz="48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4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4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rPr>
              <a:t>重要性と意義</a:t>
            </a:r>
            <a:r>
              <a:rPr kumimoji="1" lang="en-US" altLang="ja-JP" sz="4800"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4800" dirty="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4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職員の成長と組織の成長</a:t>
            </a:r>
            <a:r>
              <a:rPr lang="en-US" altLang="ja-JP" sz="40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194908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1E7B583-BEE2-4874-B76F-1300F0804F2A}"/>
              </a:ext>
            </a:extLst>
          </p:cNvPr>
          <p:cNvSpPr>
            <a:spLocks noGrp="1"/>
          </p:cNvSpPr>
          <p:nvPr>
            <p:ph type="title"/>
          </p:nvPr>
        </p:nvSpPr>
        <p:spPr/>
        <p:txBody>
          <a:bodyPr>
            <a:normAutofit/>
          </a:bodyPr>
          <a:lstStyle/>
          <a:p>
            <a:pPr algn="ctr"/>
            <a:r>
              <a:rPr kumimoji="1" lang="ja-JP" altLang="en-US" sz="4400" dirty="0"/>
              <a:t>コンサルテーションの成果</a:t>
            </a:r>
            <a:r>
              <a:rPr kumimoji="1" lang="en-US" altLang="ja-JP" sz="4400" dirty="0"/>
              <a:t/>
            </a:r>
            <a:br>
              <a:rPr kumimoji="1" lang="en-US" altLang="ja-JP" sz="4400" dirty="0"/>
            </a:br>
            <a:r>
              <a:rPr kumimoji="1" lang="ja-JP" altLang="en-US" sz="4400" dirty="0"/>
              <a:t>～</a:t>
            </a:r>
            <a:r>
              <a:rPr kumimoji="1" lang="en-US" altLang="ja-JP" sz="4400" dirty="0"/>
              <a:t>A</a:t>
            </a:r>
            <a:r>
              <a:rPr kumimoji="1" lang="ja-JP" altLang="en-US" sz="4400" dirty="0"/>
              <a:t>学園の実践を通して～</a:t>
            </a:r>
          </a:p>
        </p:txBody>
      </p:sp>
      <p:sp>
        <p:nvSpPr>
          <p:cNvPr id="3" name="テキスト プレースホルダー 2">
            <a:extLst>
              <a:ext uri="{FF2B5EF4-FFF2-40B4-BE49-F238E27FC236}">
                <a16:creationId xmlns:a16="http://schemas.microsoft.com/office/drawing/2014/main" xmlns="" id="{D8F7CA06-00ED-4057-9CA4-BD111857B561}"/>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29279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6E98B4F-404E-4035-8465-A89AF19BD90E}"/>
              </a:ext>
            </a:extLst>
          </p:cNvPr>
          <p:cNvSpPr>
            <a:spLocks noGrp="1"/>
          </p:cNvSpPr>
          <p:nvPr>
            <p:ph type="title"/>
          </p:nvPr>
        </p:nvSpPr>
        <p:spPr>
          <a:xfrm>
            <a:off x="628650" y="365126"/>
            <a:ext cx="7886700" cy="761309"/>
          </a:xfrm>
        </p:spPr>
        <p:txBody>
          <a:bodyPr>
            <a:normAutofit/>
          </a:bodyPr>
          <a:lstStyle/>
          <a:p>
            <a:r>
              <a:rPr lang="ja-JP" altLang="ja-JP" sz="3200" dirty="0"/>
              <a:t>コンサルテーションを受けての組織的な変化</a:t>
            </a:r>
            <a:endParaRPr kumimoji="1" lang="ja-JP" altLang="en-US" sz="3200" dirty="0"/>
          </a:p>
        </p:txBody>
      </p:sp>
      <p:sp>
        <p:nvSpPr>
          <p:cNvPr id="3" name="コンテンツ プレースホルダー 2">
            <a:extLst>
              <a:ext uri="{FF2B5EF4-FFF2-40B4-BE49-F238E27FC236}">
                <a16:creationId xmlns:a16="http://schemas.microsoft.com/office/drawing/2014/main" xmlns="" id="{9F9A5797-000F-46EC-ACB1-8A00793DFC5D}"/>
              </a:ext>
            </a:extLst>
          </p:cNvPr>
          <p:cNvSpPr>
            <a:spLocks noGrp="1"/>
          </p:cNvSpPr>
          <p:nvPr>
            <p:ph idx="1"/>
          </p:nvPr>
        </p:nvSpPr>
        <p:spPr>
          <a:xfrm>
            <a:off x="371061" y="1126436"/>
            <a:ext cx="8375373" cy="5473148"/>
          </a:xfrm>
        </p:spPr>
        <p:txBody>
          <a:bodyPr>
            <a:normAutofit/>
          </a:bodyPr>
          <a:lstStyle/>
          <a:p>
            <a:r>
              <a:rPr lang="ja-JP" altLang="ja-JP" dirty="0"/>
              <a:t>支援現場：アセスメントから支援を組み立ててい</a:t>
            </a:r>
            <a:endParaRPr lang="en-US" altLang="ja-JP" dirty="0"/>
          </a:p>
          <a:p>
            <a:pPr marL="0" indent="0">
              <a:buNone/>
            </a:pPr>
            <a:r>
              <a:rPr lang="ja-JP" altLang="en-US" dirty="0"/>
              <a:t>　</a:t>
            </a:r>
            <a:r>
              <a:rPr lang="ja-JP" altLang="ja-JP" dirty="0"/>
              <a:t>くようになったので、支援が困難な時にアセスメ</a:t>
            </a:r>
            <a:endParaRPr lang="en-US" altLang="ja-JP" dirty="0"/>
          </a:p>
          <a:p>
            <a:pPr marL="0" indent="0">
              <a:buNone/>
            </a:pPr>
            <a:r>
              <a:rPr lang="ja-JP" altLang="en-US" dirty="0"/>
              <a:t>　</a:t>
            </a:r>
            <a:r>
              <a:rPr lang="ja-JP" altLang="ja-JP" dirty="0"/>
              <a:t>ントに戻って考えることが出来るようになった。</a:t>
            </a:r>
          </a:p>
          <a:p>
            <a:r>
              <a:rPr lang="ja-JP" altLang="ja-JP" dirty="0"/>
              <a:t>氷山モデルの氷上の行動面だけに着目するの</a:t>
            </a:r>
            <a:endParaRPr lang="en-US" altLang="ja-JP" dirty="0"/>
          </a:p>
          <a:p>
            <a:pPr marL="0" indent="0">
              <a:buNone/>
            </a:pPr>
            <a:r>
              <a:rPr lang="ja-JP" altLang="en-US" dirty="0"/>
              <a:t>　</a:t>
            </a:r>
            <a:r>
              <a:rPr lang="ja-JP" altLang="ja-JP" dirty="0"/>
              <a:t>ではなく、要因に着目するようになった。</a:t>
            </a:r>
            <a:endParaRPr lang="en-US" altLang="ja-JP" dirty="0"/>
          </a:p>
          <a:p>
            <a:r>
              <a:rPr lang="ja-JP" altLang="ja-JP" dirty="0"/>
              <a:t>部署間を越えて連携ができるようになった（例：</a:t>
            </a:r>
            <a:r>
              <a:rPr lang="en-US" altLang="ja-JP" dirty="0"/>
              <a:t>GH</a:t>
            </a:r>
            <a:r>
              <a:rPr lang="ja-JP" altLang="en-US" dirty="0"/>
              <a:t>、</a:t>
            </a:r>
            <a:endParaRPr lang="en-US" altLang="ja-JP" dirty="0"/>
          </a:p>
          <a:p>
            <a:pPr marL="0" indent="0">
              <a:buNone/>
            </a:pPr>
            <a:r>
              <a:rPr lang="ja-JP" altLang="en-US" dirty="0"/>
              <a:t>　</a:t>
            </a:r>
            <a:r>
              <a:rPr lang="ja-JP" altLang="ja-JP" dirty="0"/>
              <a:t>入所の連携）</a:t>
            </a:r>
            <a:endParaRPr lang="en-US" altLang="ja-JP" dirty="0"/>
          </a:p>
          <a:p>
            <a:pPr marL="0" indent="0">
              <a:buNone/>
            </a:pPr>
            <a:r>
              <a:rPr lang="ja-JP" altLang="ja-JP" dirty="0"/>
              <a:t>・成功体験が増えたので自信とやる気に繋がっている。</a:t>
            </a:r>
          </a:p>
          <a:p>
            <a:r>
              <a:rPr lang="ja-JP" altLang="ja-JP" dirty="0"/>
              <a:t>考える職員集団に成長した。</a:t>
            </a:r>
          </a:p>
          <a:p>
            <a:endParaRPr kumimoji="1" lang="ja-JP" altLang="en-US" dirty="0"/>
          </a:p>
        </p:txBody>
      </p:sp>
    </p:spTree>
    <p:extLst>
      <p:ext uri="{BB962C8B-B14F-4D97-AF65-F5344CB8AC3E}">
        <p14:creationId xmlns:p14="http://schemas.microsoft.com/office/powerpoint/2010/main" val="592781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FEB448F-F2F4-41B0-B9DE-F04039F14E95}"/>
              </a:ext>
            </a:extLst>
          </p:cNvPr>
          <p:cNvSpPr>
            <a:spLocks noGrp="1"/>
          </p:cNvSpPr>
          <p:nvPr>
            <p:ph type="title"/>
          </p:nvPr>
        </p:nvSpPr>
        <p:spPr>
          <a:xfrm>
            <a:off x="628650" y="365126"/>
            <a:ext cx="7886700" cy="748057"/>
          </a:xfrm>
        </p:spPr>
        <p:txBody>
          <a:bodyPr>
            <a:normAutofit/>
          </a:bodyPr>
          <a:lstStyle/>
          <a:p>
            <a:r>
              <a:rPr lang="ja-JP" altLang="ja-JP" sz="3200" dirty="0"/>
              <a:t>コンサルテーションを受けての組織的な変化</a:t>
            </a:r>
            <a:endParaRPr kumimoji="1" lang="ja-JP" altLang="en-US" sz="3200" dirty="0"/>
          </a:p>
        </p:txBody>
      </p:sp>
      <p:sp>
        <p:nvSpPr>
          <p:cNvPr id="3" name="コンテンツ プレースホルダー 2">
            <a:extLst>
              <a:ext uri="{FF2B5EF4-FFF2-40B4-BE49-F238E27FC236}">
                <a16:creationId xmlns:a16="http://schemas.microsoft.com/office/drawing/2014/main" xmlns="" id="{334EEA94-1751-4FB4-87E5-EBDC19371F98}"/>
              </a:ext>
            </a:extLst>
          </p:cNvPr>
          <p:cNvSpPr>
            <a:spLocks noGrp="1"/>
          </p:cNvSpPr>
          <p:nvPr>
            <p:ph idx="1"/>
          </p:nvPr>
        </p:nvSpPr>
        <p:spPr>
          <a:xfrm>
            <a:off x="397565" y="1113182"/>
            <a:ext cx="8415131" cy="5379691"/>
          </a:xfrm>
        </p:spPr>
        <p:txBody>
          <a:bodyPr/>
          <a:lstStyle/>
          <a:p>
            <a:r>
              <a:rPr lang="en-US" altLang="ja-JP" dirty="0"/>
              <a:t>.</a:t>
            </a:r>
            <a:r>
              <a:rPr lang="ja-JP" altLang="ja-JP" dirty="0"/>
              <a:t>必要に応じてカンファレンスを開くようになった。</a:t>
            </a:r>
          </a:p>
          <a:p>
            <a:r>
              <a:rPr lang="en-US" altLang="ja-JP" dirty="0"/>
              <a:t>f</a:t>
            </a:r>
            <a:r>
              <a:rPr lang="ja-JP" altLang="ja-JP" dirty="0"/>
              <a:t>問題を先送りしないようになった。</a:t>
            </a:r>
          </a:p>
          <a:p>
            <a:r>
              <a:rPr lang="ja-JP" altLang="ja-JP" dirty="0"/>
              <a:t>困ったときにスーパーバイザーがいる。すぐに相談</a:t>
            </a:r>
            <a:endParaRPr lang="en-US" altLang="ja-JP" dirty="0"/>
          </a:p>
          <a:p>
            <a:pPr marL="0" indent="0">
              <a:buNone/>
            </a:pPr>
            <a:r>
              <a:rPr lang="ja-JP" altLang="en-US" dirty="0"/>
              <a:t>　</a:t>
            </a:r>
            <a:r>
              <a:rPr lang="ja-JP" altLang="ja-JP" dirty="0"/>
              <a:t>できる環境が大切である。</a:t>
            </a:r>
          </a:p>
          <a:p>
            <a:r>
              <a:rPr lang="ja-JP" altLang="ja-JP" dirty="0"/>
              <a:t>実践発表会を地域の他事業所、行政・関係機関な</a:t>
            </a:r>
            <a:endParaRPr lang="en-US" altLang="ja-JP" dirty="0"/>
          </a:p>
          <a:p>
            <a:pPr marL="0" indent="0">
              <a:buNone/>
            </a:pPr>
            <a:r>
              <a:rPr lang="ja-JP" altLang="en-US" dirty="0"/>
              <a:t>　</a:t>
            </a:r>
            <a:r>
              <a:rPr lang="ja-JP" altLang="ja-JP" dirty="0"/>
              <a:t>どを対象に実施して、他の事業所から好評を得たこ</a:t>
            </a:r>
            <a:endParaRPr lang="en-US" altLang="ja-JP" dirty="0"/>
          </a:p>
          <a:p>
            <a:pPr marL="0" indent="0">
              <a:buNone/>
            </a:pPr>
            <a:r>
              <a:rPr lang="ja-JP" altLang="en-US" dirty="0"/>
              <a:t>　</a:t>
            </a:r>
            <a:r>
              <a:rPr lang="ja-JP" altLang="ja-JP" dirty="0"/>
              <a:t>とで、自信につながった。法人内他事業所への良い</a:t>
            </a:r>
            <a:endParaRPr lang="en-US" altLang="ja-JP" dirty="0"/>
          </a:p>
          <a:p>
            <a:pPr marL="0" indent="0">
              <a:buNone/>
            </a:pPr>
            <a:r>
              <a:rPr lang="ja-JP" altLang="en-US" dirty="0"/>
              <a:t>　</a:t>
            </a:r>
            <a:r>
              <a:rPr lang="ja-JP" altLang="ja-JP" dirty="0"/>
              <a:t>影響があった。</a:t>
            </a:r>
          </a:p>
          <a:p>
            <a:endParaRPr kumimoji="1" lang="ja-JP" altLang="en-US" dirty="0"/>
          </a:p>
        </p:txBody>
      </p:sp>
    </p:spTree>
    <p:extLst>
      <p:ext uri="{BB962C8B-B14F-4D97-AF65-F5344CB8AC3E}">
        <p14:creationId xmlns:p14="http://schemas.microsoft.com/office/powerpoint/2010/main" val="3217228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はじめに</a:t>
            </a:r>
          </a:p>
        </p:txBody>
      </p:sp>
      <p:sp>
        <p:nvSpPr>
          <p:cNvPr id="3" name="コンテンツ プレースホルダー 2"/>
          <p:cNvSpPr>
            <a:spLocks noGrp="1"/>
          </p:cNvSpPr>
          <p:nvPr>
            <p:ph idx="1"/>
          </p:nvPr>
        </p:nvSpPr>
        <p:spPr>
          <a:xfrm>
            <a:off x="628649" y="1825625"/>
            <a:ext cx="8098491" cy="4351338"/>
          </a:xfrm>
        </p:spPr>
        <p:txBody>
          <a:bodyPr/>
          <a:lstStyle/>
          <a:p>
            <a:r>
              <a:rPr lang="en-US" altLang="ja-JP" dirty="0">
                <a:latin typeface="メイリオ" panose="020B0604030504040204" pitchFamily="50" charset="-128"/>
                <a:ea typeface="メイリオ" panose="020B0604030504040204" pitchFamily="50" charset="-128"/>
                <a:cs typeface="メイリオ" panose="020B0604030504040204" pitchFamily="50" charset="-128"/>
              </a:rPr>
              <a:t>2012</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障害者虐待防止法</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の施行</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a:latin typeface="メイリオ" panose="020B0604030504040204" pitchFamily="50" charset="-128"/>
                <a:ea typeface="メイリオ" panose="020B0604030504040204" pitchFamily="50" charset="-128"/>
                <a:cs typeface="メイリオ" panose="020B0604030504040204" pitchFamily="50" charset="-128"/>
              </a:rPr>
              <a:t>2013</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年から強度行動障害支援者養成研修の実施</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628649" y="2850776"/>
            <a:ext cx="8219515" cy="2286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・被虐待者の中で行動障害を伴う人たちが多くを占めている</a:t>
            </a:r>
            <a:endPar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・強度行動障害支援者養成研修では毎年</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万人を超える支援者が修了</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・しかし、</a:t>
            </a:r>
            <a:r>
              <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2017</a:t>
            </a:r>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年度の被虐待者</a:t>
            </a:r>
            <a:r>
              <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666</a:t>
            </a:r>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人中、行動障害のある人の割合は　　</a:t>
            </a:r>
            <a:endPar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29.7%</a:t>
            </a:r>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と減少していない</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⇒自閉症・発達障害の特性理解に基づく支援が提供されていない</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・その為、強度行動障害支援者養成研修修了後の継続した現任研修の必要性</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⇒特に、福祉事業所における組織的な継続した研修と実践が重要！</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628650" y="5271246"/>
            <a:ext cx="8219514" cy="90571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公器としての社会福祉法人・事業所が行動障害のある人たちへの適切な</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支援を提供して、その人たちの社会参加を目指すことが責務としてある</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下矢印 7"/>
          <p:cNvSpPr/>
          <p:nvPr/>
        </p:nvSpPr>
        <p:spPr>
          <a:xfrm>
            <a:off x="628650" y="5005668"/>
            <a:ext cx="645459" cy="396687"/>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41004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B0630FE-625F-4001-BAB2-193DB5D941DC}"/>
              </a:ext>
            </a:extLst>
          </p:cNvPr>
          <p:cNvSpPr>
            <a:spLocks noGrp="1"/>
          </p:cNvSpPr>
          <p:nvPr>
            <p:ph type="title"/>
          </p:nvPr>
        </p:nvSpPr>
        <p:spPr>
          <a:xfrm>
            <a:off x="628650" y="365126"/>
            <a:ext cx="7886700" cy="801065"/>
          </a:xfrm>
        </p:spPr>
        <p:txBody>
          <a:bodyPr/>
          <a:lstStyle/>
          <a:p>
            <a:pPr algn="ctr"/>
            <a:r>
              <a:rPr kumimoji="1" lang="ja-JP" altLang="en-US" dirty="0"/>
              <a:t>組織としての成長とメリット</a:t>
            </a:r>
          </a:p>
        </p:txBody>
      </p:sp>
      <p:sp>
        <p:nvSpPr>
          <p:cNvPr id="3" name="コンテンツ プレースホルダー 2">
            <a:extLst>
              <a:ext uri="{FF2B5EF4-FFF2-40B4-BE49-F238E27FC236}">
                <a16:creationId xmlns:a16="http://schemas.microsoft.com/office/drawing/2014/main" xmlns="" id="{FF954CA8-F0E6-4538-BCE4-58AC9E116D7E}"/>
              </a:ext>
            </a:extLst>
          </p:cNvPr>
          <p:cNvSpPr>
            <a:spLocks noGrp="1"/>
          </p:cNvSpPr>
          <p:nvPr>
            <p:ph idx="1"/>
          </p:nvPr>
        </p:nvSpPr>
        <p:spPr>
          <a:xfrm>
            <a:off x="397565" y="1258956"/>
            <a:ext cx="8468139" cy="5233917"/>
          </a:xfrm>
        </p:spPr>
        <p:txBody>
          <a:bodyPr/>
          <a:lstStyle/>
          <a:p>
            <a:r>
              <a:rPr lang="ja-JP" altLang="ja-JP" dirty="0"/>
              <a:t>求人に当たっては、「学びができる施設であること」</a:t>
            </a:r>
            <a:endParaRPr lang="en-US" altLang="ja-JP" dirty="0"/>
          </a:p>
          <a:p>
            <a:pPr marL="0" indent="0">
              <a:buNone/>
            </a:pPr>
            <a:r>
              <a:rPr lang="ja-JP" altLang="en-US" dirty="0"/>
              <a:t>　</a:t>
            </a:r>
            <a:r>
              <a:rPr lang="ja-JP" altLang="ja-JP" dirty="0"/>
              <a:t>をウリにできている。</a:t>
            </a:r>
          </a:p>
          <a:p>
            <a:r>
              <a:rPr lang="ja-JP" altLang="ja-JP" dirty="0"/>
              <a:t>実践発表会に２校の専門学校の学生・教員が参加</a:t>
            </a:r>
            <a:endParaRPr lang="en-US" altLang="ja-JP" dirty="0"/>
          </a:p>
          <a:p>
            <a:pPr marL="0" indent="0">
              <a:buNone/>
            </a:pPr>
            <a:r>
              <a:rPr lang="ja-JP" altLang="en-US" dirty="0"/>
              <a:t>　</a:t>
            </a:r>
            <a:r>
              <a:rPr lang="ja-JP" altLang="ja-JP" dirty="0"/>
              <a:t>された。人材確保への手ごたえを得た。</a:t>
            </a:r>
          </a:p>
          <a:p>
            <a:r>
              <a:rPr lang="ja-JP" altLang="ja-JP" dirty="0"/>
              <a:t>法人として以前に比べて、研修しなければならない</a:t>
            </a:r>
            <a:endParaRPr lang="en-US" altLang="ja-JP" dirty="0"/>
          </a:p>
          <a:p>
            <a:pPr marL="0" indent="0">
              <a:buNone/>
            </a:pPr>
            <a:r>
              <a:rPr lang="ja-JP" altLang="en-US" dirty="0"/>
              <a:t>　</a:t>
            </a:r>
            <a:r>
              <a:rPr lang="ja-JP" altLang="ja-JP" dirty="0"/>
              <a:t>という意識が高まった。</a:t>
            </a:r>
          </a:p>
          <a:p>
            <a:r>
              <a:rPr lang="ja-JP" altLang="ja-JP" dirty="0"/>
              <a:t>事業所の枠を越えて学ぶようになった⇒法人の理念</a:t>
            </a:r>
            <a:r>
              <a:rPr lang="ja-JP" altLang="en-US" dirty="0"/>
              <a:t>・</a:t>
            </a:r>
            <a:endParaRPr lang="en-US" altLang="ja-JP" dirty="0"/>
          </a:p>
          <a:p>
            <a:pPr marL="0" indent="0">
              <a:buNone/>
            </a:pPr>
            <a:r>
              <a:rPr lang="ja-JP" altLang="en-US" dirty="0"/>
              <a:t>　</a:t>
            </a:r>
            <a:r>
              <a:rPr lang="ja-JP" altLang="ja-JP" dirty="0"/>
              <a:t>使命・ミッションに向けて職員間でベクトルが合うよう</a:t>
            </a:r>
            <a:endParaRPr lang="en-US" altLang="ja-JP" dirty="0"/>
          </a:p>
          <a:p>
            <a:pPr marL="0" indent="0">
              <a:buNone/>
            </a:pPr>
            <a:r>
              <a:rPr lang="ja-JP" altLang="en-US" dirty="0"/>
              <a:t>　</a:t>
            </a:r>
            <a:r>
              <a:rPr lang="ja-JP" altLang="ja-JP" dirty="0"/>
              <a:t>になった。</a:t>
            </a:r>
          </a:p>
          <a:p>
            <a:endParaRPr kumimoji="1" lang="ja-JP" altLang="en-US" dirty="0"/>
          </a:p>
        </p:txBody>
      </p:sp>
    </p:spTree>
    <p:extLst>
      <p:ext uri="{BB962C8B-B14F-4D97-AF65-F5344CB8AC3E}">
        <p14:creationId xmlns:p14="http://schemas.microsoft.com/office/powerpoint/2010/main" val="403095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F93F9C4-1C2E-4F18-B158-3AB42C5E57F6}"/>
              </a:ext>
            </a:extLst>
          </p:cNvPr>
          <p:cNvSpPr>
            <a:spLocks noGrp="1"/>
          </p:cNvSpPr>
          <p:nvPr>
            <p:ph type="title"/>
          </p:nvPr>
        </p:nvSpPr>
        <p:spPr>
          <a:xfrm>
            <a:off x="628650" y="365127"/>
            <a:ext cx="7886700" cy="734804"/>
          </a:xfrm>
        </p:spPr>
        <p:txBody>
          <a:bodyPr/>
          <a:lstStyle/>
          <a:p>
            <a:pPr algn="ctr"/>
            <a:r>
              <a:rPr kumimoji="1" lang="ja-JP" altLang="en-US" dirty="0"/>
              <a:t>組織としての成長とメリット</a:t>
            </a:r>
          </a:p>
        </p:txBody>
      </p:sp>
      <p:sp>
        <p:nvSpPr>
          <p:cNvPr id="3" name="コンテンツ プレースホルダー 2">
            <a:extLst>
              <a:ext uri="{FF2B5EF4-FFF2-40B4-BE49-F238E27FC236}">
                <a16:creationId xmlns:a16="http://schemas.microsoft.com/office/drawing/2014/main" xmlns="" id="{D6F3F799-284A-45EC-95F5-8622EDF1C9B4}"/>
              </a:ext>
            </a:extLst>
          </p:cNvPr>
          <p:cNvSpPr>
            <a:spLocks noGrp="1"/>
          </p:cNvSpPr>
          <p:nvPr>
            <p:ph idx="1"/>
          </p:nvPr>
        </p:nvSpPr>
        <p:spPr>
          <a:xfrm>
            <a:off x="463827" y="1232452"/>
            <a:ext cx="8163338" cy="5155096"/>
          </a:xfrm>
        </p:spPr>
        <p:txBody>
          <a:bodyPr/>
          <a:lstStyle/>
          <a:p>
            <a:r>
              <a:rPr lang="ja-JP" altLang="ja-JP" dirty="0"/>
              <a:t>法人に人材研修室（２名の専従、人材確保・育成）</a:t>
            </a:r>
            <a:endParaRPr lang="en-US" altLang="ja-JP" dirty="0"/>
          </a:p>
          <a:p>
            <a:pPr marL="0" indent="0">
              <a:buNone/>
            </a:pPr>
            <a:r>
              <a:rPr lang="ja-JP" altLang="en-US" dirty="0"/>
              <a:t>　</a:t>
            </a:r>
            <a:r>
              <a:rPr lang="ja-JP" altLang="ja-JP" dirty="0"/>
              <a:t>が創設された。</a:t>
            </a:r>
          </a:p>
          <a:p>
            <a:r>
              <a:rPr lang="ja-JP" altLang="ja-JP" dirty="0"/>
              <a:t>職務権限が明確になった⇒組織的マネジメントへ</a:t>
            </a:r>
            <a:endParaRPr lang="en-US" altLang="ja-JP" dirty="0"/>
          </a:p>
          <a:p>
            <a:pPr marL="0" indent="0">
              <a:buNone/>
            </a:pPr>
            <a:r>
              <a:rPr lang="ja-JP" altLang="en-US" dirty="0"/>
              <a:t>　</a:t>
            </a:r>
            <a:r>
              <a:rPr lang="ja-JP" altLang="ja-JP" dirty="0"/>
              <a:t>繋がっている</a:t>
            </a:r>
            <a:r>
              <a:rPr lang="ja-JP" altLang="en-US" dirty="0"/>
              <a:t>。</a:t>
            </a:r>
            <a:endParaRPr lang="ja-JP" altLang="ja-JP" dirty="0"/>
          </a:p>
          <a:p>
            <a:r>
              <a:rPr lang="ja-JP" altLang="ja-JP" dirty="0"/>
              <a:t>児童発達支援支援センターの職員が入所施設へ</a:t>
            </a:r>
            <a:endParaRPr lang="en-US" altLang="ja-JP" dirty="0"/>
          </a:p>
          <a:p>
            <a:pPr marL="0" indent="0">
              <a:buNone/>
            </a:pPr>
            <a:r>
              <a:rPr lang="ja-JP" altLang="en-US" dirty="0"/>
              <a:t>　</a:t>
            </a:r>
            <a:r>
              <a:rPr lang="ja-JP" altLang="ja-JP" dirty="0"/>
              <a:t>異動⇒法人全体での人事が積極的になされるよ</a:t>
            </a:r>
            <a:endParaRPr lang="en-US" altLang="ja-JP" dirty="0"/>
          </a:p>
          <a:p>
            <a:pPr marL="0" indent="0">
              <a:buNone/>
            </a:pPr>
            <a:r>
              <a:rPr lang="ja-JP" altLang="en-US" dirty="0"/>
              <a:t>　</a:t>
            </a:r>
            <a:r>
              <a:rPr lang="ja-JP" altLang="ja-JP" dirty="0"/>
              <a:t>うになった⇒その結果、児童発達支援センター職</a:t>
            </a:r>
            <a:endParaRPr lang="en-US" altLang="ja-JP" dirty="0"/>
          </a:p>
          <a:p>
            <a:pPr marL="0" indent="0">
              <a:buNone/>
            </a:pPr>
            <a:r>
              <a:rPr lang="ja-JP" altLang="en-US" dirty="0"/>
              <a:t>　</a:t>
            </a:r>
            <a:r>
              <a:rPr lang="ja-JP" altLang="ja-JP" dirty="0"/>
              <a:t>員がコアメンバーになり中心的な働きをしてくれてい</a:t>
            </a:r>
            <a:r>
              <a:rPr lang="ja-JP" altLang="en-US" dirty="0"/>
              <a:t>　　</a:t>
            </a:r>
            <a:endParaRPr lang="en-US" altLang="ja-JP" dirty="0"/>
          </a:p>
          <a:p>
            <a:pPr marL="0" indent="0">
              <a:buNone/>
            </a:pPr>
            <a:r>
              <a:rPr lang="ja-JP" altLang="en-US" dirty="0"/>
              <a:t>　</a:t>
            </a:r>
            <a:r>
              <a:rPr lang="ja-JP" altLang="ja-JP" dirty="0"/>
              <a:t>る</a:t>
            </a:r>
          </a:p>
          <a:p>
            <a:endParaRPr kumimoji="1" lang="ja-JP" altLang="en-US" dirty="0"/>
          </a:p>
        </p:txBody>
      </p:sp>
    </p:spTree>
    <p:extLst>
      <p:ext uri="{BB962C8B-B14F-4D97-AF65-F5344CB8AC3E}">
        <p14:creationId xmlns:p14="http://schemas.microsoft.com/office/powerpoint/2010/main" val="4065022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FE30CC7-631C-487B-A26D-BFA43DE7DB07}"/>
              </a:ext>
            </a:extLst>
          </p:cNvPr>
          <p:cNvSpPr>
            <a:spLocks noGrp="1"/>
          </p:cNvSpPr>
          <p:nvPr>
            <p:ph type="title"/>
          </p:nvPr>
        </p:nvSpPr>
        <p:spPr>
          <a:xfrm>
            <a:off x="628650" y="477078"/>
            <a:ext cx="7886700" cy="742123"/>
          </a:xfrm>
        </p:spPr>
        <p:txBody>
          <a:bodyPr>
            <a:normAutofit fontScale="90000"/>
          </a:bodyPr>
          <a:lstStyle/>
          <a:p>
            <a:pPr algn="ctr"/>
            <a:r>
              <a:rPr lang="en-US" altLang="ja-JP" dirty="0"/>
              <a:t/>
            </a:r>
            <a:br>
              <a:rPr lang="en-US" altLang="ja-JP" dirty="0"/>
            </a:br>
            <a:r>
              <a:rPr lang="ja-JP" altLang="ja-JP" dirty="0"/>
              <a:t>保護者の意識の変化</a:t>
            </a:r>
            <a:br>
              <a:rPr lang="ja-JP" altLang="ja-JP" dirty="0"/>
            </a:br>
            <a:endParaRPr kumimoji="1" lang="ja-JP" altLang="en-US" dirty="0"/>
          </a:p>
        </p:txBody>
      </p:sp>
      <p:sp>
        <p:nvSpPr>
          <p:cNvPr id="3" name="コンテンツ プレースホルダー 2">
            <a:extLst>
              <a:ext uri="{FF2B5EF4-FFF2-40B4-BE49-F238E27FC236}">
                <a16:creationId xmlns:a16="http://schemas.microsoft.com/office/drawing/2014/main" xmlns="" id="{DFC6DBAB-9F33-4FB9-81E7-BC715179DC91}"/>
              </a:ext>
            </a:extLst>
          </p:cNvPr>
          <p:cNvSpPr>
            <a:spLocks noGrp="1"/>
          </p:cNvSpPr>
          <p:nvPr>
            <p:ph idx="1"/>
          </p:nvPr>
        </p:nvSpPr>
        <p:spPr>
          <a:xfrm>
            <a:off x="628650" y="1338470"/>
            <a:ext cx="7886700" cy="5042452"/>
          </a:xfrm>
        </p:spPr>
        <p:txBody>
          <a:bodyPr/>
          <a:lstStyle/>
          <a:p>
            <a:r>
              <a:rPr lang="ja-JP" altLang="ja-JP" dirty="0"/>
              <a:t>実践発表会を実施するなど、支援についての情</a:t>
            </a:r>
            <a:endParaRPr lang="en-US" altLang="ja-JP" dirty="0"/>
          </a:p>
          <a:p>
            <a:pPr marL="0" indent="0">
              <a:buNone/>
            </a:pPr>
            <a:r>
              <a:rPr lang="ja-JP" altLang="en-US" dirty="0"/>
              <a:t>　</a:t>
            </a:r>
            <a:r>
              <a:rPr lang="ja-JP" altLang="ja-JP" dirty="0"/>
              <a:t>報発信を積極的にすることで、利用者支援につ</a:t>
            </a:r>
            <a:endParaRPr lang="en-US" altLang="ja-JP" dirty="0"/>
          </a:p>
          <a:p>
            <a:pPr marL="0" indent="0">
              <a:buNone/>
            </a:pPr>
            <a:r>
              <a:rPr lang="ja-JP" altLang="en-US" dirty="0"/>
              <a:t>　</a:t>
            </a:r>
            <a:r>
              <a:rPr lang="ja-JP" altLang="ja-JP" dirty="0"/>
              <a:t>いての評価と信頼が高まってきた。</a:t>
            </a:r>
            <a:endParaRPr lang="en-US" altLang="ja-JP" dirty="0"/>
          </a:p>
          <a:p>
            <a:r>
              <a:rPr lang="ja-JP" altLang="ja-JP" dirty="0"/>
              <a:t>保護者とのコミュニケーションが良くなった。</a:t>
            </a:r>
            <a:endParaRPr lang="en-US" altLang="ja-JP" dirty="0"/>
          </a:p>
          <a:p>
            <a:r>
              <a:rPr lang="ja-JP" altLang="ja-JP" dirty="0"/>
              <a:t>新年会に職員を招待してくれるなど交流が深ま</a:t>
            </a:r>
            <a:endParaRPr lang="en-US" altLang="ja-JP" dirty="0"/>
          </a:p>
          <a:p>
            <a:pPr marL="0" indent="0">
              <a:buNone/>
            </a:pPr>
            <a:r>
              <a:rPr lang="ja-JP" altLang="en-US"/>
              <a:t>　</a:t>
            </a:r>
            <a:r>
              <a:rPr lang="ja-JP" altLang="ja-JP"/>
              <a:t>った</a:t>
            </a:r>
            <a:r>
              <a:rPr lang="ja-JP" altLang="ja-JP" dirty="0"/>
              <a:t>。</a:t>
            </a:r>
          </a:p>
          <a:p>
            <a:endParaRPr kumimoji="1" lang="ja-JP" altLang="en-US" dirty="0"/>
          </a:p>
        </p:txBody>
      </p:sp>
    </p:spTree>
    <p:extLst>
      <p:ext uri="{BB962C8B-B14F-4D97-AF65-F5344CB8AC3E}">
        <p14:creationId xmlns:p14="http://schemas.microsoft.com/office/powerpoint/2010/main" val="977290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コンサルテーションを通して</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見えてきたこと</a:t>
            </a: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995495040"/>
              </p:ext>
            </p:extLst>
          </p:nvPr>
        </p:nvGraphicFramePr>
        <p:xfrm>
          <a:off x="628649" y="1825625"/>
          <a:ext cx="8421222"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1736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242047" y="1122363"/>
            <a:ext cx="8767482" cy="2387600"/>
          </a:xfrm>
        </p:spPr>
        <p:txBody>
          <a:bodyPr>
            <a:normAutofit/>
          </a:bodyPr>
          <a:lstStyle/>
          <a:p>
            <a:pPr algn="l"/>
            <a:r>
              <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rPr>
              <a:t>コンサルテーションをする時の</a:t>
            </a:r>
            <a:r>
              <a:rPr kumimoji="1" lang="en-US" altLang="ja-JP" sz="4800"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4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4800" dirty="0">
                <a:latin typeface="メイリオ" panose="020B0604030504040204" pitchFamily="50" charset="-128"/>
                <a:ea typeface="メイリオ" panose="020B0604030504040204" pitchFamily="50" charset="-128"/>
                <a:cs typeface="メイリオ" panose="020B0604030504040204" pitchFamily="50" charset="-128"/>
              </a:rPr>
              <a:t>組織アセスメントのポイント</a:t>
            </a:r>
            <a:endPar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60834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8259856" cy="1325563"/>
          </a:xfrm>
        </p:spPr>
        <p:txBody>
          <a:bodyPr>
            <a:normAutofit fontScale="90000"/>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コンサルテーションをする時の</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組織アセスメントの</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dirty="0" err="1">
                <a:latin typeface="メイリオ" panose="020B0604030504040204" pitchFamily="50" charset="-128"/>
                <a:ea typeface="メイリオ" panose="020B0604030504040204" pitchFamily="50" charset="-128"/>
                <a:cs typeface="メイリオ" panose="020B0604030504040204" pitchFamily="50" charset="-128"/>
              </a:rPr>
              <a:t>つの</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ポイント</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p:txBody>
          <a:bodyPr/>
          <a:lstStyle/>
          <a:p>
            <a:pPr marL="0" indent="0">
              <a:buNone/>
            </a:pPr>
            <a:r>
              <a:rPr kumimoji="1" lang="en-US" altLang="ja-JP" sz="3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3200" dirty="0">
                <a:latin typeface="メイリオ" panose="020B0604030504040204" pitchFamily="50" charset="-128"/>
                <a:ea typeface="メイリオ" panose="020B0604030504040204" pitchFamily="50" charset="-128"/>
                <a:cs typeface="メイリオ" panose="020B0604030504040204" pitchFamily="50" charset="-128"/>
              </a:rPr>
              <a:t>組織アセスメントのポイント</a:t>
            </a:r>
            <a:r>
              <a:rPr kumimoji="1" lang="en-US" altLang="ja-JP" sz="3200" dirty="0">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716250843"/>
              </p:ext>
            </p:extLst>
          </p:nvPr>
        </p:nvGraphicFramePr>
        <p:xfrm>
          <a:off x="628650" y="2392082"/>
          <a:ext cx="8259856" cy="2286000"/>
        </p:xfrm>
        <a:graphic>
          <a:graphicData uri="http://schemas.openxmlformats.org/drawingml/2006/table">
            <a:tbl>
              <a:tblPr firstRow="1" bandRow="1"/>
              <a:tblGrid>
                <a:gridCol w="1832162">
                  <a:extLst>
                    <a:ext uri="{9D8B030D-6E8A-4147-A177-3AD203B41FA5}">
                      <a16:colId xmlns:a16="http://schemas.microsoft.com/office/drawing/2014/main" xmlns="" val="20000"/>
                    </a:ext>
                  </a:extLst>
                </a:gridCol>
                <a:gridCol w="6427694">
                  <a:extLst>
                    <a:ext uri="{9D8B030D-6E8A-4147-A177-3AD203B41FA5}">
                      <a16:colId xmlns:a16="http://schemas.microsoft.com/office/drawing/2014/main" xmlns="" val="20001"/>
                    </a:ext>
                  </a:extLst>
                </a:gridCol>
              </a:tblGrid>
              <a:tr h="370840">
                <a:tc>
                  <a:txBody>
                    <a:bodyPr/>
                    <a:lstStyle/>
                    <a:p>
                      <a:pPr algn="ct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ポイント </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マネジメント・ガバナンス及び財務について</a:t>
                      </a:r>
                    </a:p>
                  </a:txBody>
                  <a:tcPr/>
                </a:tc>
                <a:extLst>
                  <a:ext uri="{0D108BD9-81ED-4DB2-BD59-A6C34878D82A}">
                    <a16:rowId xmlns:a16="http://schemas.microsoft.com/office/drawing/2014/main" xmlns="" val="10000"/>
                  </a:ext>
                </a:extLst>
              </a:tr>
              <a:tr h="370840">
                <a:tc>
                  <a:txBody>
                    <a:bodyPr/>
                    <a:lstStyle/>
                    <a:p>
                      <a:pPr algn="ct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ポイント </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人材の質の向上について</a:t>
                      </a:r>
                    </a:p>
                  </a:txBody>
                  <a:tcPr/>
                </a:tc>
                <a:extLst>
                  <a:ext uri="{0D108BD9-81ED-4DB2-BD59-A6C34878D82A}">
                    <a16:rowId xmlns:a16="http://schemas.microsoft.com/office/drawing/2014/main" xmlns="" val="10001"/>
                  </a:ext>
                </a:extLst>
              </a:tr>
              <a:tr h="370840">
                <a:tc>
                  <a:txBody>
                    <a:bodyPr/>
                    <a:lstStyle/>
                    <a:p>
                      <a:pPr algn="ct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ポイント </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3</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サービスの質の向上について</a:t>
                      </a:r>
                    </a:p>
                  </a:txBody>
                  <a:tcPr/>
                </a:tc>
                <a:extLst>
                  <a:ext uri="{0D108BD9-81ED-4DB2-BD59-A6C34878D82A}">
                    <a16:rowId xmlns:a16="http://schemas.microsoft.com/office/drawing/2014/main" xmlns="" val="10002"/>
                  </a:ext>
                </a:extLst>
              </a:tr>
              <a:tr h="370840">
                <a:tc>
                  <a:txBody>
                    <a:bodyPr/>
                    <a:lstStyle/>
                    <a:p>
                      <a:pPr algn="ct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ポイント </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4</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設備・環境の質の向上について</a:t>
                      </a:r>
                    </a:p>
                  </a:txBody>
                  <a:tcPr/>
                </a:tc>
                <a:extLst>
                  <a:ext uri="{0D108BD9-81ED-4DB2-BD59-A6C34878D82A}">
                    <a16:rowId xmlns:a16="http://schemas.microsoft.com/office/drawing/2014/main" xmlns="" val="10003"/>
                  </a:ext>
                </a:extLst>
              </a:tr>
              <a:tr h="370840">
                <a:tc>
                  <a:txBody>
                    <a:bodyPr/>
                    <a:lstStyle/>
                    <a:p>
                      <a:pPr algn="ct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ポイント </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5</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パートナーシップの質の向上について</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447195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49" y="365126"/>
            <a:ext cx="8353985" cy="1325563"/>
          </a:xfrm>
        </p:spPr>
        <p:txBody>
          <a:bodyPr>
            <a:normAutofit/>
          </a:bodyPr>
          <a:lstStyle/>
          <a:p>
            <a:r>
              <a:rPr kumimoji="1" lang="en-US" altLang="ja-JP" sz="3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3200" dirty="0">
                <a:latin typeface="メイリオ" panose="020B0604030504040204" pitchFamily="50" charset="-128"/>
                <a:ea typeface="メイリオ" panose="020B0604030504040204" pitchFamily="50" charset="-128"/>
                <a:cs typeface="メイリオ" panose="020B0604030504040204" pitchFamily="50" charset="-128"/>
              </a:rPr>
              <a:t>チェックポイント</a:t>
            </a:r>
            <a:r>
              <a:rPr kumimoji="1" lang="en-US" altLang="ja-JP" sz="3200" dirty="0">
                <a:latin typeface="メイリオ" panose="020B0604030504040204" pitchFamily="50" charset="-128"/>
                <a:ea typeface="メイリオ" panose="020B0604030504040204" pitchFamily="50" charset="-128"/>
                <a:cs typeface="メイリオ" panose="020B0604030504040204" pitchFamily="50" charset="-128"/>
              </a:rPr>
              <a:t>1】</a:t>
            </a:r>
            <a:br>
              <a:rPr kumimoji="1" lang="en-US" altLang="ja-JP" sz="3200" dirty="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3200" dirty="0">
                <a:latin typeface="メイリオ" panose="020B0604030504040204" pitchFamily="50" charset="-128"/>
                <a:ea typeface="メイリオ" panose="020B0604030504040204" pitchFamily="50" charset="-128"/>
                <a:cs typeface="メイリオ" panose="020B0604030504040204" pitchFamily="50" charset="-128"/>
              </a:rPr>
              <a:t>マネジメント・ガバナンス及び財務について</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07411484"/>
              </p:ext>
            </p:extLst>
          </p:nvPr>
        </p:nvGraphicFramePr>
        <p:xfrm>
          <a:off x="628650" y="1825625"/>
          <a:ext cx="7886700" cy="3307080"/>
        </p:xfrm>
        <a:graphic>
          <a:graphicData uri="http://schemas.openxmlformats.org/drawingml/2006/table">
            <a:tbl>
              <a:tblPr firstRow="1" bandRow="1"/>
              <a:tblGrid>
                <a:gridCol w="1146362">
                  <a:extLst>
                    <a:ext uri="{9D8B030D-6E8A-4147-A177-3AD203B41FA5}">
                      <a16:colId xmlns:a16="http://schemas.microsoft.com/office/drawing/2014/main" xmlns="" val="20000"/>
                    </a:ext>
                  </a:extLst>
                </a:gridCol>
                <a:gridCol w="6740338">
                  <a:extLst>
                    <a:ext uri="{9D8B030D-6E8A-4147-A177-3AD203B41FA5}">
                      <a16:colId xmlns:a16="http://schemas.microsoft.com/office/drawing/2014/main" xmlns="" val="20001"/>
                    </a:ext>
                  </a:extLst>
                </a:gridCol>
              </a:tblGrid>
              <a:tr h="370840">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チェック</a:t>
                      </a:r>
                    </a:p>
                  </a:txBody>
                  <a:tcPr>
                    <a:solidFill>
                      <a:schemeClr val="bg2"/>
                    </a:solidFill>
                  </a:tcPr>
                </a:tc>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項目</a:t>
                      </a:r>
                    </a:p>
                  </a:txBody>
                  <a:tcPr>
                    <a:solidFill>
                      <a:schemeClr val="bg2"/>
                    </a:solidFill>
                  </a:tcPr>
                </a:tc>
                <a:extLst>
                  <a:ext uri="{0D108BD9-81ED-4DB2-BD59-A6C34878D82A}">
                    <a16:rowId xmlns:a16="http://schemas.microsoft.com/office/drawing/2014/main" xmlns="" val="10000"/>
                  </a:ext>
                </a:extLst>
              </a:tr>
              <a:tr h="370840">
                <a:tc>
                  <a:txBody>
                    <a:bodyPr/>
                    <a:lstStyle/>
                    <a:p>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・明確な理念が掲げられているか？</a:t>
                      </a:r>
                    </a:p>
                  </a:txBody>
                  <a:tcPr anchor="ctr"/>
                </a:tc>
                <a:extLst>
                  <a:ext uri="{0D108BD9-81ED-4DB2-BD59-A6C34878D82A}">
                    <a16:rowId xmlns:a16="http://schemas.microsoft.com/office/drawing/2014/main" xmlns="" val="10001"/>
                  </a:ext>
                </a:extLst>
              </a:tr>
              <a:tr h="370840">
                <a:tc>
                  <a:txBody>
                    <a:bodyPr/>
                    <a:lstStyle/>
                    <a:p>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・理念が職員の間に浸透しているか？</a:t>
                      </a:r>
                    </a:p>
                  </a:txBody>
                  <a:tcPr anchor="ctr"/>
                </a:tc>
                <a:extLst>
                  <a:ext uri="{0D108BD9-81ED-4DB2-BD59-A6C34878D82A}">
                    <a16:rowId xmlns:a16="http://schemas.microsoft.com/office/drawing/2014/main" xmlns="" val="10002"/>
                  </a:ext>
                </a:extLst>
              </a:tr>
              <a:tr h="370840">
                <a:tc>
                  <a:txBody>
                    <a:bodyPr/>
                    <a:lstStyle/>
                    <a:p>
                      <a:endParaRPr kumimoji="1" lang="ja-JP" altLang="en-US" sz="180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・理念に基づく長期</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中期事業計画が策定され、</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明確なビジョンが掲げられているか？</a:t>
                      </a:r>
                    </a:p>
                  </a:txBody>
                  <a:tcPr anchor="ctr"/>
                </a:tc>
                <a:extLst>
                  <a:ext uri="{0D108BD9-81ED-4DB2-BD59-A6C34878D82A}">
                    <a16:rowId xmlns:a16="http://schemas.microsoft.com/office/drawing/2014/main" xmlns="" val="10003"/>
                  </a:ext>
                </a:extLst>
              </a:tr>
              <a:tr h="370840">
                <a:tc>
                  <a:txBody>
                    <a:bodyPr/>
                    <a:lstStyle/>
                    <a:p>
                      <a:endParaRPr kumimoji="1" lang="ja-JP" altLang="en-US" sz="180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・中期事業計画についての進捗管理がされているか？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中期事業計画を策定年度の事業計画に落とし込み、</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定期的な進捗管理が組織的に行われているか？</a:t>
                      </a:r>
                    </a:p>
                  </a:txBody>
                  <a:tcPr anchor="ctr"/>
                </a:tc>
                <a:extLst>
                  <a:ext uri="{0D108BD9-81ED-4DB2-BD59-A6C34878D82A}">
                    <a16:rowId xmlns:a16="http://schemas.microsoft.com/office/drawing/2014/main" xmlns="" val="10004"/>
                  </a:ext>
                </a:extLst>
              </a:tr>
              <a:tr h="370840">
                <a:tc>
                  <a:txBody>
                    <a:bodyPr/>
                    <a:lstStyle/>
                    <a:p>
                      <a:endParaRPr kumimoji="1" lang="ja-JP" altLang="en-US" sz="180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・長期</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中期事業計画策定過程で、</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職員の想いが反映される仕組みがあるか？</a:t>
                      </a:r>
                    </a:p>
                  </a:txBody>
                  <a:tcPr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516948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49" y="365126"/>
            <a:ext cx="8327091" cy="1325563"/>
          </a:xfrm>
        </p:spPr>
        <p:txBody>
          <a:bodyPr>
            <a:noAutofit/>
          </a:bodyPr>
          <a:lstStyle/>
          <a:p>
            <a:r>
              <a:rPr lang="en-US" altLang="ja-JP" sz="3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チェックポイント</a:t>
            </a:r>
            <a:r>
              <a:rPr lang="en-US" altLang="ja-JP" sz="3200" dirty="0">
                <a:latin typeface="メイリオ" panose="020B0604030504040204" pitchFamily="50" charset="-128"/>
                <a:ea typeface="メイリオ" panose="020B0604030504040204" pitchFamily="50" charset="-128"/>
                <a:cs typeface="メイリオ" panose="020B0604030504040204" pitchFamily="50" charset="-128"/>
              </a:rPr>
              <a:t>1】</a:t>
            </a:r>
            <a:br>
              <a:rPr lang="en-US" altLang="ja-JP" sz="32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マネジメント・ガバナンス及び財務について</a:t>
            </a:r>
            <a:endParaRPr kumimoji="1" lang="ja-JP" altLang="en-US" sz="32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65994324"/>
              </p:ext>
            </p:extLst>
          </p:nvPr>
        </p:nvGraphicFramePr>
        <p:xfrm>
          <a:off x="628650" y="1825625"/>
          <a:ext cx="7886700" cy="3845560"/>
        </p:xfrm>
        <a:graphic>
          <a:graphicData uri="http://schemas.openxmlformats.org/drawingml/2006/table">
            <a:tbl>
              <a:tblPr firstRow="1" bandRow="1"/>
              <a:tblGrid>
                <a:gridCol w="1119468">
                  <a:extLst>
                    <a:ext uri="{9D8B030D-6E8A-4147-A177-3AD203B41FA5}">
                      <a16:colId xmlns:a16="http://schemas.microsoft.com/office/drawing/2014/main" xmlns="" val="20000"/>
                    </a:ext>
                  </a:extLst>
                </a:gridCol>
                <a:gridCol w="6767232">
                  <a:extLst>
                    <a:ext uri="{9D8B030D-6E8A-4147-A177-3AD203B41FA5}">
                      <a16:colId xmlns:a16="http://schemas.microsoft.com/office/drawing/2014/main" xmlns="" val="20001"/>
                    </a:ext>
                  </a:extLst>
                </a:gridCol>
              </a:tblGrid>
              <a:tr h="370840">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チェック</a:t>
                      </a:r>
                    </a:p>
                  </a:txBody>
                  <a:tcPr>
                    <a:solidFill>
                      <a:schemeClr val="bg2"/>
                    </a:solidFill>
                  </a:tcPr>
                </a:tc>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項目</a:t>
                      </a:r>
                    </a:p>
                  </a:txBody>
                  <a:tcPr>
                    <a:solidFill>
                      <a:schemeClr val="bg2"/>
                    </a:solidFill>
                  </a:tcPr>
                </a:tc>
                <a:extLst>
                  <a:ext uri="{0D108BD9-81ED-4DB2-BD59-A6C34878D82A}">
                    <a16:rowId xmlns:a16="http://schemas.microsoft.com/office/drawing/2014/main" xmlns="" val="10000"/>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・長期</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中期事業計画に基づいた、</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職員育成</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採用計画が策定されているか？</a:t>
                      </a:r>
                    </a:p>
                  </a:txBody>
                  <a:tcPr/>
                </a:tc>
                <a:extLst>
                  <a:ext uri="{0D108BD9-81ED-4DB2-BD59-A6C34878D82A}">
                    <a16:rowId xmlns:a16="http://schemas.microsoft.com/office/drawing/2014/main" xmlns="" val="10001"/>
                  </a:ext>
                </a:extLst>
              </a:tr>
              <a:tr h="370840">
                <a:tc>
                  <a:txBody>
                    <a:bodyPr/>
                    <a:lstStyle/>
                    <a:p>
                      <a:pPr algn="ctr"/>
                      <a:endParaRPr kumimoji="1" lang="ja-JP" altLang="en-US" sz="180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・組織としての意思決定プロセスが</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明確化されているか？</a:t>
                      </a:r>
                    </a:p>
                  </a:txBody>
                  <a:tcPr/>
                </a:tc>
                <a:extLst>
                  <a:ext uri="{0D108BD9-81ED-4DB2-BD59-A6C34878D82A}">
                    <a16:rowId xmlns:a16="http://schemas.microsoft.com/office/drawing/2014/main" xmlns="" val="10002"/>
                  </a:ext>
                </a:extLst>
              </a:tr>
              <a:tr h="370840">
                <a:tc>
                  <a:txBody>
                    <a:bodyPr/>
                    <a:lstStyle/>
                    <a:p>
                      <a:pPr algn="ctr"/>
                      <a:endParaRPr kumimoji="1" lang="ja-JP" altLang="en-US" sz="180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・事業所の定期的な財務も含めた進捗管理が</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職員も含めて行われているか？</a:t>
                      </a:r>
                    </a:p>
                  </a:txBody>
                  <a:tcPr/>
                </a:tc>
                <a:extLst>
                  <a:ext uri="{0D108BD9-81ED-4DB2-BD59-A6C34878D82A}">
                    <a16:rowId xmlns:a16="http://schemas.microsoft.com/office/drawing/2014/main" xmlns="" val="10003"/>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・自由闊達な議論ができる組織文化を創る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努力がなされているか？</a:t>
                      </a:r>
                    </a:p>
                  </a:txBody>
                  <a:tcPr/>
                </a:tc>
                <a:extLst>
                  <a:ext uri="{0D108BD9-81ED-4DB2-BD59-A6C34878D82A}">
                    <a16:rowId xmlns:a16="http://schemas.microsoft.com/office/drawing/2014/main" xmlns="" val="10004"/>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・各階層</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職種の職員が自分自身の役割を正確に把握し、</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その役割を果たしているか？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ex.</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職務記述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職務規程整備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etc.</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1568345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チェックポイント</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2】</a:t>
            </a:r>
            <a:b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人材の質の向上について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143970290"/>
              </p:ext>
            </p:extLst>
          </p:nvPr>
        </p:nvGraphicFramePr>
        <p:xfrm>
          <a:off x="628650" y="1825625"/>
          <a:ext cx="7886700" cy="3296920"/>
        </p:xfrm>
        <a:graphic>
          <a:graphicData uri="http://schemas.openxmlformats.org/drawingml/2006/table">
            <a:tbl>
              <a:tblPr firstRow="1" bandRow="1"/>
              <a:tblGrid>
                <a:gridCol w="1132915">
                  <a:extLst>
                    <a:ext uri="{9D8B030D-6E8A-4147-A177-3AD203B41FA5}">
                      <a16:colId xmlns:a16="http://schemas.microsoft.com/office/drawing/2014/main" xmlns="" val="20000"/>
                    </a:ext>
                  </a:extLst>
                </a:gridCol>
                <a:gridCol w="6753785">
                  <a:extLst>
                    <a:ext uri="{9D8B030D-6E8A-4147-A177-3AD203B41FA5}">
                      <a16:colId xmlns:a16="http://schemas.microsoft.com/office/drawing/2014/main" xmlns="" val="20001"/>
                    </a:ext>
                  </a:extLst>
                </a:gridCol>
              </a:tblGrid>
              <a:tr h="370840">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チェック</a:t>
                      </a:r>
                    </a:p>
                  </a:txBody>
                  <a:tcPr anchor="ctr">
                    <a:solidFill>
                      <a:schemeClr val="bg2"/>
                    </a:solidFill>
                  </a:tcPr>
                </a:tc>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項目</a:t>
                      </a:r>
                    </a:p>
                  </a:txBody>
                  <a:tcPr anchor="ctr">
                    <a:solidFill>
                      <a:schemeClr val="bg2"/>
                    </a:solidFill>
                  </a:tcPr>
                </a:tc>
                <a:extLst>
                  <a:ext uri="{0D108BD9-81ED-4DB2-BD59-A6C34878D82A}">
                    <a16:rowId xmlns:a16="http://schemas.microsoft.com/office/drawing/2014/main" xmlns="" val="10000"/>
                  </a:ext>
                </a:extLst>
              </a:tr>
              <a:tr h="370840">
                <a:tc>
                  <a:txBody>
                    <a:bodyPr/>
                    <a:lstStyle/>
                    <a:p>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・職員の成果や能力に対して適切な評価が行われ、</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モラル向上システムが整備されているか？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・職員のやる気を引き出し、</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マンネリを打破する仕組みがあるか？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ex.</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人事考課</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業務貢献表彰</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資格取得表彰</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資格手当</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SV/</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研修</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事故報告</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人事異動</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企画提案書　　　</a:t>
                      </a:r>
                    </a:p>
                  </a:txBody>
                  <a:tcPr/>
                </a:tc>
                <a:extLst>
                  <a:ext uri="{0D108BD9-81ED-4DB2-BD59-A6C34878D82A}">
                    <a16:rowId xmlns:a16="http://schemas.microsoft.com/office/drawing/2014/main" xmlns="" val="10001"/>
                  </a:ext>
                </a:extLst>
              </a:tr>
              <a:tr h="370840">
                <a:tc>
                  <a:txBody>
                    <a:bodyPr/>
                    <a:lstStyle/>
                    <a:p>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a:latin typeface="メイリオ" panose="020B0604030504040204" pitchFamily="50" charset="-128"/>
                          <a:ea typeface="メイリオ" panose="020B0604030504040204" pitchFamily="50" charset="-128"/>
                          <a:cs typeface="メイリオ" panose="020B0604030504040204" pitchFamily="50" charset="-128"/>
                        </a:rPr>
                        <a:t>不適切な支援を</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行う職員に対して厳しく、</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且つ適切な処置が講じられているか？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・プロとしての厳しさを問うルールが存在するか？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ex.</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就業規則に基づいた対応</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誓約書</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報告・連絡・相談</a:t>
                      </a: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4768027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チェックポイント</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2】</a:t>
            </a:r>
            <a:b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人材の質の向上について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819118393"/>
              </p:ext>
            </p:extLst>
          </p:nvPr>
        </p:nvGraphicFramePr>
        <p:xfrm>
          <a:off x="628650" y="1825625"/>
          <a:ext cx="7886700" cy="3022600"/>
        </p:xfrm>
        <a:graphic>
          <a:graphicData uri="http://schemas.openxmlformats.org/drawingml/2006/table">
            <a:tbl>
              <a:tblPr firstRow="1" bandRow="1"/>
              <a:tblGrid>
                <a:gridCol w="1132915">
                  <a:extLst>
                    <a:ext uri="{9D8B030D-6E8A-4147-A177-3AD203B41FA5}">
                      <a16:colId xmlns:a16="http://schemas.microsoft.com/office/drawing/2014/main" xmlns="" val="20000"/>
                    </a:ext>
                  </a:extLst>
                </a:gridCol>
                <a:gridCol w="6753785">
                  <a:extLst>
                    <a:ext uri="{9D8B030D-6E8A-4147-A177-3AD203B41FA5}">
                      <a16:colId xmlns:a16="http://schemas.microsoft.com/office/drawing/2014/main" xmlns="" val="20001"/>
                    </a:ext>
                  </a:extLst>
                </a:gridCol>
              </a:tblGrid>
              <a:tr h="370840">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チェック</a:t>
                      </a:r>
                    </a:p>
                  </a:txBody>
                  <a:tcPr anchor="ctr">
                    <a:solidFill>
                      <a:schemeClr val="bg2"/>
                    </a:solidFill>
                  </a:tcPr>
                </a:tc>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項目</a:t>
                      </a:r>
                    </a:p>
                  </a:txBody>
                  <a:tcPr anchor="ctr">
                    <a:solidFill>
                      <a:schemeClr val="bg2"/>
                    </a:solidFill>
                  </a:tcPr>
                </a:tc>
                <a:extLst>
                  <a:ext uri="{0D108BD9-81ED-4DB2-BD59-A6C34878D82A}">
                    <a16:rowId xmlns:a16="http://schemas.microsoft.com/office/drawing/2014/main" xmlns="" val="10000"/>
                  </a:ext>
                </a:extLst>
              </a:tr>
              <a:tr h="370840">
                <a:tc>
                  <a:txBody>
                    <a:bodyPr/>
                    <a:lstStyle/>
                    <a:p>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・職員育成、研修システムが明文化され、</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整備されているか？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・職員を育てる環境やシステムがあるか？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ex.</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人事考課</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業務貢献表彰</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資格取得表彰</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資格手当</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SV/</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研修</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事故報告</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人事異動</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企画提案書</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xmlns="" val="10001"/>
                  </a:ext>
                </a:extLst>
              </a:tr>
              <a:tr h="370840">
                <a:tc>
                  <a:txBody>
                    <a:bodyPr/>
                    <a:lstStyle/>
                    <a:p>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・失敗を隠さず、</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失敗に学ぶ取り組みがなされているか？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・失敗が隠蔽され、同じ失敗が繰り返されていないか？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ex.</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就業規則に基づいた対応</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誓約書</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報告・連絡・相談</a:t>
                      </a: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415069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76518" y="1122363"/>
            <a:ext cx="8417858" cy="2387600"/>
          </a:xfrm>
        </p:spPr>
        <p:txBody>
          <a:bodyPr>
            <a:normAutofit/>
          </a:bodyPr>
          <a:lstStyle/>
          <a:p>
            <a:r>
              <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rPr>
              <a:t>私たちは何故存在するのか？</a:t>
            </a:r>
            <a:r>
              <a:rPr kumimoji="1" lang="en-US" altLang="ja-JP" sz="4800"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4800"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4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4800" dirty="0">
                <a:latin typeface="メイリオ" panose="020B0604030504040204" pitchFamily="50" charset="-128"/>
                <a:ea typeface="メイリオ" panose="020B0604030504040204" pitchFamily="50" charset="-128"/>
                <a:cs typeface="メイリオ" panose="020B0604030504040204" pitchFamily="50" charset="-128"/>
              </a:rPr>
              <a:t>Ｗｈｙ</a:t>
            </a:r>
            <a:r>
              <a:rPr lang="en-US" altLang="ja-JP" sz="48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078165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チェックポイント</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3】</a:t>
            </a:r>
            <a:b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サービスの質の向上について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589353470"/>
              </p:ext>
            </p:extLst>
          </p:nvPr>
        </p:nvGraphicFramePr>
        <p:xfrm>
          <a:off x="628650" y="1825625"/>
          <a:ext cx="7886700" cy="4211320"/>
        </p:xfrm>
        <a:graphic>
          <a:graphicData uri="http://schemas.openxmlformats.org/drawingml/2006/table">
            <a:tbl>
              <a:tblPr firstRow="1" bandRow="1"/>
              <a:tblGrid>
                <a:gridCol w="1146362">
                  <a:extLst>
                    <a:ext uri="{9D8B030D-6E8A-4147-A177-3AD203B41FA5}">
                      <a16:colId xmlns:a16="http://schemas.microsoft.com/office/drawing/2014/main" xmlns="" val="20000"/>
                    </a:ext>
                  </a:extLst>
                </a:gridCol>
                <a:gridCol w="6740338">
                  <a:extLst>
                    <a:ext uri="{9D8B030D-6E8A-4147-A177-3AD203B41FA5}">
                      <a16:colId xmlns:a16="http://schemas.microsoft.com/office/drawing/2014/main" xmlns="" val="20001"/>
                    </a:ext>
                  </a:extLst>
                </a:gridCol>
              </a:tblGrid>
              <a:tr h="370840">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チェック</a:t>
                      </a:r>
                    </a:p>
                  </a:txBody>
                  <a:tcPr anchor="ctr">
                    <a:solidFill>
                      <a:schemeClr val="bg2"/>
                    </a:solidFill>
                  </a:tcPr>
                </a:tc>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項目</a:t>
                      </a:r>
                    </a:p>
                  </a:txBody>
                  <a:tcPr anchor="ctr">
                    <a:solidFill>
                      <a:schemeClr val="bg2"/>
                    </a:solidFill>
                  </a:tcPr>
                </a:tc>
                <a:extLst>
                  <a:ext uri="{0D108BD9-81ED-4DB2-BD59-A6C34878D82A}">
                    <a16:rowId xmlns:a16="http://schemas.microsoft.com/office/drawing/2014/main" xmlns="" val="10000"/>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・現在の業務内容をチェックする取組が、</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定期的に行われているか？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・現状チェック、課題発見の取組が常に行われているか？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・カタチだけのチェックに終わっていないか？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ex.</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事業計画・予算進捗管理</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個別支援計画</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支援マニュアル</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業務の振り返りチェックシート</a:t>
                      </a:r>
                    </a:p>
                  </a:txBody>
                  <a:tcPr anchor="ctr"/>
                </a:tc>
                <a:extLst>
                  <a:ext uri="{0D108BD9-81ED-4DB2-BD59-A6C34878D82A}">
                    <a16:rowId xmlns:a16="http://schemas.microsoft.com/office/drawing/2014/main" xmlns="" val="10001"/>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・業務改善、サービス向上に向けて、</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職員間で活発な意見交換が行われているか？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・「時間が無い</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」を言い訳にしていないか？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ex.</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各会議・プロジェクトの企画・運営</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業務貢献表彰</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/SV</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リスクマネジメント活動</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利用者満足度調査</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嗜好調査</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xmlns="" val="10002"/>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・ヒヤリハット報告の活用等、</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リスクマネジメント活動を行っているか？</a:t>
                      </a:r>
                    </a:p>
                  </a:txBody>
                  <a:tcPr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4194718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チェックポイント</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4</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b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設備・環境の質の向上について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111916702"/>
              </p:ext>
            </p:extLst>
          </p:nvPr>
        </p:nvGraphicFramePr>
        <p:xfrm>
          <a:off x="628650" y="1825625"/>
          <a:ext cx="7886700" cy="4246880"/>
        </p:xfrm>
        <a:graphic>
          <a:graphicData uri="http://schemas.openxmlformats.org/drawingml/2006/table">
            <a:tbl>
              <a:tblPr firstRow="1" bandRow="1"/>
              <a:tblGrid>
                <a:gridCol w="1106021">
                  <a:extLst>
                    <a:ext uri="{9D8B030D-6E8A-4147-A177-3AD203B41FA5}">
                      <a16:colId xmlns:a16="http://schemas.microsoft.com/office/drawing/2014/main" xmlns="" val="20000"/>
                    </a:ext>
                  </a:extLst>
                </a:gridCol>
                <a:gridCol w="6780679">
                  <a:extLst>
                    <a:ext uri="{9D8B030D-6E8A-4147-A177-3AD203B41FA5}">
                      <a16:colId xmlns:a16="http://schemas.microsoft.com/office/drawing/2014/main" xmlns="" val="20001"/>
                    </a:ext>
                  </a:extLst>
                </a:gridCol>
              </a:tblGrid>
              <a:tr h="370840">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チェック</a:t>
                      </a:r>
                    </a:p>
                  </a:txBody>
                  <a:tcPr anchor="ctr">
                    <a:solidFill>
                      <a:schemeClr val="bg2"/>
                    </a:solidFill>
                  </a:tcPr>
                </a:tc>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項目</a:t>
                      </a:r>
                    </a:p>
                  </a:txBody>
                  <a:tcPr anchor="ctr">
                    <a:solidFill>
                      <a:schemeClr val="bg2"/>
                    </a:solidFill>
                  </a:tcPr>
                </a:tc>
                <a:extLst>
                  <a:ext uri="{0D108BD9-81ED-4DB2-BD59-A6C34878D82A}">
                    <a16:rowId xmlns:a16="http://schemas.microsoft.com/office/drawing/2014/main" xmlns="" val="10000"/>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err="1">
                          <a:latin typeface="メイリオ" panose="020B0604030504040204" pitchFamily="50" charset="-128"/>
                          <a:ea typeface="メイリオ" panose="020B0604030504040204" pitchFamily="50" charset="-128"/>
                          <a:cs typeface="メイリオ" panose="020B0604030504040204" pitchFamily="50" charset="-128"/>
                        </a:rPr>
                        <a:t>障がい</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特性に応じた環境の提供がなされているか？</a:t>
                      </a:r>
                    </a:p>
                  </a:txBody>
                  <a:tcPr anchor="ctr"/>
                </a:tc>
                <a:extLst>
                  <a:ext uri="{0D108BD9-81ED-4DB2-BD59-A6C34878D82A}">
                    <a16:rowId xmlns:a16="http://schemas.microsoft.com/office/drawing/2014/main" xmlns="" val="10001"/>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・修理修繕が必要な個所を放置せずに、</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敏速に改修されているか？</a:t>
                      </a:r>
                    </a:p>
                  </a:txBody>
                  <a:tcPr anchor="ctr"/>
                </a:tc>
                <a:extLst>
                  <a:ext uri="{0D108BD9-81ED-4DB2-BD59-A6C34878D82A}">
                    <a16:rowId xmlns:a16="http://schemas.microsoft.com/office/drawing/2014/main" xmlns="" val="10002"/>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・臭いのしない綺麗な環境が整えられているか？</a:t>
                      </a:r>
                    </a:p>
                  </a:txBody>
                  <a:tcPr anchor="ctr"/>
                </a:tc>
                <a:extLst>
                  <a:ext uri="{0D108BD9-81ED-4DB2-BD59-A6C34878D82A}">
                    <a16:rowId xmlns:a16="http://schemas.microsoft.com/office/drawing/2014/main" xmlns="" val="10003"/>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・トイレ等の清掃は必要に応じてなされているか？</a:t>
                      </a:r>
                    </a:p>
                  </a:txBody>
                  <a:tcPr anchor="ctr"/>
                </a:tc>
                <a:extLst>
                  <a:ext uri="{0D108BD9-81ED-4DB2-BD59-A6C34878D82A}">
                    <a16:rowId xmlns:a16="http://schemas.microsoft.com/office/drawing/2014/main" xmlns="" val="10004"/>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・定期的な建物の安全チェックが行われているか？</a:t>
                      </a:r>
                    </a:p>
                  </a:txBody>
                  <a:tcPr anchor="ctr"/>
                </a:tc>
                <a:extLst>
                  <a:ext uri="{0D108BD9-81ED-4DB2-BD59-A6C34878D82A}">
                    <a16:rowId xmlns:a16="http://schemas.microsoft.com/office/drawing/2014/main" xmlns="" val="10005"/>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・修繕、改修計画は作成されているか？</a:t>
                      </a:r>
                    </a:p>
                  </a:txBody>
                  <a:tcPr anchor="ctr"/>
                </a:tc>
                <a:extLst>
                  <a:ext uri="{0D108BD9-81ED-4DB2-BD59-A6C34878D82A}">
                    <a16:rowId xmlns:a16="http://schemas.microsoft.com/office/drawing/2014/main" xmlns="" val="10006"/>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・職員にとっても働きやすい環境の提供は行われているか？</a:t>
                      </a:r>
                    </a:p>
                  </a:txBody>
                  <a:tcPr anchor="ctr"/>
                </a:tc>
                <a:extLst>
                  <a:ext uri="{0D108BD9-81ED-4DB2-BD59-A6C34878D82A}">
                    <a16:rowId xmlns:a16="http://schemas.microsoft.com/office/drawing/2014/main" xmlns="" val="10007"/>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・利用者のニーズに基づいた私物の持ち込みがなされ、</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適切な管理が行われているか？</a:t>
                      </a:r>
                    </a:p>
                  </a:txBody>
                  <a:tcPr anchor="ctr"/>
                </a:tc>
                <a:extLst>
                  <a:ext uri="{0D108BD9-81ED-4DB2-BD59-A6C34878D82A}">
                    <a16:rowId xmlns:a16="http://schemas.microsoft.com/office/drawing/2014/main" xmlns="" val="10008"/>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・防犯等、安全対策がなされているか？</a:t>
                      </a:r>
                    </a:p>
                  </a:txBody>
                  <a:tcPr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40195618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8085044" cy="1325563"/>
          </a:xfrm>
        </p:spPr>
        <p:txBody>
          <a:bodyPr>
            <a:noAutofit/>
          </a:bodyPr>
          <a:lstStyle/>
          <a:p>
            <a:r>
              <a:rPr kumimoji="1" lang="en-US" altLang="ja-JP" sz="36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rPr>
              <a:t>チェックポイント</a:t>
            </a:r>
            <a:r>
              <a:rPr lang="en-US" altLang="ja-JP" sz="3600" dirty="0">
                <a:latin typeface="メイリオ" panose="020B0604030504040204" pitchFamily="50" charset="-128"/>
                <a:ea typeface="メイリオ" panose="020B0604030504040204" pitchFamily="50" charset="-128"/>
                <a:cs typeface="メイリオ" panose="020B0604030504040204" pitchFamily="50" charset="-128"/>
              </a:rPr>
              <a:t>5</a:t>
            </a:r>
            <a:r>
              <a:rPr kumimoji="1" lang="en-US" altLang="ja-JP" sz="3600" dirty="0">
                <a:latin typeface="メイリオ" panose="020B0604030504040204" pitchFamily="50" charset="-128"/>
                <a:ea typeface="メイリオ" panose="020B0604030504040204" pitchFamily="50" charset="-128"/>
                <a:cs typeface="メイリオ" panose="020B0604030504040204" pitchFamily="50" charset="-128"/>
              </a:rPr>
              <a:t>】</a:t>
            </a:r>
            <a:br>
              <a:rPr kumimoji="1" lang="en-US" altLang="ja-JP" sz="3600" dirty="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rPr>
              <a:t>パートナーシップ</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の質の向上について</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576495657"/>
              </p:ext>
            </p:extLst>
          </p:nvPr>
        </p:nvGraphicFramePr>
        <p:xfrm>
          <a:off x="628650" y="1825625"/>
          <a:ext cx="7886700" cy="4211320"/>
        </p:xfrm>
        <a:graphic>
          <a:graphicData uri="http://schemas.openxmlformats.org/drawingml/2006/table">
            <a:tbl>
              <a:tblPr firstRow="1" bandRow="1"/>
              <a:tblGrid>
                <a:gridCol w="1106021">
                  <a:extLst>
                    <a:ext uri="{9D8B030D-6E8A-4147-A177-3AD203B41FA5}">
                      <a16:colId xmlns:a16="http://schemas.microsoft.com/office/drawing/2014/main" xmlns="" val="20000"/>
                    </a:ext>
                  </a:extLst>
                </a:gridCol>
                <a:gridCol w="6780679">
                  <a:extLst>
                    <a:ext uri="{9D8B030D-6E8A-4147-A177-3AD203B41FA5}">
                      <a16:colId xmlns:a16="http://schemas.microsoft.com/office/drawing/2014/main" xmlns="" val="20001"/>
                    </a:ext>
                  </a:extLst>
                </a:gridCol>
              </a:tblGrid>
              <a:tr h="370840">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チェック</a:t>
                      </a:r>
                    </a:p>
                  </a:txBody>
                  <a:tcPr anchor="ctr">
                    <a:solidFill>
                      <a:schemeClr val="bg2"/>
                    </a:solidFill>
                  </a:tcPr>
                </a:tc>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項目</a:t>
                      </a:r>
                    </a:p>
                  </a:txBody>
                  <a:tcPr anchor="ctr">
                    <a:solidFill>
                      <a:schemeClr val="bg2"/>
                    </a:solidFill>
                  </a:tcPr>
                </a:tc>
                <a:extLst>
                  <a:ext uri="{0D108BD9-81ED-4DB2-BD59-A6C34878D82A}">
                    <a16:rowId xmlns:a16="http://schemas.microsoft.com/office/drawing/2014/main" xmlns="" val="10000"/>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・法人</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事業所からの情報発信を組織的継続的に行っているか？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ex.</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機関紙の定期的な発行</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ホームページの開設と定期的な内容の更新</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実践発表会やセミナーの開催</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実践・研究報告書の発行</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地域関係機関や団体への講師の派遣</a:t>
                      </a:r>
                    </a:p>
                  </a:txBody>
                  <a:tcPr anchor="ctr"/>
                </a:tc>
                <a:extLst>
                  <a:ext uri="{0D108BD9-81ED-4DB2-BD59-A6C34878D82A}">
                    <a16:rowId xmlns:a16="http://schemas.microsoft.com/office/drawing/2014/main" xmlns="" val="10001"/>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・保護者会</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家族会を通した法人</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施設</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事業所の運営、</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利用者支援についての双方向でのコミュニケーションが</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図られ、信頼関係が築かれているか？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ex.</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定期的な保護者・家族懇親会の開催</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個々の利用者に係わる必要な情報の提供や</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支援内容についての十分な説明</a:t>
                      </a:r>
                    </a:p>
                  </a:txBody>
                  <a:tcPr anchor="ctr"/>
                </a:tc>
                <a:extLst>
                  <a:ext uri="{0D108BD9-81ED-4DB2-BD59-A6C34878D82A}">
                    <a16:rowId xmlns:a16="http://schemas.microsoft.com/office/drawing/2014/main" xmlns="" val="10002"/>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・地域行事への参加や地域での役割を果たしているか？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ex.</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自治会活動への参加と活動上の役割を担うこと</a:t>
                      </a:r>
                    </a:p>
                  </a:txBody>
                  <a:tcPr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771293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8058150" cy="1325563"/>
          </a:xfrm>
        </p:spPr>
        <p:txBody>
          <a:bodyPr>
            <a:noAutofit/>
          </a:bodyPr>
          <a:lstStyle/>
          <a:p>
            <a:r>
              <a:rPr kumimoji="1" lang="en-US" altLang="ja-JP" sz="36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rPr>
              <a:t>チェックポイント</a:t>
            </a:r>
            <a:r>
              <a:rPr lang="en-US" altLang="ja-JP" sz="3600" dirty="0">
                <a:latin typeface="メイリオ" panose="020B0604030504040204" pitchFamily="50" charset="-128"/>
                <a:ea typeface="メイリオ" panose="020B0604030504040204" pitchFamily="50" charset="-128"/>
                <a:cs typeface="メイリオ" panose="020B0604030504040204" pitchFamily="50" charset="-128"/>
              </a:rPr>
              <a:t>5</a:t>
            </a:r>
            <a:r>
              <a:rPr kumimoji="1" lang="en-US" altLang="ja-JP" sz="3600" dirty="0">
                <a:latin typeface="メイリオ" panose="020B0604030504040204" pitchFamily="50" charset="-128"/>
                <a:ea typeface="メイリオ" panose="020B0604030504040204" pitchFamily="50" charset="-128"/>
                <a:cs typeface="メイリオ" panose="020B0604030504040204" pitchFamily="50" charset="-128"/>
              </a:rPr>
              <a:t>】</a:t>
            </a:r>
            <a:br>
              <a:rPr kumimoji="1" lang="en-US" altLang="ja-JP" sz="3600" dirty="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rPr>
              <a:t>パートナーシップ</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の質の向上について</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632741691"/>
              </p:ext>
            </p:extLst>
          </p:nvPr>
        </p:nvGraphicFramePr>
        <p:xfrm>
          <a:off x="628650" y="1825625"/>
          <a:ext cx="7886700" cy="2199640"/>
        </p:xfrm>
        <a:graphic>
          <a:graphicData uri="http://schemas.openxmlformats.org/drawingml/2006/table">
            <a:tbl>
              <a:tblPr firstRow="1" bandRow="1"/>
              <a:tblGrid>
                <a:gridCol w="1173256">
                  <a:extLst>
                    <a:ext uri="{9D8B030D-6E8A-4147-A177-3AD203B41FA5}">
                      <a16:colId xmlns:a16="http://schemas.microsoft.com/office/drawing/2014/main" xmlns="" val="20000"/>
                    </a:ext>
                  </a:extLst>
                </a:gridCol>
                <a:gridCol w="6713444">
                  <a:extLst>
                    <a:ext uri="{9D8B030D-6E8A-4147-A177-3AD203B41FA5}">
                      <a16:colId xmlns:a16="http://schemas.microsoft.com/office/drawing/2014/main" xmlns="" val="20001"/>
                    </a:ext>
                  </a:extLst>
                </a:gridCol>
              </a:tblGrid>
              <a:tr h="370840">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チェック</a:t>
                      </a:r>
                    </a:p>
                  </a:txBody>
                  <a:tcPr anchor="ctr">
                    <a:solidFill>
                      <a:schemeClr val="bg2"/>
                    </a:solidFill>
                  </a:tcPr>
                </a:tc>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項目</a:t>
                      </a:r>
                    </a:p>
                  </a:txBody>
                  <a:tcPr anchor="ctr">
                    <a:solidFill>
                      <a:schemeClr val="bg2"/>
                    </a:solidFill>
                  </a:tcPr>
                </a:tc>
                <a:extLst>
                  <a:ext uri="{0D108BD9-81ED-4DB2-BD59-A6C34878D82A}">
                    <a16:rowId xmlns:a16="http://schemas.microsoft.com/office/drawing/2014/main" xmlns="" val="10000"/>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・大学など社会福祉士等養成機関との関係構築に向けた、</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日常的取組を行っているか？</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ex.</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実習の受け入れ</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インターンシップの実施</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共同研究の実施</a:t>
                      </a: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講師の派遣</a:t>
                      </a:r>
                    </a:p>
                  </a:txBody>
                  <a:tcPr anchor="ctr"/>
                </a:tc>
                <a:extLst>
                  <a:ext uri="{0D108BD9-81ED-4DB2-BD59-A6C34878D82A}">
                    <a16:rowId xmlns:a16="http://schemas.microsoft.com/office/drawing/2014/main" xmlns="" val="10001"/>
                  </a:ext>
                </a:extLst>
              </a:tr>
              <a:tr h="370840">
                <a:tc>
                  <a:txBody>
                    <a:bodyPr/>
                    <a:lstStyle/>
                    <a:p>
                      <a:pPr algn="ct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・地域自立支援協議会などの地域への様々な組織や委員会への</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積極的な参加と役割を果たしているか？</a:t>
                      </a:r>
                    </a:p>
                  </a:txBody>
                  <a:tcPr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6728145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820271" y="1122363"/>
            <a:ext cx="7570694" cy="2387600"/>
          </a:xfrm>
        </p:spPr>
        <p:txBody>
          <a:bodyPr>
            <a:normAutofit/>
          </a:bodyPr>
          <a:lstStyle/>
          <a:p>
            <a:pPr algn="l"/>
            <a:r>
              <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rPr>
              <a:t>強度行動障害のある人を</a:t>
            </a:r>
            <a:r>
              <a:rPr kumimoji="1" lang="en-US" altLang="ja-JP" sz="4800"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4800" dirty="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rPr>
              <a:t>支援することでの</a:t>
            </a:r>
            <a:r>
              <a:rPr lang="en-US" altLang="ja-JP" sz="48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4800" dirty="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rPr>
              <a:t>組織としてのメリット</a:t>
            </a:r>
          </a:p>
        </p:txBody>
      </p:sp>
    </p:spTree>
    <p:extLst>
      <p:ext uri="{BB962C8B-B14F-4D97-AF65-F5344CB8AC3E}">
        <p14:creationId xmlns:p14="http://schemas.microsoft.com/office/powerpoint/2010/main" val="18684011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組織としての成長・メリット</a:t>
            </a: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221168235"/>
              </p:ext>
            </p:extLst>
          </p:nvPr>
        </p:nvGraphicFramePr>
        <p:xfrm>
          <a:off x="628650" y="1855693"/>
          <a:ext cx="7886700" cy="43212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四角形吹き出し 7"/>
          <p:cNvSpPr/>
          <p:nvPr/>
        </p:nvSpPr>
        <p:spPr>
          <a:xfrm>
            <a:off x="6615953" y="4800601"/>
            <a:ext cx="2433918" cy="685800"/>
          </a:xfrm>
          <a:prstGeom prst="wedgeRectCallout">
            <a:avLst>
              <a:gd name="adj1" fmla="val -43870"/>
              <a:gd name="adj2" fmla="val -7559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仕事のやりがい、</a:t>
            </a:r>
            <a:endParaRPr kumimoji="1"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モチベーションが上がる</a:t>
            </a:r>
          </a:p>
        </p:txBody>
      </p:sp>
    </p:spTree>
    <p:extLst>
      <p:ext uri="{BB962C8B-B14F-4D97-AF65-F5344CB8AC3E}">
        <p14:creationId xmlns:p14="http://schemas.microsoft.com/office/powerpoint/2010/main" val="23185150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a:bodyPr>
          <a:lstStyle/>
          <a:p>
            <a:r>
              <a:rPr lang="ja-JP" altLang="en-US" sz="4800" dirty="0">
                <a:latin typeface="メイリオ" panose="020B0604030504040204" pitchFamily="50" charset="-128"/>
                <a:ea typeface="メイリオ" panose="020B0604030504040204" pitchFamily="50" charset="-128"/>
                <a:cs typeface="メイリオ" panose="020B0604030504040204" pitchFamily="50" charset="-128"/>
              </a:rPr>
              <a:t>機関</a:t>
            </a:r>
            <a:r>
              <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rPr>
              <a:t>連携の重要性</a:t>
            </a:r>
          </a:p>
        </p:txBody>
      </p:sp>
    </p:spTree>
    <p:extLst>
      <p:ext uri="{BB962C8B-B14F-4D97-AF65-F5344CB8AC3E}">
        <p14:creationId xmlns:p14="http://schemas.microsoft.com/office/powerpoint/2010/main" val="13627748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家庭との連携</a:t>
            </a:r>
          </a:p>
        </p:txBody>
      </p:sp>
      <p:sp>
        <p:nvSpPr>
          <p:cNvPr id="6" name="テキスト プレースホルダー 5"/>
          <p:cNvSpPr>
            <a:spLocks noGrp="1"/>
          </p:cNvSpPr>
          <p:nvPr>
            <p:ph type="body" idx="1"/>
          </p:nvPr>
        </p:nvSpPr>
        <p:spPr>
          <a:xfrm>
            <a:off x="629842" y="1681163"/>
            <a:ext cx="2785709" cy="823912"/>
          </a:xfrm>
        </p:spPr>
        <p:txBody>
          <a:bodyPr>
            <a:normAutofit/>
          </a:bodyPr>
          <a:lstStyle/>
          <a:p>
            <a:r>
              <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擁護者による虐待</a:t>
            </a:r>
            <a:r>
              <a:rPr kumimoji="1" lang="en-US" altLang="ja-JP" sz="20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コンテンツ プレースホルダー 13"/>
          <p:cNvGraphicFramePr>
            <a:graphicFrameLocks noGrp="1"/>
          </p:cNvGraphicFramePr>
          <p:nvPr>
            <p:ph sz="half" idx="2"/>
            <p:extLst>
              <p:ext uri="{D42A27DB-BD31-4B8C-83A1-F6EECF244321}">
                <p14:modId xmlns:p14="http://schemas.microsoft.com/office/powerpoint/2010/main" val="1453682303"/>
              </p:ext>
            </p:extLst>
          </p:nvPr>
        </p:nvGraphicFramePr>
        <p:xfrm>
          <a:off x="630238" y="2505074"/>
          <a:ext cx="1722997" cy="3169585"/>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プレースホルダー 7"/>
          <p:cNvSpPr>
            <a:spLocks noGrp="1"/>
          </p:cNvSpPr>
          <p:nvPr>
            <p:ph type="body" sz="quarter" idx="3"/>
          </p:nvPr>
        </p:nvSpPr>
        <p:spPr>
          <a:xfrm>
            <a:off x="3415554" y="1681163"/>
            <a:ext cx="5100988" cy="823912"/>
          </a:xfrm>
        </p:spPr>
        <p:txBody>
          <a:bodyPr>
            <a:normAutofit/>
          </a:bodyPr>
          <a:lstStyle/>
          <a:p>
            <a:r>
              <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具体的な支援</a:t>
            </a:r>
            <a:r>
              <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コンテンツ プレースホルダー 8"/>
          <p:cNvSpPr>
            <a:spLocks noGrp="1"/>
          </p:cNvSpPr>
          <p:nvPr>
            <p:ph sz="quarter" idx="4"/>
          </p:nvPr>
        </p:nvSpPr>
        <p:spPr>
          <a:xfrm>
            <a:off x="3415552" y="2505073"/>
            <a:ext cx="5100989" cy="3169586"/>
          </a:xfrm>
        </p:spPr>
        <p:txBody>
          <a:bodyPr>
            <a:normAutofit fontScale="70000" lnSpcReduction="20000"/>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家庭での障害特性の基本的理解に基づく対応を支援することが、行動障害改善にとって重要！</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また、家庭における本人の行動についてのアセスメントが重要</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本人の特性を環境との関係から理解することが深まり、支援の糸口が見つかることがある</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p>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行動障害</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改善の取組を進める上で、福祉事業所と家庭での支援の統一が必要</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活用できる支援、医療サービスについての情報提供、サービスの提供</a:t>
            </a:r>
          </a:p>
        </p:txBody>
      </p:sp>
      <p:sp>
        <p:nvSpPr>
          <p:cNvPr id="15" name="四角形吹き出し 14"/>
          <p:cNvSpPr/>
          <p:nvPr/>
        </p:nvSpPr>
        <p:spPr>
          <a:xfrm>
            <a:off x="2022697" y="3888161"/>
            <a:ext cx="948018" cy="403412"/>
          </a:xfrm>
          <a:prstGeom prst="wedgeRectCallout">
            <a:avLst>
              <a:gd name="adj1" fmla="val -58537"/>
              <a:gd name="adj2" fmla="val 11440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28.9%</a:t>
            </a:r>
            <a:endPar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629842" y="5674660"/>
            <a:ext cx="7886699" cy="79337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ex.</a:t>
            </a: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障害特性理解セミナーの開催</a:t>
            </a:r>
            <a:endParaRPr kumimoji="1"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⇒特性の理解が進むことで、個別支援計画策定時の面談がスムーズに進む</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左カーブ矢印 2"/>
          <p:cNvSpPr/>
          <p:nvPr/>
        </p:nvSpPr>
        <p:spPr>
          <a:xfrm>
            <a:off x="8350730" y="3992940"/>
            <a:ext cx="331624" cy="2078408"/>
          </a:xfrm>
          <a:prstGeom prst="curvedLeftArrow">
            <a:avLst>
              <a:gd name="adj1" fmla="val 0"/>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6835098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628650" y="365126"/>
            <a:ext cx="8407774" cy="1325563"/>
          </a:xfrm>
        </p:spPr>
        <p:txBody>
          <a:bodyPr>
            <a:noAutofit/>
          </a:bodyPr>
          <a:lstStyle/>
          <a:p>
            <a:r>
              <a:rPr lang="en-US" altLang="ja-JP" sz="3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400" dirty="0">
                <a:latin typeface="メイリオ" panose="020B0604030504040204" pitchFamily="50" charset="-128"/>
                <a:ea typeface="メイリオ" panose="020B0604030504040204" pitchFamily="50" charset="-128"/>
                <a:cs typeface="メイリオ" panose="020B0604030504040204" pitchFamily="50" charset="-128"/>
              </a:rPr>
              <a:t>大阪府</a:t>
            </a:r>
            <a:r>
              <a:rPr lang="en-US" altLang="ja-JP" sz="3400" dirty="0">
                <a:latin typeface="メイリオ" panose="020B0604030504040204" pitchFamily="50" charset="-128"/>
                <a:ea typeface="メイリオ" panose="020B0604030504040204" pitchFamily="50" charset="-128"/>
                <a:cs typeface="メイリオ" panose="020B0604030504040204" pitchFamily="50" charset="-128"/>
              </a:rPr>
              <a:t>】2009</a:t>
            </a:r>
            <a:r>
              <a:rPr lang="ja-JP" altLang="en-US" sz="3400" dirty="0">
                <a:latin typeface="メイリオ" panose="020B0604030504040204" pitchFamily="50" charset="-128"/>
                <a:ea typeface="メイリオ" panose="020B0604030504040204" pitchFamily="50" charset="-128"/>
                <a:cs typeface="メイリオ" panose="020B0604030504040204" pitchFamily="50" charset="-128"/>
              </a:rPr>
              <a:t>年度 </a:t>
            </a:r>
            <a:r>
              <a:rPr lang="en-US" altLang="ja-JP" sz="34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34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3400" dirty="0" err="1">
                <a:latin typeface="メイリオ" panose="020B0604030504040204" pitchFamily="50" charset="-128"/>
                <a:ea typeface="メイリオ" panose="020B0604030504040204" pitchFamily="50" charset="-128"/>
                <a:cs typeface="メイリオ" panose="020B0604030504040204" pitchFamily="50" charset="-128"/>
              </a:rPr>
              <a:t>発達障がい</a:t>
            </a:r>
            <a:r>
              <a:rPr lang="ja-JP" altLang="en-US" sz="3400" dirty="0">
                <a:latin typeface="メイリオ" panose="020B0604030504040204" pitchFamily="50" charset="-128"/>
                <a:ea typeface="メイリオ" panose="020B0604030504040204" pitchFamily="50" charset="-128"/>
                <a:cs typeface="メイリオ" panose="020B0604030504040204" pitchFamily="50" charset="-128"/>
              </a:rPr>
              <a:t>療育等支援事業に関する調査</a:t>
            </a:r>
            <a:endParaRPr kumimoji="1" lang="ja-JP" altLang="en-US" sz="3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コンテンツ プレースホルダー 7"/>
          <p:cNvSpPr>
            <a:spLocks noGrp="1"/>
          </p:cNvSpPr>
          <p:nvPr>
            <p:ph idx="1"/>
          </p:nvPr>
        </p:nvSpPr>
        <p:spPr/>
        <p:txBody>
          <a:bodyPr>
            <a:normAutofit/>
          </a:bodyPr>
          <a:lstStyle/>
          <a:p>
            <a:pPr marL="0" indent="0">
              <a:buNone/>
            </a:pP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）奥野裕子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）永井利三郎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）玉田有希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）鈴木典子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）新澤伸子</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）大阪大学大学院連合小児発達学研究科こころの分子統御機構研究センター</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）大阪大学医学系研究科保健学専攻</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）森之宮病院・田中北梅田クリニック</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err="1">
                <a:latin typeface="メイリオ" panose="020B0604030504040204" pitchFamily="50" charset="-128"/>
                <a:ea typeface="メイリオ" panose="020B0604030504040204" pitchFamily="50" charset="-128"/>
                <a:cs typeface="メイリオ" panose="020B0604030504040204" pitchFamily="50" charset="-128"/>
              </a:rPr>
              <a:t>大阪府発達障がい</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者支援センターアクトおおさか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2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調査対象施設</a:t>
            </a:r>
            <a:r>
              <a:rPr lang="en-US" altLang="ja-JP" sz="2200"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箇所</a:t>
            </a:r>
            <a:r>
              <a:rPr lang="en-US" altLang="ja-JP" sz="2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対象児</a:t>
            </a:r>
            <a:r>
              <a:rPr lang="en-US" altLang="ja-JP" sz="2200" dirty="0">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自閉症児支援センター</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PAL(</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パル</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自閉症児支援センター青空</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そら</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自閉症療育センター</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Link(</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リンク</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自閉症療育センター</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will(</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ウィル</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自閉症児支援センター</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Sun(</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サン</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自閉症児支援センター</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Wave(</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ウェーブ</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847165" y="2164976"/>
            <a:ext cx="7422775" cy="13178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2252477006"/>
              </p:ext>
            </p:extLst>
          </p:nvPr>
        </p:nvGraphicFramePr>
        <p:xfrm>
          <a:off x="5046006" y="3971646"/>
          <a:ext cx="3469344" cy="2595880"/>
        </p:xfrm>
        <a:graphic>
          <a:graphicData uri="http://schemas.openxmlformats.org/drawingml/2006/table">
            <a:tbl>
              <a:tblPr firstRow="1" bandRow="1"/>
              <a:tblGrid>
                <a:gridCol w="1734672">
                  <a:extLst>
                    <a:ext uri="{9D8B030D-6E8A-4147-A177-3AD203B41FA5}">
                      <a16:colId xmlns:a16="http://schemas.microsoft.com/office/drawing/2014/main" xmlns="" val="20000"/>
                    </a:ext>
                  </a:extLst>
                </a:gridCol>
                <a:gridCol w="1734672">
                  <a:extLst>
                    <a:ext uri="{9D8B030D-6E8A-4147-A177-3AD203B41FA5}">
                      <a16:colId xmlns:a16="http://schemas.microsoft.com/office/drawing/2014/main" xmlns="" val="20001"/>
                    </a:ext>
                  </a:extLst>
                </a:gridCol>
              </a:tblGrid>
              <a:tr h="370840">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発達指数</a:t>
                      </a:r>
                    </a:p>
                  </a:txBody>
                  <a:tcPr anchor="ctr">
                    <a:solidFill>
                      <a:schemeClr val="bg2"/>
                    </a:solidFill>
                  </a:tcPr>
                </a:tc>
                <a:tc>
                  <a:txBody>
                    <a:bodyPr/>
                    <a:lstStyle/>
                    <a:p>
                      <a:pPr algn="ctr"/>
                      <a:r>
                        <a:rPr kumimoji="1" lang="ja-JP" altLang="en-US" sz="1800">
                          <a:latin typeface="メイリオ" panose="020B0604030504040204" pitchFamily="50" charset="-128"/>
                          <a:ea typeface="メイリオ" panose="020B0604030504040204" pitchFamily="50" charset="-128"/>
                          <a:cs typeface="メイリオ" panose="020B0604030504040204" pitchFamily="50" charset="-128"/>
                        </a:rPr>
                        <a:t>人数</a:t>
                      </a:r>
                      <a:r>
                        <a:rPr kumimoji="1" lang="en-US" altLang="ja-JP" sz="180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bg2"/>
                    </a:solidFill>
                  </a:tcPr>
                </a:tc>
                <a:extLst>
                  <a:ext uri="{0D108BD9-81ED-4DB2-BD59-A6C34878D82A}">
                    <a16:rowId xmlns:a16="http://schemas.microsoft.com/office/drawing/2014/main" xmlns="" val="10000"/>
                  </a:ext>
                </a:extLst>
              </a:tr>
              <a:tr h="370840">
                <a:tc>
                  <a:txBody>
                    <a:bodyPr/>
                    <a:lstStyle/>
                    <a:p>
                      <a:pPr algn="ct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80</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以上</a:t>
                      </a:r>
                    </a:p>
                  </a:txBody>
                  <a:tcPr anchor="ctr"/>
                </a:tc>
                <a:tc>
                  <a:txBody>
                    <a:bodyPr/>
                    <a:lstStyle/>
                    <a:p>
                      <a:pPr algn="ct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13(6.2)</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xmlns="" val="10001"/>
                  </a:ext>
                </a:extLst>
              </a:tr>
              <a:tr h="370840">
                <a:tc>
                  <a:txBody>
                    <a:bodyPr/>
                    <a:lstStyle/>
                    <a:p>
                      <a:pPr algn="ct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80-70</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28(13.4)</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xmlns="" val="10002"/>
                  </a:ext>
                </a:extLst>
              </a:tr>
              <a:tr h="370840">
                <a:tc>
                  <a:txBody>
                    <a:bodyPr/>
                    <a:lstStyle/>
                    <a:p>
                      <a:pPr algn="ct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70</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以下</a:t>
                      </a:r>
                    </a:p>
                  </a:txBody>
                  <a:tcPr anchor="ctr"/>
                </a:tc>
                <a:tc>
                  <a:txBody>
                    <a:bodyPr/>
                    <a:lstStyle/>
                    <a:p>
                      <a:pPr algn="ct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86(41.1)</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xmlns="" val="10003"/>
                  </a:ext>
                </a:extLst>
              </a:tr>
              <a:tr h="370840">
                <a:tc>
                  <a:txBody>
                    <a:bodyPr/>
                    <a:lstStyle/>
                    <a:p>
                      <a:pPr algn="ct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以下</a:t>
                      </a:r>
                    </a:p>
                  </a:txBody>
                  <a:tcPr anchor="ctr"/>
                </a:tc>
                <a:tc>
                  <a:txBody>
                    <a:bodyPr/>
                    <a:lstStyle/>
                    <a:p>
                      <a:pPr algn="ct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81(38.8)</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xmlns="" val="10004"/>
                  </a:ext>
                </a:extLst>
              </a:tr>
              <a:tr h="370840">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不明</a:t>
                      </a:r>
                    </a:p>
                  </a:txBody>
                  <a:tcPr anchor="ctr"/>
                </a:tc>
                <a:tc>
                  <a:txBody>
                    <a:bodyPr/>
                    <a:lstStyle/>
                    <a:p>
                      <a:pPr algn="ctr"/>
                      <a:r>
                        <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rPr>
                        <a:t>1(0.5)</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xmlns="" val="10005"/>
                  </a:ext>
                </a:extLst>
              </a:tr>
              <a:tr h="370840">
                <a:tc>
                  <a:txBody>
                    <a:bodyPr/>
                    <a:lstStyle/>
                    <a:p>
                      <a:pPr algn="ctr"/>
                      <a:r>
                        <a:rPr kumimoji="1"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合計</a:t>
                      </a:r>
                    </a:p>
                  </a:txBody>
                  <a:tcPr anchor="ctr"/>
                </a:tc>
                <a:tc>
                  <a:txBody>
                    <a:bodyPr/>
                    <a:lstStyle/>
                    <a:p>
                      <a:pPr algn="ctr"/>
                      <a:r>
                        <a:rPr kumimoji="1"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209(100)</a:t>
                      </a:r>
                      <a:endParaRPr kumimoji="1"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1865569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49" y="365126"/>
            <a:ext cx="8044703" cy="1325563"/>
          </a:xfrm>
        </p:spPr>
        <p:txBody>
          <a:bodyPr>
            <a:normAutofit fontScale="90000"/>
          </a:bodyPr>
          <a:lstStyle/>
          <a:p>
            <a:r>
              <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rPr>
              <a:t>家族の子育て自信度アンケート</a:t>
            </a:r>
            <a:r>
              <a:rPr kumimoji="1" lang="en-US" altLang="ja-JP" sz="4000" dirty="0">
                <a:latin typeface="メイリオ" panose="020B0604030504040204" pitchFamily="50" charset="-128"/>
                <a:ea typeface="メイリオ" panose="020B0604030504040204" pitchFamily="50" charset="-128"/>
                <a:cs typeface="メイリオ" panose="020B0604030504040204" pitchFamily="50" charset="-128"/>
              </a:rPr>
              <a:t>(CDC)</a:t>
            </a:r>
            <a:br>
              <a:rPr kumimoji="1" lang="en-US" altLang="ja-JP" sz="4000"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療育前後の変化</a:t>
            </a:r>
            <a:r>
              <a:rPr lang="en-US" altLang="ja-JP" sz="40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Picture 2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253978" y="1690689"/>
            <a:ext cx="6794043" cy="4992499"/>
          </a:xfrm>
          <a:prstGeom prst="rect">
            <a:avLst/>
          </a:prstGeom>
          <a:solidFill>
            <a:schemeClr val="bg1"/>
          </a:solidFill>
          <a:ln>
            <a:noFill/>
          </a:ln>
          <a:extLst>
            <a:ext uri="{91240B29-F687-4F45-9708-019B960494DF}">
              <a14:hiddenLine xmlns:a14="http://schemas.microsoft.com/office/drawing/2010/main" w="22225">
                <a:solidFill>
                  <a:srgbClr val="000000"/>
                </a:solidFill>
                <a:miter lim="800000"/>
                <a:headEnd/>
                <a:tailEnd/>
              </a14:hiddenLine>
            </a:ext>
          </a:extLst>
        </p:spPr>
      </p:pic>
      <p:sp>
        <p:nvSpPr>
          <p:cNvPr id="5" name="Oval 8"/>
          <p:cNvSpPr>
            <a:spLocks noChangeArrowheads="1"/>
          </p:cNvSpPr>
          <p:nvPr/>
        </p:nvSpPr>
        <p:spPr bwMode="auto">
          <a:xfrm>
            <a:off x="7372361" y="2568388"/>
            <a:ext cx="574851" cy="134471"/>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 name="Oval 8"/>
          <p:cNvSpPr>
            <a:spLocks noChangeArrowheads="1"/>
          </p:cNvSpPr>
          <p:nvPr/>
        </p:nvSpPr>
        <p:spPr bwMode="auto">
          <a:xfrm>
            <a:off x="7383508" y="4860412"/>
            <a:ext cx="574851" cy="134471"/>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7" name="Oval 8"/>
          <p:cNvSpPr>
            <a:spLocks noChangeArrowheads="1"/>
          </p:cNvSpPr>
          <p:nvPr/>
        </p:nvSpPr>
        <p:spPr bwMode="auto">
          <a:xfrm>
            <a:off x="7359452" y="5441998"/>
            <a:ext cx="574851" cy="134471"/>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8" name="Oval 8"/>
          <p:cNvSpPr>
            <a:spLocks noChangeArrowheads="1"/>
          </p:cNvSpPr>
          <p:nvPr/>
        </p:nvSpPr>
        <p:spPr bwMode="auto">
          <a:xfrm>
            <a:off x="7359451" y="5849471"/>
            <a:ext cx="574851" cy="134471"/>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9" name="Oval 8"/>
          <p:cNvSpPr>
            <a:spLocks noChangeArrowheads="1"/>
          </p:cNvSpPr>
          <p:nvPr/>
        </p:nvSpPr>
        <p:spPr bwMode="auto">
          <a:xfrm>
            <a:off x="7372360" y="6055659"/>
            <a:ext cx="574851" cy="134471"/>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0" name="Oval 8"/>
          <p:cNvSpPr>
            <a:spLocks noChangeArrowheads="1"/>
          </p:cNvSpPr>
          <p:nvPr/>
        </p:nvSpPr>
        <p:spPr bwMode="auto">
          <a:xfrm>
            <a:off x="7372360" y="6260517"/>
            <a:ext cx="574851" cy="134471"/>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2" name="Oval 8"/>
          <p:cNvSpPr>
            <a:spLocks noChangeArrowheads="1"/>
          </p:cNvSpPr>
          <p:nvPr/>
        </p:nvSpPr>
        <p:spPr bwMode="auto">
          <a:xfrm>
            <a:off x="7372360" y="3609625"/>
            <a:ext cx="574851" cy="134471"/>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3" name="Oval 8"/>
          <p:cNvSpPr>
            <a:spLocks noChangeArrowheads="1"/>
          </p:cNvSpPr>
          <p:nvPr/>
        </p:nvSpPr>
        <p:spPr bwMode="auto">
          <a:xfrm>
            <a:off x="7373442" y="3796696"/>
            <a:ext cx="574851" cy="134471"/>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4" name="Oval 8"/>
          <p:cNvSpPr>
            <a:spLocks noChangeArrowheads="1"/>
          </p:cNvSpPr>
          <p:nvPr/>
        </p:nvSpPr>
        <p:spPr bwMode="auto">
          <a:xfrm>
            <a:off x="7372360" y="4007339"/>
            <a:ext cx="574851" cy="134471"/>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5" name="Oval 8"/>
          <p:cNvSpPr>
            <a:spLocks noChangeArrowheads="1"/>
          </p:cNvSpPr>
          <p:nvPr/>
        </p:nvSpPr>
        <p:spPr bwMode="auto">
          <a:xfrm>
            <a:off x="7395313" y="4200386"/>
            <a:ext cx="574851" cy="134471"/>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6" name="Oval 8"/>
          <p:cNvSpPr>
            <a:spLocks noChangeArrowheads="1"/>
          </p:cNvSpPr>
          <p:nvPr/>
        </p:nvSpPr>
        <p:spPr bwMode="auto">
          <a:xfrm>
            <a:off x="7395313" y="4433047"/>
            <a:ext cx="574851" cy="134471"/>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7" name="Oval 8"/>
          <p:cNvSpPr>
            <a:spLocks noChangeArrowheads="1"/>
          </p:cNvSpPr>
          <p:nvPr/>
        </p:nvSpPr>
        <p:spPr bwMode="auto">
          <a:xfrm>
            <a:off x="7395313" y="4656676"/>
            <a:ext cx="574851" cy="134471"/>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8" name="Oval 8"/>
          <p:cNvSpPr>
            <a:spLocks noChangeArrowheads="1"/>
          </p:cNvSpPr>
          <p:nvPr/>
        </p:nvSpPr>
        <p:spPr bwMode="auto">
          <a:xfrm>
            <a:off x="7359454" y="3402529"/>
            <a:ext cx="574851" cy="134471"/>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9" name="Oval 8"/>
          <p:cNvSpPr>
            <a:spLocks noChangeArrowheads="1"/>
          </p:cNvSpPr>
          <p:nvPr/>
        </p:nvSpPr>
        <p:spPr bwMode="auto">
          <a:xfrm>
            <a:off x="7372360" y="3190104"/>
            <a:ext cx="574851" cy="134471"/>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20" name="Oval 8"/>
          <p:cNvSpPr>
            <a:spLocks noChangeArrowheads="1"/>
          </p:cNvSpPr>
          <p:nvPr/>
        </p:nvSpPr>
        <p:spPr bwMode="auto">
          <a:xfrm>
            <a:off x="7372360" y="3006537"/>
            <a:ext cx="574851" cy="134471"/>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21" name="Oval 8"/>
          <p:cNvSpPr>
            <a:spLocks noChangeArrowheads="1"/>
          </p:cNvSpPr>
          <p:nvPr/>
        </p:nvSpPr>
        <p:spPr bwMode="auto">
          <a:xfrm>
            <a:off x="7372360" y="2792927"/>
            <a:ext cx="574851" cy="134471"/>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Tree>
    <p:extLst>
      <p:ext uri="{BB962C8B-B14F-4D97-AF65-F5344CB8AC3E}">
        <p14:creationId xmlns:p14="http://schemas.microsoft.com/office/powerpoint/2010/main" val="354407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arn(inVertical)">
                                      <p:cBhvr>
                                        <p:cTn id="10" dur="5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barn(inVertical)">
                                      <p:cBhvr>
                                        <p:cTn id="13" dur="500"/>
                                        <p:tgtEl>
                                          <p:spTgt spid="20"/>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arn(inVertical)">
                                      <p:cBhvr>
                                        <p:cTn id="16" dur="500"/>
                                        <p:tgtEl>
                                          <p:spTgt spid="19"/>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barn(inVertical)">
                                      <p:cBhvr>
                                        <p:cTn id="19" dur="500"/>
                                        <p:tgtEl>
                                          <p:spTgt spid="1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inVertical)">
                                      <p:cBhvr>
                                        <p:cTn id="25" dur="500"/>
                                        <p:tgtEl>
                                          <p:spTgt spid="13"/>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arn(inVertical)">
                                      <p:cBhvr>
                                        <p:cTn id="28" dur="500"/>
                                        <p:tgtEl>
                                          <p:spTgt spid="14"/>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barn(inVertical)">
                                      <p:cBhvr>
                                        <p:cTn id="31" dur="500"/>
                                        <p:tgtEl>
                                          <p:spTgt spid="15"/>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barn(inVertical)">
                                      <p:cBhvr>
                                        <p:cTn id="34" dur="500"/>
                                        <p:tgtEl>
                                          <p:spTgt spid="16"/>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arn(inVertical)">
                                      <p:cBhvr>
                                        <p:cTn id="37" dur="500"/>
                                        <p:tgtEl>
                                          <p:spTgt spid="17"/>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barn(inVertical)">
                                      <p:cBhvr>
                                        <p:cTn id="40" dur="500"/>
                                        <p:tgtEl>
                                          <p:spTgt spid="6"/>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barn(inVertical)">
                                      <p:cBhvr>
                                        <p:cTn id="43" dur="500"/>
                                        <p:tgtEl>
                                          <p:spTgt spid="7"/>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barn(inVertical)">
                                      <p:cBhvr>
                                        <p:cTn id="46" dur="500"/>
                                        <p:tgtEl>
                                          <p:spTgt spid="8"/>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barn(inVertical)">
                                      <p:cBhvr>
                                        <p:cTn id="49" dur="500"/>
                                        <p:tgtEl>
                                          <p:spTgt spid="9"/>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arn(inVertical)">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社会福祉法における</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社会福祉法人の役割と機能</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コンテンツ プレースホルダー 5"/>
          <p:cNvGraphicFramePr>
            <a:graphicFrameLocks noGrp="1"/>
          </p:cNvGraphicFramePr>
          <p:nvPr>
            <p:ph sz="half" idx="1"/>
            <p:extLst>
              <p:ext uri="{D42A27DB-BD31-4B8C-83A1-F6EECF244321}">
                <p14:modId xmlns:p14="http://schemas.microsoft.com/office/powerpoint/2010/main" val="2974322180"/>
              </p:ext>
            </p:extLst>
          </p:nvPr>
        </p:nvGraphicFramePr>
        <p:xfrm>
          <a:off x="628651" y="1825625"/>
          <a:ext cx="319031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コンテンツ プレースホルダー 4"/>
          <p:cNvSpPr>
            <a:spLocks noGrp="1"/>
          </p:cNvSpPr>
          <p:nvPr>
            <p:ph sz="half" idx="2"/>
          </p:nvPr>
        </p:nvSpPr>
        <p:spPr>
          <a:xfrm>
            <a:off x="3818964" y="1825625"/>
            <a:ext cx="5109883" cy="4351338"/>
          </a:xfrm>
        </p:spPr>
        <p:txBody>
          <a:bodyPr/>
          <a:lstStyle/>
          <a:p>
            <a:pPr marL="0" indent="0">
              <a:buNone/>
            </a:pP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条 経営の原則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社会福祉事業の主たる担い手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①自主的に経営基盤の強化</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②サービスの質の向上</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③事業経営の透明性を図る</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571876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49" y="365126"/>
            <a:ext cx="8273303" cy="1325563"/>
          </a:xfrm>
        </p:spPr>
        <p:txBody>
          <a:bodyPr>
            <a:normAutofit fontScale="90000"/>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子どもの困り行動</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dirty="0">
                <a:latin typeface="メイリオ" panose="020B0604030504040204" pitchFamily="50" charset="-128"/>
                <a:ea typeface="メイリオ" panose="020B0604030504040204" pitchFamily="50" charset="-128"/>
                <a:cs typeface="メイリオ" panose="020B0604030504040204" pitchFamily="50" charset="-128"/>
              </a:rPr>
              <a:t>(CBCL</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T-Score)</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の変化</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歳</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-18</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Object 47"/>
          <p:cNvGraphicFramePr>
            <a:graphicFrameLocks noGrp="1" noChangeAspect="1"/>
          </p:cNvGraphicFramePr>
          <p:nvPr>
            <p:ph idx="1"/>
            <p:extLst>
              <p:ext uri="{D42A27DB-BD31-4B8C-83A1-F6EECF244321}">
                <p14:modId xmlns:p14="http://schemas.microsoft.com/office/powerpoint/2010/main" val="2999435986"/>
              </p:ext>
            </p:extLst>
          </p:nvPr>
        </p:nvGraphicFramePr>
        <p:xfrm>
          <a:off x="628650" y="1962944"/>
          <a:ext cx="7886700" cy="4643064"/>
        </p:xfrm>
        <a:graphic>
          <a:graphicData uri="http://schemas.openxmlformats.org/presentationml/2006/ole">
            <mc:AlternateContent xmlns:mc="http://schemas.openxmlformats.org/markup-compatibility/2006">
              <mc:Choice xmlns:v="urn:schemas-microsoft-com:vml" Requires="v">
                <p:oleObj spid="_x0000_s1062" name="グラフ" r:id="rId3" imgW="6924793" imgH="4076807" progId="MSGraph.Chart.8">
                  <p:embed followColorScheme="full"/>
                </p:oleObj>
              </mc:Choice>
              <mc:Fallback>
                <p:oleObj name="グラフ" r:id="rId3" imgW="6924793" imgH="4076807" progId="MSGraph.Chart.8">
                  <p:embed followColorScheme="full"/>
                  <p:pic>
                    <p:nvPicPr>
                      <p:cNvPr id="0" name=""/>
                      <p:cNvPicPr>
                        <a:picLocks noChangeAspect="1" noChangeArrowheads="1"/>
                      </p:cNvPicPr>
                      <p:nvPr/>
                    </p:nvPicPr>
                    <p:blipFill>
                      <a:blip r:embed="rId4"/>
                      <a:srcRect/>
                      <a:stretch>
                        <a:fillRect/>
                      </a:stretch>
                    </p:blipFill>
                    <p:spPr bwMode="auto">
                      <a:xfrm>
                        <a:off x="628650" y="1962944"/>
                        <a:ext cx="7886700" cy="4643064"/>
                      </a:xfrm>
                      <a:prstGeom prst="rect">
                        <a:avLst/>
                      </a:prstGeom>
                      <a:noFill/>
                      <a:ln>
                        <a:noFill/>
                      </a:ln>
                    </p:spPr>
                  </p:pic>
                </p:oleObj>
              </mc:Fallback>
            </mc:AlternateContent>
          </a:graphicData>
        </a:graphic>
      </p:graphicFrame>
      <p:sp>
        <p:nvSpPr>
          <p:cNvPr id="5" name="角丸四角形 29"/>
          <p:cNvSpPr>
            <a:spLocks noChangeArrowheads="1"/>
          </p:cNvSpPr>
          <p:nvPr/>
        </p:nvSpPr>
        <p:spPr bwMode="auto">
          <a:xfrm>
            <a:off x="1137118" y="1962944"/>
            <a:ext cx="2016125" cy="4392612"/>
          </a:xfrm>
          <a:prstGeom prst="roundRect">
            <a:avLst>
              <a:gd name="adj" fmla="val 16667"/>
            </a:avLst>
          </a:prstGeom>
          <a:noFill/>
          <a:ln w="34925" cmpd="dbl"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800">
              <a:solidFill>
                <a:schemeClr val="tx1"/>
              </a:solidFill>
            </a:endParaRPr>
          </a:p>
        </p:txBody>
      </p:sp>
      <p:sp>
        <p:nvSpPr>
          <p:cNvPr id="6" name="Rectangle 35"/>
          <p:cNvSpPr>
            <a:spLocks noChangeArrowheads="1"/>
          </p:cNvSpPr>
          <p:nvPr/>
        </p:nvSpPr>
        <p:spPr bwMode="auto">
          <a:xfrm>
            <a:off x="7483662" y="5995987"/>
            <a:ext cx="1319213"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r>
              <a:rPr lang="ja-JP" altLang="en-US" sz="1200" b="1" dirty="0">
                <a:solidFill>
                  <a:schemeClr val="tx1"/>
                </a:solidFill>
                <a:latin typeface="Times New Roman" pitchFamily="18" charset="0"/>
              </a:rPr>
              <a:t>＊　</a:t>
            </a:r>
            <a:r>
              <a:rPr lang="ja-JP" altLang="en-US" sz="1200" b="1" i="1" dirty="0">
                <a:solidFill>
                  <a:schemeClr val="tx1"/>
                </a:solidFill>
                <a:latin typeface="Times New Roman" pitchFamily="18" charset="0"/>
              </a:rPr>
              <a:t>Ｐ</a:t>
            </a:r>
            <a:r>
              <a:rPr lang="ja-JP" altLang="en-US" sz="1200" b="1" dirty="0">
                <a:solidFill>
                  <a:schemeClr val="tx1"/>
                </a:solidFill>
                <a:latin typeface="Times New Roman" pitchFamily="18" charset="0"/>
              </a:rPr>
              <a:t>＜</a:t>
            </a:r>
            <a:r>
              <a:rPr lang="en-US" altLang="ja-JP" sz="1200" b="1" dirty="0">
                <a:solidFill>
                  <a:schemeClr val="tx1"/>
                </a:solidFill>
                <a:latin typeface="Times New Roman" pitchFamily="18" charset="0"/>
              </a:rPr>
              <a:t>.05   </a:t>
            </a:r>
            <a:r>
              <a:rPr lang="en-US" altLang="ja-JP" sz="1200" b="1" i="1" dirty="0">
                <a:solidFill>
                  <a:schemeClr val="tx1"/>
                </a:solidFill>
                <a:latin typeface="Times New Roman" pitchFamily="18" charset="0"/>
              </a:rPr>
              <a:t>t-test</a:t>
            </a:r>
          </a:p>
        </p:txBody>
      </p:sp>
      <p:sp>
        <p:nvSpPr>
          <p:cNvPr id="7" name="テキスト ボックス 6">
            <a:extLst>
              <a:ext uri="{FF2B5EF4-FFF2-40B4-BE49-F238E27FC236}">
                <a16:creationId xmlns:a16="http://schemas.microsoft.com/office/drawing/2014/main" xmlns="" id="{744E4760-EE3D-464F-9553-4B0D07CC74D8}"/>
              </a:ext>
            </a:extLst>
          </p:cNvPr>
          <p:cNvSpPr txBox="1"/>
          <p:nvPr/>
        </p:nvSpPr>
        <p:spPr>
          <a:xfrm>
            <a:off x="3779912" y="1889482"/>
            <a:ext cx="1584176" cy="461665"/>
          </a:xfrm>
          <a:prstGeom prst="rect">
            <a:avLst/>
          </a:prstGeom>
          <a:noFill/>
          <a:ln w="38100">
            <a:noFill/>
          </a:ln>
        </p:spPr>
        <p:txBody>
          <a:bodyPr wrap="square" rtlCol="0">
            <a:spAutoFit/>
          </a:bodyPr>
          <a:lstStyle/>
          <a:p>
            <a:pPr algn="ct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前→後</a:t>
            </a:r>
          </a:p>
        </p:txBody>
      </p:sp>
      <p:sp>
        <p:nvSpPr>
          <p:cNvPr id="8" name="正方形/長方形 7">
            <a:extLst>
              <a:ext uri="{FF2B5EF4-FFF2-40B4-BE49-F238E27FC236}">
                <a16:creationId xmlns:a16="http://schemas.microsoft.com/office/drawing/2014/main" xmlns="" id="{341CDE35-7C42-4119-85F4-FA2D9BD7A95B}"/>
              </a:ext>
            </a:extLst>
          </p:cNvPr>
          <p:cNvSpPr/>
          <p:nvPr/>
        </p:nvSpPr>
        <p:spPr>
          <a:xfrm>
            <a:off x="3661711" y="1937854"/>
            <a:ext cx="288056" cy="28813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xmlns="" id="{D67D9EFD-F12B-448E-A4D7-133FDEEAFF8C}"/>
              </a:ext>
            </a:extLst>
          </p:cNvPr>
          <p:cNvSpPr/>
          <p:nvPr/>
        </p:nvSpPr>
        <p:spPr>
          <a:xfrm>
            <a:off x="5172708" y="1937854"/>
            <a:ext cx="288056" cy="288131"/>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10116822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49" y="365126"/>
            <a:ext cx="8165727" cy="1325563"/>
          </a:xfrm>
        </p:spPr>
        <p:txBody>
          <a:bodyPr>
            <a:normAutofit/>
          </a:bodyPr>
          <a:lstStyle/>
          <a:p>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強度行動障害への支援の基本方針</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コンテンツ プレースホルダー 4"/>
          <p:cNvSpPr>
            <a:spLocks noGrp="1"/>
          </p:cNvSpPr>
          <p:nvPr>
            <p:ph idx="1"/>
          </p:nvPr>
        </p:nvSpPr>
        <p:spPr>
          <a:xfrm>
            <a:off x="628650" y="1825625"/>
            <a:ext cx="8165726" cy="4351338"/>
          </a:xfrm>
        </p:spPr>
        <p:txBody>
          <a:bodyPr>
            <a:normAutofit/>
          </a:bodyPr>
          <a:lstStyle/>
          <a:p>
            <a:pPr marL="0" indent="0">
              <a:buNone/>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①構造化された環境の中で</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②</a:t>
            </a:r>
            <a:r>
              <a:rPr kumimoji="1" lang="ja-JP" altLang="en-US"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医療と連携しながら</a:t>
            </a:r>
            <a:endParaRPr kumimoji="1" lang="en-US" altLang="ja-JP"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③リラックスできる強い刺激を避けた環境で</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④一貫した対応ができるチームを作り</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⑤自尊心を持ち一人でできる活動を増やし</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⑥地域で継続的に生活できる体制づくりを進める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026330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福祉と医療の連携</a:t>
            </a:r>
          </a:p>
        </p:txBody>
      </p:sp>
      <p:sp>
        <p:nvSpPr>
          <p:cNvPr id="3" name="コンテンツ プレースホルダー 2"/>
          <p:cNvSpPr>
            <a:spLocks noGrp="1"/>
          </p:cNvSpPr>
          <p:nvPr>
            <p:ph idx="1"/>
          </p:nvPr>
        </p:nvSpPr>
        <p:spPr>
          <a:xfrm>
            <a:off x="628649" y="1825625"/>
            <a:ext cx="8394327" cy="4351338"/>
          </a:xfrm>
        </p:spPr>
        <p:txBody>
          <a:bodyPr>
            <a:normAutofit/>
          </a:bodyP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重度の知的</a:t>
            </a:r>
            <a:r>
              <a:rPr kumimoji="1" lang="ja-JP" altLang="en-US" sz="2400" dirty="0" err="1">
                <a:latin typeface="メイリオ" panose="020B0604030504040204" pitchFamily="50" charset="-128"/>
                <a:ea typeface="メイリオ" panose="020B0604030504040204" pitchFamily="50" charset="-128"/>
                <a:cs typeface="メイリオ" panose="020B0604030504040204" pitchFamily="50" charset="-128"/>
              </a:rPr>
              <a:t>障がいを</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伴う自閉スペクトラム症の人には、</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てんかんや睡眠障害といった薬物療法によるコントロールが必要な合併症状のある人がいる</a:t>
            </a:r>
            <a:endPar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薬物療法と支援を組み合わせて、行動改善に取り組むことも必要</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入院治療</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役割も以下のような状況では必要</a:t>
            </a:r>
          </a:p>
        </p:txBody>
      </p:sp>
      <p:sp>
        <p:nvSpPr>
          <p:cNvPr id="4" name="正方形/長方形 3"/>
          <p:cNvSpPr/>
          <p:nvPr/>
        </p:nvSpPr>
        <p:spPr>
          <a:xfrm>
            <a:off x="806824" y="4114800"/>
            <a:ext cx="8108576" cy="12774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①行動障害により本人が重篤な身体的ダメージを受けることへの保護</a:t>
            </a:r>
            <a:endParaRPr kumimoji="1"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②急性期の症状に対する精神科治療</a:t>
            </a:r>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③支援体制を整える準備期間の創出</a:t>
            </a:r>
            <a:endParaRPr kumimoji="1"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④刺激の少ない環境での再アセスメント</a:t>
            </a:r>
            <a:r>
              <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行動障害の要因分析</a:t>
            </a:r>
            <a:r>
              <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フレーム 6"/>
          <p:cNvSpPr/>
          <p:nvPr/>
        </p:nvSpPr>
        <p:spPr>
          <a:xfrm>
            <a:off x="628649" y="5526741"/>
            <a:ext cx="7886701" cy="1221722"/>
          </a:xfrm>
          <a:prstGeom prst="frame">
            <a:avLst>
              <a:gd name="adj1" fmla="val 426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福祉の役割</a:t>
            </a:r>
            <a:r>
              <a:rPr kumimoji="1"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医療との連携の中で、生活全般を組み立て、</a:t>
            </a:r>
            <a:endPar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環境を整備し、家族や関係機関との調整を進めて行く</a:t>
            </a:r>
            <a:endParaRPr kumimoji="1"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69415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noFill/>
          </a:ln>
        </p:spPr>
        <p:txBody>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社会福祉法人の社会的役割</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コンテンツ プレースホルダー 9"/>
          <p:cNvGraphicFramePr>
            <a:graphicFrameLocks noGrp="1"/>
          </p:cNvGraphicFramePr>
          <p:nvPr>
            <p:ph idx="1"/>
            <p:extLst>
              <p:ext uri="{D42A27DB-BD31-4B8C-83A1-F6EECF244321}">
                <p14:modId xmlns:p14="http://schemas.microsoft.com/office/powerpoint/2010/main" val="3058112393"/>
              </p:ext>
            </p:extLst>
          </p:nvPr>
        </p:nvGraphicFramePr>
        <p:xfrm>
          <a:off x="628650" y="1825624"/>
          <a:ext cx="7886700" cy="47230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3838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174813" y="1122363"/>
            <a:ext cx="8834716" cy="2387600"/>
          </a:xfrm>
        </p:spPr>
        <p:txBody>
          <a:bodyPr>
            <a:normAutofit/>
          </a:bodyPr>
          <a:lstStyle/>
          <a:p>
            <a:r>
              <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rPr>
              <a:t>私たちは何を成すべきなのか？</a:t>
            </a:r>
            <a:r>
              <a:rPr kumimoji="1" lang="en-US" altLang="ja-JP" sz="4800"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4800"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4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4800" dirty="0">
                <a:latin typeface="メイリオ" panose="020B0604030504040204" pitchFamily="50" charset="-128"/>
                <a:ea typeface="メイリオ" panose="020B0604030504040204" pitchFamily="50" charset="-128"/>
                <a:cs typeface="メイリオ" panose="020B0604030504040204" pitchFamily="50" charset="-128"/>
              </a:rPr>
              <a:t>Ｗｈａｔ</a:t>
            </a:r>
            <a:r>
              <a:rPr lang="en-US" altLang="ja-JP" sz="48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164907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公器としての</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社会福祉法人の使命と役割</a:t>
            </a:r>
          </a:p>
        </p:txBody>
      </p:sp>
      <p:sp>
        <p:nvSpPr>
          <p:cNvPr id="3" name="コンテンツ プレースホルダー 2"/>
          <p:cNvSpPr>
            <a:spLocks noGrp="1"/>
          </p:cNvSpPr>
          <p:nvPr>
            <p:ph idx="1"/>
          </p:nvPr>
        </p:nvSpPr>
        <p:spPr>
          <a:xfrm>
            <a:off x="628650" y="1825624"/>
            <a:ext cx="8367432" cy="4897905"/>
          </a:xfrm>
        </p:spPr>
        <p:txBody>
          <a:bodyPr>
            <a:normAutofit lnSpcReduction="10000"/>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自らの組織の使命を果たす</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地域社会に貢献する</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社会福祉法人は地域の財産</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p>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制度に向き合うのではなくニーズに向き合う</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そして、制度を活用する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地域社会で支援を必要としている人々に対する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支援サービスの提供を行う</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地域社会において必要とされている人材</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財</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確保し、育成する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組織の成長を目指す</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地域における様々なニーズや課題に対応できる</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37060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49623" y="2030506"/>
            <a:ext cx="8552329" cy="2662518"/>
          </a:xfrm>
        </p:spPr>
        <p:txBody>
          <a:bodyPr>
            <a:normAutofit fontScale="90000"/>
          </a:bodyPr>
          <a:lstStyle/>
          <a:p>
            <a:r>
              <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rPr>
              <a:t>どのような価値を生み出すのか？</a:t>
            </a:r>
            <a:r>
              <a:rPr kumimoji="1" lang="en-US" altLang="ja-JP" sz="4800"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4800"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4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4800" dirty="0">
                <a:latin typeface="メイリオ" panose="020B0604030504040204" pitchFamily="50" charset="-128"/>
                <a:ea typeface="メイリオ" panose="020B0604030504040204" pitchFamily="50" charset="-128"/>
                <a:cs typeface="メイリオ" panose="020B0604030504040204" pitchFamily="50" charset="-128"/>
              </a:rPr>
              <a:t>Ｈｏｗ</a:t>
            </a:r>
            <a:r>
              <a:rPr lang="en-US" altLang="ja-JP" sz="4800" dirty="0">
                <a:latin typeface="メイリオ" panose="020B0604030504040204" pitchFamily="50" charset="-128"/>
                <a:ea typeface="メイリオ" panose="020B0604030504040204" pitchFamily="50" charset="-128"/>
                <a:cs typeface="メイリオ" panose="020B0604030504040204" pitchFamily="50" charset="-128"/>
              </a:rPr>
              <a:t>)</a:t>
            </a:r>
            <a:br>
              <a:rPr lang="en-US" altLang="ja-JP" sz="4800"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48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4800"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オペレーション力</a:t>
            </a:r>
            <a:r>
              <a:rPr lang="en-US" altLang="ja-JP" sz="4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現場力</a:t>
            </a:r>
            <a:r>
              <a:rPr lang="en-US" altLang="ja-JP" sz="4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を高める</a:t>
            </a:r>
            <a:r>
              <a:rPr lang="en-US" altLang="ja-JP" sz="40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612951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組織の価値を生み出すのは</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現場にある</a:t>
            </a:r>
          </a:p>
        </p:txBody>
      </p:sp>
      <p:graphicFrame>
        <p:nvGraphicFramePr>
          <p:cNvPr id="6" name="コンテンツ プレースホルダー 5"/>
          <p:cNvGraphicFramePr>
            <a:graphicFrameLocks noGrp="1"/>
          </p:cNvGraphicFramePr>
          <p:nvPr>
            <p:ph sz="half" idx="1"/>
            <p:extLst>
              <p:ext uri="{D42A27DB-BD31-4B8C-83A1-F6EECF244321}">
                <p14:modId xmlns:p14="http://schemas.microsoft.com/office/powerpoint/2010/main" val="479802353"/>
              </p:ext>
            </p:extLst>
          </p:nvPr>
        </p:nvGraphicFramePr>
        <p:xfrm>
          <a:off x="628649" y="1825625"/>
          <a:ext cx="1751479"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コンテンツ プレースホルダー 4"/>
          <p:cNvSpPr>
            <a:spLocks noGrp="1"/>
          </p:cNvSpPr>
          <p:nvPr>
            <p:ph sz="half" idx="2"/>
          </p:nvPr>
        </p:nvSpPr>
        <p:spPr>
          <a:xfrm>
            <a:off x="2380129" y="1825624"/>
            <a:ext cx="6494930" cy="4667249"/>
          </a:xfrm>
        </p:spPr>
        <p:txBody>
          <a:bodyPr>
            <a:normAutofit lnSpcReduction="10000"/>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どんなに素晴らしい組織としての「理念」「使命」「ビジョン」があっても、それを実現する</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のは現場力にある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組織のトップは「組織の価値を生み出す主役は現場であり、その下支えする存在である」ことを認識した組織マネジメントをすることが重要である</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実行力のある組織は「能動的に問題発見し、解決する現場」を持っている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（遠藤功著「現場力を鍛える」）</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508914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754</TotalTime>
  <Words>2031</Words>
  <Application>Microsoft Office PowerPoint</Application>
  <PresentationFormat>画面に合わせる (4:3)</PresentationFormat>
  <Paragraphs>389</Paragraphs>
  <Slides>42</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42</vt:i4>
      </vt:variant>
    </vt:vector>
  </HeadingPairs>
  <TitlesOfParts>
    <vt:vector size="51" baseType="lpstr">
      <vt:lpstr>Meiryo UI</vt:lpstr>
      <vt:lpstr>ＭＳ Ｐゴシック</vt:lpstr>
      <vt:lpstr>メイリオ</vt:lpstr>
      <vt:lpstr>Arial</vt:lpstr>
      <vt:lpstr>Calibri</vt:lpstr>
      <vt:lpstr>Calibri Light</vt:lpstr>
      <vt:lpstr>Times New Roman</vt:lpstr>
      <vt:lpstr>Office テーマ</vt:lpstr>
      <vt:lpstr>グラフ</vt:lpstr>
      <vt:lpstr>組織的なアプローチ -組織的なアプローチの重要性-</vt:lpstr>
      <vt:lpstr>はじめに</vt:lpstr>
      <vt:lpstr>私たちは何故存在するのか？ (Ｗｈｙ)</vt:lpstr>
      <vt:lpstr>社会福祉法における 社会福祉法人の役割と機能</vt:lpstr>
      <vt:lpstr>社会福祉法人の社会的役割</vt:lpstr>
      <vt:lpstr>私たちは何を成すべきなのか？ (Ｗｈａｔ)</vt:lpstr>
      <vt:lpstr>公器としての 社会福祉法人の使命と役割</vt:lpstr>
      <vt:lpstr>どのような価値を生み出すのか？ (Ｈｏｗ)  -オペレーション力(現場力)を高める-</vt:lpstr>
      <vt:lpstr>組織の価値を生み出すのは 現場にある</vt:lpstr>
      <vt:lpstr>実行力のある組織とは？</vt:lpstr>
      <vt:lpstr>行動障害者支援に 組織的に取り組むことの重要性</vt:lpstr>
      <vt:lpstr>1.組織的に取り組む意義・重要性</vt:lpstr>
      <vt:lpstr>2.組織的に取り組むことが出来ない 　阻害要因とは？</vt:lpstr>
      <vt:lpstr>3.阻害要因を取り除くには、 　何を成すべきか？</vt:lpstr>
      <vt:lpstr>4.行動障害のある人への 　適切な支援を実現する    組織的アプローチの基本は？</vt:lpstr>
      <vt:lpstr>　　コンサルテーションの 　　重要性と意義 　　-職員の成長と組織の成長-</vt:lpstr>
      <vt:lpstr>コンサルテーションの成果 ～A学園の実践を通して～</vt:lpstr>
      <vt:lpstr>コンサルテーションを受けての組織的な変化</vt:lpstr>
      <vt:lpstr>コンサルテーションを受けての組織的な変化</vt:lpstr>
      <vt:lpstr>組織としての成長とメリット</vt:lpstr>
      <vt:lpstr>組織としての成長とメリット</vt:lpstr>
      <vt:lpstr> 保護者の意識の変化 </vt:lpstr>
      <vt:lpstr>コンサルテーションを通して 見えてきたこと</vt:lpstr>
      <vt:lpstr>コンサルテーションをする時の 組織アセスメントのポイント</vt:lpstr>
      <vt:lpstr>コンサルテーションをする時の 組織アセスメントの5つのポイント</vt:lpstr>
      <vt:lpstr>【チェックポイント1】 マネジメント・ガバナンス及び財務について</vt:lpstr>
      <vt:lpstr>【チェックポイント1】 マネジメント・ガバナンス及び財務について</vt:lpstr>
      <vt:lpstr>【チェックポイント2】 人材の質の向上について</vt:lpstr>
      <vt:lpstr>【チェックポイント2】 人材の質の向上について</vt:lpstr>
      <vt:lpstr>【チェックポイント3】 サービスの質の向上について</vt:lpstr>
      <vt:lpstr>【チェックポイント4】 設備・環境の質の向上について</vt:lpstr>
      <vt:lpstr>【チェックポイント5】 パートナーシップの質の向上について</vt:lpstr>
      <vt:lpstr>【チェックポイント5】 パートナーシップの質の向上について</vt:lpstr>
      <vt:lpstr>強度行動障害のある人を 支援することでの 組織としてのメリット</vt:lpstr>
      <vt:lpstr>組織としての成長・メリット</vt:lpstr>
      <vt:lpstr>機関連携の重要性</vt:lpstr>
      <vt:lpstr>家庭との連携</vt:lpstr>
      <vt:lpstr>【大阪府】2009年度  発達障がい療育等支援事業に関する調査</vt:lpstr>
      <vt:lpstr>家族の子育て自信度アンケート(CDC) -療育前後の変化-</vt:lpstr>
      <vt:lpstr>子どもの困り行動 (CBCL T-Score)の変化/4歳-18歳</vt:lpstr>
      <vt:lpstr>強度行動障害への支援の基本方針</vt:lpstr>
      <vt:lpstr>福祉と医療の連携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組織的なアプローチ -組織的なアプローチの重要性-</dc:title>
  <dc:creator>勝部真一郎</dc:creator>
  <cp:lastModifiedBy>相馬　美幸</cp:lastModifiedBy>
  <cp:revision>94</cp:revision>
  <cp:lastPrinted>2019-04-17T06:02:08Z</cp:lastPrinted>
  <dcterms:created xsi:type="dcterms:W3CDTF">2019-04-15T00:58:07Z</dcterms:created>
  <dcterms:modified xsi:type="dcterms:W3CDTF">2019-06-21T00:22:36Z</dcterms:modified>
</cp:coreProperties>
</file>