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2" r:id="rId2"/>
    <p:sldId id="257" r:id="rId3"/>
    <p:sldId id="281" r:id="rId4"/>
    <p:sldId id="313" r:id="rId5"/>
    <p:sldId id="314" r:id="rId6"/>
    <p:sldId id="332" r:id="rId7"/>
    <p:sldId id="268" r:id="rId8"/>
    <p:sldId id="270" r:id="rId9"/>
    <p:sldId id="317" r:id="rId10"/>
    <p:sldId id="269" r:id="rId11"/>
    <p:sldId id="271" r:id="rId12"/>
    <p:sldId id="318" r:id="rId13"/>
    <p:sldId id="307" r:id="rId14"/>
    <p:sldId id="337" r:id="rId15"/>
    <p:sldId id="319" r:id="rId16"/>
    <p:sldId id="272" r:id="rId17"/>
    <p:sldId id="333" r:id="rId18"/>
    <p:sldId id="273" r:id="rId19"/>
    <p:sldId id="321" r:id="rId20"/>
    <p:sldId id="308" r:id="rId21"/>
    <p:sldId id="292" r:id="rId22"/>
    <p:sldId id="334" r:id="rId23"/>
    <p:sldId id="324" r:id="rId24"/>
    <p:sldId id="309" r:id="rId25"/>
    <p:sldId id="293" r:id="rId26"/>
    <p:sldId id="301" r:id="rId27"/>
    <p:sldId id="335" r:id="rId28"/>
    <p:sldId id="277" r:id="rId29"/>
    <p:sldId id="289" r:id="rId30"/>
    <p:sldId id="278" r:id="rId31"/>
    <p:sldId id="326" r:id="rId32"/>
    <p:sldId id="327" r:id="rId33"/>
    <p:sldId id="310" r:id="rId34"/>
    <p:sldId id="294" r:id="rId35"/>
    <p:sldId id="306" r:id="rId36"/>
    <p:sldId id="328" r:id="rId37"/>
    <p:sldId id="283" r:id="rId38"/>
    <p:sldId id="336" r:id="rId39"/>
    <p:sldId id="330" r:id="rId40"/>
    <p:sldId id="311" r:id="rId41"/>
    <p:sldId id="295" r:id="rId42"/>
    <p:sldId id="305" r:id="rId43"/>
    <p:sldId id="331" r:id="rId44"/>
    <p:sldId id="288" r:id="rId45"/>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4660"/>
  </p:normalViewPr>
  <p:slideViewPr>
    <p:cSldViewPr>
      <p:cViewPr varScale="1">
        <p:scale>
          <a:sx n="72" d="100"/>
          <a:sy n="72" d="100"/>
        </p:scale>
        <p:origin x="54" y="534"/>
      </p:cViewPr>
      <p:guideLst>
        <p:guide orient="horz" pos="2160"/>
        <p:guide pos="2880"/>
      </p:guideLst>
    </p:cSldViewPr>
  </p:slideViewPr>
  <p:notesTextViewPr>
    <p:cViewPr>
      <p:scale>
        <a:sx n="1" d="1"/>
        <a:sy n="1" d="1"/>
      </p:scale>
      <p:origin x="0" y="0"/>
    </p:cViewPr>
  </p:notesTextViewPr>
  <p:sorterViewPr>
    <p:cViewPr>
      <p:scale>
        <a:sx n="100" d="100"/>
        <a:sy n="100" d="100"/>
      </p:scale>
      <p:origin x="0" y="103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5CDC6A5-27CE-44B4-8C4D-F4EEB4C4D065}" type="datetimeFigureOut">
              <a:rPr kumimoji="1" lang="ja-JP" altLang="en-US" smtClean="0"/>
              <a:t>2019/6/21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C441AA-7B8A-4F16-A25E-7C69222B5173}" type="slidenum">
              <a:rPr kumimoji="1" lang="ja-JP" altLang="en-US" smtClean="0"/>
              <a:t>‹#›</a:t>
            </a:fld>
            <a:endParaRPr kumimoji="1" lang="ja-JP" altLang="en-US"/>
          </a:p>
        </p:txBody>
      </p:sp>
    </p:spTree>
    <p:extLst>
      <p:ext uri="{BB962C8B-B14F-4D97-AF65-F5344CB8AC3E}">
        <p14:creationId xmlns:p14="http://schemas.microsoft.com/office/powerpoint/2010/main" val="299920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5CDC6A5-27CE-44B4-8C4D-F4EEB4C4D065}" type="datetimeFigureOut">
              <a:rPr kumimoji="1" lang="ja-JP" altLang="en-US" smtClean="0"/>
              <a:t>2019/6/21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C441AA-7B8A-4F16-A25E-7C69222B5173}" type="slidenum">
              <a:rPr kumimoji="1" lang="ja-JP" altLang="en-US" smtClean="0"/>
              <a:t>‹#›</a:t>
            </a:fld>
            <a:endParaRPr kumimoji="1" lang="ja-JP" altLang="en-US"/>
          </a:p>
        </p:txBody>
      </p:sp>
    </p:spTree>
    <p:extLst>
      <p:ext uri="{BB962C8B-B14F-4D97-AF65-F5344CB8AC3E}">
        <p14:creationId xmlns:p14="http://schemas.microsoft.com/office/powerpoint/2010/main" val="67669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5CDC6A5-27CE-44B4-8C4D-F4EEB4C4D065}" type="datetimeFigureOut">
              <a:rPr kumimoji="1" lang="ja-JP" altLang="en-US" smtClean="0"/>
              <a:t>2019/6/21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C441AA-7B8A-4F16-A25E-7C69222B5173}" type="slidenum">
              <a:rPr kumimoji="1" lang="ja-JP" altLang="en-US" smtClean="0"/>
              <a:t>‹#›</a:t>
            </a:fld>
            <a:endParaRPr kumimoji="1" lang="ja-JP" altLang="en-US"/>
          </a:p>
        </p:txBody>
      </p:sp>
    </p:spTree>
    <p:extLst>
      <p:ext uri="{BB962C8B-B14F-4D97-AF65-F5344CB8AC3E}">
        <p14:creationId xmlns:p14="http://schemas.microsoft.com/office/powerpoint/2010/main" val="2760426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5CDC6A5-27CE-44B4-8C4D-F4EEB4C4D065}" type="datetimeFigureOut">
              <a:rPr kumimoji="1" lang="ja-JP" altLang="en-US" smtClean="0"/>
              <a:t>2019/6/21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C441AA-7B8A-4F16-A25E-7C69222B5173}" type="slidenum">
              <a:rPr kumimoji="1" lang="ja-JP" altLang="en-US" smtClean="0"/>
              <a:t>‹#›</a:t>
            </a:fld>
            <a:endParaRPr kumimoji="1" lang="ja-JP" altLang="en-US"/>
          </a:p>
        </p:txBody>
      </p:sp>
    </p:spTree>
    <p:extLst>
      <p:ext uri="{BB962C8B-B14F-4D97-AF65-F5344CB8AC3E}">
        <p14:creationId xmlns:p14="http://schemas.microsoft.com/office/powerpoint/2010/main" val="361915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5CDC6A5-27CE-44B4-8C4D-F4EEB4C4D065}" type="datetimeFigureOut">
              <a:rPr kumimoji="1" lang="ja-JP" altLang="en-US" smtClean="0"/>
              <a:t>2019/6/21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C441AA-7B8A-4F16-A25E-7C69222B5173}" type="slidenum">
              <a:rPr kumimoji="1" lang="ja-JP" altLang="en-US" smtClean="0"/>
              <a:t>‹#›</a:t>
            </a:fld>
            <a:endParaRPr kumimoji="1" lang="ja-JP" altLang="en-US"/>
          </a:p>
        </p:txBody>
      </p:sp>
    </p:spTree>
    <p:extLst>
      <p:ext uri="{BB962C8B-B14F-4D97-AF65-F5344CB8AC3E}">
        <p14:creationId xmlns:p14="http://schemas.microsoft.com/office/powerpoint/2010/main" val="141565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5CDC6A5-27CE-44B4-8C4D-F4EEB4C4D065}" type="datetimeFigureOut">
              <a:rPr kumimoji="1" lang="ja-JP" altLang="en-US" smtClean="0"/>
              <a:t>2019/6/21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BC441AA-7B8A-4F16-A25E-7C69222B5173}" type="slidenum">
              <a:rPr kumimoji="1" lang="ja-JP" altLang="en-US" smtClean="0"/>
              <a:t>‹#›</a:t>
            </a:fld>
            <a:endParaRPr kumimoji="1" lang="ja-JP" altLang="en-US"/>
          </a:p>
        </p:txBody>
      </p:sp>
    </p:spTree>
    <p:extLst>
      <p:ext uri="{BB962C8B-B14F-4D97-AF65-F5344CB8AC3E}">
        <p14:creationId xmlns:p14="http://schemas.microsoft.com/office/powerpoint/2010/main" val="3402940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5CDC6A5-27CE-44B4-8C4D-F4EEB4C4D065}" type="datetimeFigureOut">
              <a:rPr kumimoji="1" lang="ja-JP" altLang="en-US" smtClean="0"/>
              <a:t>2019/6/21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BC441AA-7B8A-4F16-A25E-7C69222B5173}" type="slidenum">
              <a:rPr kumimoji="1" lang="ja-JP" altLang="en-US" smtClean="0"/>
              <a:t>‹#›</a:t>
            </a:fld>
            <a:endParaRPr kumimoji="1" lang="ja-JP" altLang="en-US"/>
          </a:p>
        </p:txBody>
      </p:sp>
    </p:spTree>
    <p:extLst>
      <p:ext uri="{BB962C8B-B14F-4D97-AF65-F5344CB8AC3E}">
        <p14:creationId xmlns:p14="http://schemas.microsoft.com/office/powerpoint/2010/main" val="4198545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5CDC6A5-27CE-44B4-8C4D-F4EEB4C4D065}" type="datetimeFigureOut">
              <a:rPr kumimoji="1" lang="ja-JP" altLang="en-US" smtClean="0"/>
              <a:t>2019/6/21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BC441AA-7B8A-4F16-A25E-7C69222B5173}" type="slidenum">
              <a:rPr kumimoji="1" lang="ja-JP" altLang="en-US" smtClean="0"/>
              <a:t>‹#›</a:t>
            </a:fld>
            <a:endParaRPr kumimoji="1" lang="ja-JP" altLang="en-US"/>
          </a:p>
        </p:txBody>
      </p:sp>
    </p:spTree>
    <p:extLst>
      <p:ext uri="{BB962C8B-B14F-4D97-AF65-F5344CB8AC3E}">
        <p14:creationId xmlns:p14="http://schemas.microsoft.com/office/powerpoint/2010/main" val="58181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5CDC6A5-27CE-44B4-8C4D-F4EEB4C4D065}" type="datetimeFigureOut">
              <a:rPr kumimoji="1" lang="ja-JP" altLang="en-US" smtClean="0"/>
              <a:t>2019/6/21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BC441AA-7B8A-4F16-A25E-7C69222B5173}" type="slidenum">
              <a:rPr kumimoji="1" lang="ja-JP" altLang="en-US" smtClean="0"/>
              <a:t>‹#›</a:t>
            </a:fld>
            <a:endParaRPr kumimoji="1" lang="ja-JP" altLang="en-US"/>
          </a:p>
        </p:txBody>
      </p:sp>
    </p:spTree>
    <p:extLst>
      <p:ext uri="{BB962C8B-B14F-4D97-AF65-F5344CB8AC3E}">
        <p14:creationId xmlns:p14="http://schemas.microsoft.com/office/powerpoint/2010/main" val="2355092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5CDC6A5-27CE-44B4-8C4D-F4EEB4C4D065}" type="datetimeFigureOut">
              <a:rPr kumimoji="1" lang="ja-JP" altLang="en-US" smtClean="0"/>
              <a:t>2019/6/21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BC441AA-7B8A-4F16-A25E-7C69222B5173}" type="slidenum">
              <a:rPr kumimoji="1" lang="ja-JP" altLang="en-US" smtClean="0"/>
              <a:t>‹#›</a:t>
            </a:fld>
            <a:endParaRPr kumimoji="1" lang="ja-JP" altLang="en-US"/>
          </a:p>
        </p:txBody>
      </p:sp>
    </p:spTree>
    <p:extLst>
      <p:ext uri="{BB962C8B-B14F-4D97-AF65-F5344CB8AC3E}">
        <p14:creationId xmlns:p14="http://schemas.microsoft.com/office/powerpoint/2010/main" val="3359352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5CDC6A5-27CE-44B4-8C4D-F4EEB4C4D065}" type="datetimeFigureOut">
              <a:rPr kumimoji="1" lang="ja-JP" altLang="en-US" smtClean="0"/>
              <a:t>2019/6/21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BC441AA-7B8A-4F16-A25E-7C69222B5173}" type="slidenum">
              <a:rPr kumimoji="1" lang="ja-JP" altLang="en-US" smtClean="0"/>
              <a:t>‹#›</a:t>
            </a:fld>
            <a:endParaRPr kumimoji="1" lang="ja-JP" altLang="en-US"/>
          </a:p>
        </p:txBody>
      </p:sp>
    </p:spTree>
    <p:extLst>
      <p:ext uri="{BB962C8B-B14F-4D97-AF65-F5344CB8AC3E}">
        <p14:creationId xmlns:p14="http://schemas.microsoft.com/office/powerpoint/2010/main" val="38071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DC6A5-27CE-44B4-8C4D-F4EEB4C4D065}" type="datetimeFigureOut">
              <a:rPr kumimoji="1" lang="ja-JP" altLang="en-US" smtClean="0"/>
              <a:t>2019/6/21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441AA-7B8A-4F16-A25E-7C69222B5173}" type="slidenum">
              <a:rPr kumimoji="1" lang="ja-JP" altLang="en-US" smtClean="0"/>
              <a:t>‹#›</a:t>
            </a:fld>
            <a:endParaRPr kumimoji="1" lang="ja-JP" altLang="en-US"/>
          </a:p>
        </p:txBody>
      </p:sp>
    </p:spTree>
    <p:extLst>
      <p:ext uri="{BB962C8B-B14F-4D97-AF65-F5344CB8AC3E}">
        <p14:creationId xmlns:p14="http://schemas.microsoft.com/office/powerpoint/2010/main" val="2908859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772816"/>
            <a:ext cx="7772400" cy="1755626"/>
          </a:xfrm>
        </p:spPr>
        <p:txBody>
          <a:bodyPr>
            <a:noAutofit/>
          </a:bodyPr>
          <a:lstStyle/>
          <a:p>
            <a:r>
              <a:rPr kumimoji="1" lang="ja-JP" altLang="en-US" sz="4800" spc="600" dirty="0"/>
              <a:t>強度行動障害の</a:t>
            </a:r>
            <a:r>
              <a:rPr kumimoji="1" lang="ja-JP" altLang="en-US" sz="4800" spc="600" dirty="0" smtClean="0"/>
              <a:t>理解⑤</a:t>
            </a:r>
            <a:r>
              <a:rPr kumimoji="1" lang="en-US" altLang="ja-JP" sz="4800" spc="600" dirty="0"/>
              <a:t/>
            </a:r>
            <a:br>
              <a:rPr kumimoji="1" lang="en-US" altLang="ja-JP" sz="4800" spc="600" dirty="0"/>
            </a:br>
            <a:r>
              <a:rPr lang="ja-JP" altLang="en-US" sz="4800" dirty="0"/>
              <a:t>困っていることの体験</a:t>
            </a:r>
            <a:endParaRPr kumimoji="1" lang="ja-JP" altLang="en-US" sz="4800" dirty="0"/>
          </a:p>
        </p:txBody>
      </p:sp>
      <p:sp>
        <p:nvSpPr>
          <p:cNvPr id="4" name="テキスト ボックス 3"/>
          <p:cNvSpPr txBox="1"/>
          <p:nvPr/>
        </p:nvSpPr>
        <p:spPr>
          <a:xfrm>
            <a:off x="6427088" y="207522"/>
            <a:ext cx="2609408" cy="369332"/>
          </a:xfrm>
          <a:prstGeom prst="rect">
            <a:avLst/>
          </a:prstGeom>
          <a:noFill/>
        </p:spPr>
        <p:txBody>
          <a:bodyPr wrap="square" rtlCol="0">
            <a:spAutoFit/>
          </a:bodyPr>
          <a:lstStyle/>
          <a:p>
            <a:pPr algn="dist"/>
            <a:r>
              <a:rPr kumimoji="1" lang="ja-JP" altLang="en-US" dirty="0" smtClean="0"/>
              <a:t>基礎・</a:t>
            </a:r>
            <a:r>
              <a:rPr lang="ja-JP" altLang="en-US" dirty="0" smtClean="0"/>
              <a:t>演習１</a:t>
            </a:r>
            <a:endParaRPr kumimoji="1" lang="ja-JP" altLang="en-US" dirty="0"/>
          </a:p>
        </p:txBody>
      </p:sp>
      <p:sp>
        <p:nvSpPr>
          <p:cNvPr id="5" name="テキスト ボックス 4"/>
          <p:cNvSpPr txBox="1"/>
          <p:nvPr/>
        </p:nvSpPr>
        <p:spPr>
          <a:xfrm>
            <a:off x="6427088" y="576854"/>
            <a:ext cx="2736304" cy="369332"/>
          </a:xfrm>
          <a:prstGeom prst="rect">
            <a:avLst/>
          </a:prstGeom>
          <a:noFill/>
        </p:spPr>
        <p:txBody>
          <a:bodyPr wrap="square" rtlCol="0">
            <a:spAutoFit/>
          </a:bodyPr>
          <a:lstStyle/>
          <a:p>
            <a:pPr algn="dist"/>
            <a:r>
              <a:rPr kumimoji="1" lang="en-US" altLang="ja-JP" dirty="0" smtClean="0"/>
              <a:t>12</a:t>
            </a:r>
            <a:r>
              <a:rPr lang="en-US" altLang="ja-JP" dirty="0"/>
              <a:t>:</a:t>
            </a:r>
            <a:r>
              <a:rPr kumimoji="1" lang="en-US" altLang="ja-JP" dirty="0" smtClean="0"/>
              <a:t>30</a:t>
            </a:r>
            <a:r>
              <a:rPr kumimoji="1" lang="ja-JP" altLang="en-US" dirty="0" smtClean="0"/>
              <a:t>～</a:t>
            </a:r>
            <a:r>
              <a:rPr kumimoji="1" lang="en-US" altLang="ja-JP" dirty="0" smtClean="0"/>
              <a:t>14:30</a:t>
            </a:r>
            <a:r>
              <a:rPr kumimoji="1" lang="ja-JP" altLang="en-US" dirty="0" smtClean="0"/>
              <a:t>（</a:t>
            </a:r>
            <a:r>
              <a:rPr lang="en-US" altLang="ja-JP" dirty="0"/>
              <a:t>12</a:t>
            </a:r>
            <a:r>
              <a:rPr kumimoji="1" lang="en-US" altLang="ja-JP" dirty="0" smtClean="0"/>
              <a:t>0</a:t>
            </a:r>
            <a:r>
              <a:rPr kumimoji="1" lang="ja-JP" altLang="en-US" dirty="0" smtClean="0"/>
              <a:t>）</a:t>
            </a:r>
            <a:endParaRPr kumimoji="1" lang="ja-JP" altLang="en-US" dirty="0"/>
          </a:p>
        </p:txBody>
      </p:sp>
      <p:sp>
        <p:nvSpPr>
          <p:cNvPr id="6" name="角丸四角形 5"/>
          <p:cNvSpPr/>
          <p:nvPr/>
        </p:nvSpPr>
        <p:spPr>
          <a:xfrm>
            <a:off x="5508104" y="946186"/>
            <a:ext cx="3528392" cy="45719"/>
          </a:xfrm>
          <a:prstGeom prst="roundRect">
            <a:avLst/>
          </a:prstGeom>
          <a:solidFill>
            <a:schemeClr val="tx1">
              <a:lumMod val="50000"/>
              <a:lumOff val="50000"/>
            </a:schemeClr>
          </a:solidFill>
          <a:ln>
            <a:noFill/>
          </a:ln>
        </p:spPr>
        <p:style>
          <a:lnRef idx="2">
            <a:schemeClr val="dk1"/>
          </a:lnRef>
          <a:fillRef idx="1">
            <a:schemeClr val="lt1"/>
          </a:fillRef>
          <a:effectRef idx="0">
            <a:schemeClr val="dk1"/>
          </a:effectRef>
          <a:fontRef idx="minor">
            <a:schemeClr val="dk1"/>
          </a:fontRef>
        </p:style>
        <p:txBody>
          <a:bodyPr rtlCol="0" anchor="ctr" anchorCtr="0"/>
          <a:lstStyle/>
          <a:p>
            <a:pPr algn="l"/>
            <a:endParaRPr kumimoji="1" lang="ja-JP" altLang="en-US" sz="1200" dirty="0">
              <a:latin typeface="Meiryo" panose="020B0604030504040204" pitchFamily="34" charset="-128"/>
              <a:ea typeface="Meiryo" panose="020B0604030504040204" pitchFamily="34" charset="-128"/>
            </a:endParaRPr>
          </a:p>
        </p:txBody>
      </p:sp>
      <p:sp>
        <p:nvSpPr>
          <p:cNvPr id="7" name="サブタイトル 6"/>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637429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640960" cy="1143000"/>
          </a:xfrm>
        </p:spPr>
        <p:txBody>
          <a:bodyPr>
            <a:normAutofit fontScale="90000"/>
          </a:bodyPr>
          <a:lstStyle/>
          <a:p>
            <a:r>
              <a:rPr kumimoji="1" lang="ja-JP" altLang="en-US" b="1" dirty="0"/>
              <a:t>伝えられないもどかしさ　指示書②</a:t>
            </a:r>
          </a:p>
        </p:txBody>
      </p:sp>
      <p:sp>
        <p:nvSpPr>
          <p:cNvPr id="3" name="コンテンツ プレースホルダー 2"/>
          <p:cNvSpPr>
            <a:spLocks noGrp="1"/>
          </p:cNvSpPr>
          <p:nvPr>
            <p:ph idx="1"/>
          </p:nvPr>
        </p:nvSpPr>
        <p:spPr>
          <a:xfrm>
            <a:off x="457200" y="1600200"/>
            <a:ext cx="8229600" cy="4853136"/>
          </a:xfrm>
        </p:spPr>
        <p:txBody>
          <a:bodyPr>
            <a:noAutofit/>
          </a:bodyPr>
          <a:lstStyle/>
          <a:p>
            <a:r>
              <a:rPr lang="ja-JP" altLang="en-US" sz="2000" dirty="0"/>
              <a:t>声を出さずに指示書を読んでください。</a:t>
            </a:r>
            <a:endParaRPr lang="en-US" altLang="ja-JP" sz="2000" dirty="0"/>
          </a:p>
          <a:p>
            <a:r>
              <a:rPr lang="ja-JP" altLang="en-US" sz="2000" dirty="0"/>
              <a:t>グループのメンバーに次のことを伝えてください。伝える時に、言葉を話したり文字を書いたり（指文字含む）唇を動かしたりしてはいけません。ジェスチャーゲームと思いましょう。</a:t>
            </a:r>
            <a:endParaRPr lang="en-US" altLang="ja-JP" sz="2000" dirty="0"/>
          </a:p>
          <a:p>
            <a:endParaRPr lang="ja-JP" altLang="en-US" sz="2000" dirty="0"/>
          </a:p>
          <a:p>
            <a:endParaRPr lang="en-US" altLang="ja-JP" sz="2000" dirty="0"/>
          </a:p>
          <a:p>
            <a:endParaRPr lang="en-US" altLang="ja-JP" sz="2000" dirty="0"/>
          </a:p>
          <a:p>
            <a:endParaRPr lang="ja-JP" altLang="en-US" sz="2000" dirty="0"/>
          </a:p>
          <a:p>
            <a:r>
              <a:rPr lang="ja-JP" altLang="en-US" sz="2000" dirty="0"/>
              <a:t>途中で「一音だけ言っていいです（同じ一音）」と指示するかもしれません。「一単語だけ言っていいです（同じ一単語）」という指示があるかもしれません。でも、それに期待せず、必死に伝えましょう。</a:t>
            </a:r>
            <a:endParaRPr lang="en-US" altLang="ja-JP" sz="2000" dirty="0"/>
          </a:p>
          <a:p>
            <a:r>
              <a:rPr lang="ja-JP" altLang="en-US" sz="2000" dirty="0"/>
              <a:t>今回はグループメンバーから悲しい言葉が浴びせられると思いますが、心折れずに頑張りましょう。</a:t>
            </a:r>
          </a:p>
          <a:p>
            <a:endParaRPr kumimoji="1" lang="ja-JP" altLang="en-US" sz="2000" dirty="0"/>
          </a:p>
        </p:txBody>
      </p:sp>
      <p:sp>
        <p:nvSpPr>
          <p:cNvPr id="5" name="円/楕円 4"/>
          <p:cNvSpPr/>
          <p:nvPr/>
        </p:nvSpPr>
        <p:spPr>
          <a:xfrm>
            <a:off x="7236296" y="1124744"/>
            <a:ext cx="1584176" cy="72008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別紙配布</a:t>
            </a:r>
            <a:endParaRPr kumimoji="1" lang="ja-JP" altLang="en-US" sz="1400" dirty="0">
              <a:solidFill>
                <a:schemeClr val="tx1"/>
              </a:solidFill>
            </a:endParaRPr>
          </a:p>
        </p:txBody>
      </p:sp>
      <p:sp>
        <p:nvSpPr>
          <p:cNvPr id="6" name="テキスト ボックス 5"/>
          <p:cNvSpPr txBox="1"/>
          <p:nvPr/>
        </p:nvSpPr>
        <p:spPr>
          <a:xfrm>
            <a:off x="1537973" y="3122965"/>
            <a:ext cx="6768752" cy="954107"/>
          </a:xfrm>
          <a:prstGeom prst="rect">
            <a:avLst/>
          </a:prstGeom>
          <a:noFill/>
          <a:ln w="15875">
            <a:solidFill>
              <a:schemeClr val="tx1"/>
            </a:solidFill>
            <a:prstDash val="solid"/>
          </a:ln>
        </p:spPr>
        <p:txBody>
          <a:bodyPr wrap="square" rtlCol="0" anchor="ctr">
            <a:spAutoFit/>
          </a:bodyPr>
          <a:lstStyle/>
          <a:p>
            <a:pPr algn="ctr"/>
            <a:r>
              <a:rPr kumimoji="1" lang="ja-JP" altLang="en-US" sz="2800" dirty="0"/>
              <a:t>クジラやイルカは魚ではなく　　　　　　　　人間と同じ哺乳類です。</a:t>
            </a:r>
          </a:p>
        </p:txBody>
      </p:sp>
    </p:spTree>
    <p:extLst>
      <p:ext uri="{BB962C8B-B14F-4D97-AF65-F5344CB8AC3E}">
        <p14:creationId xmlns:p14="http://schemas.microsoft.com/office/powerpoint/2010/main" val="3769111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a:t>わかってほしかったのは</a:t>
            </a:r>
            <a:r>
              <a:rPr kumimoji="1" lang="en-US" altLang="ja-JP" sz="4000" b="1" dirty="0"/>
              <a:t>…</a:t>
            </a:r>
            <a:r>
              <a:rPr kumimoji="1" lang="ja-JP" altLang="en-US" sz="4000" b="1" dirty="0"/>
              <a:t>②</a:t>
            </a:r>
          </a:p>
        </p:txBody>
      </p:sp>
      <p:sp>
        <p:nvSpPr>
          <p:cNvPr id="3" name="コンテンツ プレースホルダー 2"/>
          <p:cNvSpPr>
            <a:spLocks noGrp="1"/>
          </p:cNvSpPr>
          <p:nvPr>
            <p:ph idx="1"/>
          </p:nvPr>
        </p:nvSpPr>
        <p:spPr>
          <a:xfrm>
            <a:off x="251520" y="1556792"/>
            <a:ext cx="8748464" cy="4525963"/>
          </a:xfrm>
        </p:spPr>
        <p:txBody>
          <a:bodyPr>
            <a:normAutofit/>
          </a:bodyPr>
          <a:lstStyle/>
          <a:p>
            <a:pPr marL="0" indent="0" algn="ctr">
              <a:buNone/>
            </a:pPr>
            <a:endParaRPr lang="en-US" altLang="ja-JP" sz="4400" dirty="0"/>
          </a:p>
          <a:p>
            <a:pPr marL="0" indent="0" algn="ctr">
              <a:buNone/>
            </a:pPr>
            <a:endParaRPr lang="en-US" altLang="ja-JP" sz="4400" dirty="0"/>
          </a:p>
          <a:p>
            <a:pPr marL="0" indent="0" algn="ctr">
              <a:buNone/>
            </a:pPr>
            <a:r>
              <a:rPr lang="ja-JP" altLang="en-US" sz="4400" dirty="0"/>
              <a:t>クジラやイルカは魚ではなく　　　　　　　　人間と同じ哺乳類です。</a:t>
            </a:r>
          </a:p>
          <a:p>
            <a:pPr marL="0" indent="0" algn="ctr">
              <a:buNone/>
            </a:pPr>
            <a:endParaRPr lang="ja-JP" altLang="en-US" sz="4400" spc="-300" dirty="0"/>
          </a:p>
          <a:p>
            <a:pPr algn="ctr"/>
            <a:endParaRPr kumimoji="1" lang="ja-JP" altLang="en-US" sz="4400" dirty="0"/>
          </a:p>
        </p:txBody>
      </p:sp>
      <p:sp>
        <p:nvSpPr>
          <p:cNvPr id="4" name="円/楕円 3"/>
          <p:cNvSpPr/>
          <p:nvPr/>
        </p:nvSpPr>
        <p:spPr>
          <a:xfrm>
            <a:off x="7236296" y="1124744"/>
            <a:ext cx="1584176" cy="72008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別紙配布</a:t>
            </a:r>
            <a:endParaRPr kumimoji="1" lang="ja-JP" altLang="en-US" sz="1400" dirty="0">
              <a:solidFill>
                <a:schemeClr val="tx1"/>
              </a:solidFill>
            </a:endParaRPr>
          </a:p>
        </p:txBody>
      </p:sp>
    </p:spTree>
    <p:extLst>
      <p:ext uri="{BB962C8B-B14F-4D97-AF65-F5344CB8AC3E}">
        <p14:creationId xmlns:p14="http://schemas.microsoft.com/office/powerpoint/2010/main" val="3443286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068960"/>
            <a:ext cx="8445624" cy="3373835"/>
          </a:xfrm>
        </p:spPr>
        <p:txBody>
          <a:bodyPr>
            <a:normAutofit/>
          </a:bodyPr>
          <a:lstStyle/>
          <a:p>
            <a:pPr>
              <a:lnSpc>
                <a:spcPct val="150000"/>
              </a:lnSpc>
            </a:pPr>
            <a:r>
              <a:rPr kumimoji="1" lang="ja-JP" altLang="en-US" sz="2400" dirty="0"/>
              <a:t>身振り限定自己紹介やここでの体験で、強度行動障害の方々の困惑についてみなさんは何を感じたでしょうか。この体験はパフォーマンス役の人がターゲットなので、パフォーマンス役になった数名の方に聞いてみます。</a:t>
            </a:r>
            <a:endParaRPr kumimoji="1" lang="en-US" altLang="ja-JP" sz="2400" dirty="0"/>
          </a:p>
          <a:p>
            <a:endParaRPr lang="en-US" altLang="ja-JP" sz="2400" dirty="0"/>
          </a:p>
        </p:txBody>
      </p:sp>
      <p:sp>
        <p:nvSpPr>
          <p:cNvPr id="12" name="ホームベース 11"/>
          <p:cNvSpPr/>
          <p:nvPr/>
        </p:nvSpPr>
        <p:spPr>
          <a:xfrm>
            <a:off x="251520" y="1268760"/>
            <a:ext cx="1584176" cy="1008112"/>
          </a:xfrm>
          <a:prstGeom prst="homePlat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まずは</a:t>
            </a:r>
            <a:endParaRPr kumimoji="1" lang="en-US" altLang="ja-JP" sz="1400" dirty="0">
              <a:solidFill>
                <a:schemeClr val="tx1"/>
              </a:solidFill>
            </a:endParaRPr>
          </a:p>
          <a:p>
            <a:pPr algn="ctr"/>
            <a:r>
              <a:rPr kumimoji="1" lang="ja-JP" altLang="en-US" sz="1400" dirty="0">
                <a:solidFill>
                  <a:schemeClr val="tx1"/>
                </a:solidFill>
              </a:rPr>
              <a:t>グループで</a:t>
            </a:r>
            <a:endParaRPr kumimoji="1" lang="en-US" altLang="ja-JP" sz="1400" dirty="0">
              <a:solidFill>
                <a:schemeClr val="tx1"/>
              </a:solidFill>
            </a:endParaRPr>
          </a:p>
          <a:p>
            <a:pPr algn="ctr"/>
            <a:r>
              <a:rPr kumimoji="1" lang="ja-JP" altLang="en-US" sz="1400" dirty="0">
                <a:solidFill>
                  <a:schemeClr val="tx1"/>
                </a:solidFill>
              </a:rPr>
              <a:t>自己紹介</a:t>
            </a:r>
            <a:endParaRPr kumimoji="1" lang="en-US" altLang="ja-JP" sz="1400" dirty="0">
              <a:solidFill>
                <a:schemeClr val="tx1"/>
              </a:solidFill>
            </a:endParaRPr>
          </a:p>
        </p:txBody>
      </p:sp>
      <p:sp>
        <p:nvSpPr>
          <p:cNvPr id="13" name="山形 12"/>
          <p:cNvSpPr/>
          <p:nvPr/>
        </p:nvSpPr>
        <p:spPr>
          <a:xfrm>
            <a:off x="1403648" y="1268760"/>
            <a:ext cx="1440160" cy="1008112"/>
          </a:xfrm>
          <a:prstGeom prst="chevron">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Ⅰ</a:t>
            </a:r>
            <a:endParaRPr kumimoji="1" lang="ja-JP" altLang="en-US" sz="1400" dirty="0">
              <a:solidFill>
                <a:schemeClr val="tx1"/>
              </a:solidFill>
            </a:endParaRPr>
          </a:p>
        </p:txBody>
      </p:sp>
      <p:sp>
        <p:nvSpPr>
          <p:cNvPr id="14" name="山形 13"/>
          <p:cNvSpPr/>
          <p:nvPr/>
        </p:nvSpPr>
        <p:spPr>
          <a:xfrm>
            <a:off x="241176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Ⅱ</a:t>
            </a:r>
            <a:endParaRPr kumimoji="1" lang="ja-JP" altLang="en-US" sz="1400" dirty="0">
              <a:solidFill>
                <a:schemeClr val="tx1"/>
              </a:solidFill>
            </a:endParaRPr>
          </a:p>
        </p:txBody>
      </p:sp>
      <p:sp>
        <p:nvSpPr>
          <p:cNvPr id="15" name="山形 14"/>
          <p:cNvSpPr/>
          <p:nvPr/>
        </p:nvSpPr>
        <p:spPr>
          <a:xfrm>
            <a:off x="3419872"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Ⅲ</a:t>
            </a:r>
            <a:endParaRPr kumimoji="1" lang="ja-JP" altLang="en-US" sz="1400" dirty="0">
              <a:solidFill>
                <a:schemeClr val="tx1"/>
              </a:solidFill>
            </a:endParaRPr>
          </a:p>
        </p:txBody>
      </p:sp>
      <p:sp>
        <p:nvSpPr>
          <p:cNvPr id="16" name="山形 15"/>
          <p:cNvSpPr/>
          <p:nvPr/>
        </p:nvSpPr>
        <p:spPr>
          <a:xfrm>
            <a:off x="4427984"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Ⅳ</a:t>
            </a:r>
            <a:endParaRPr kumimoji="1" lang="ja-JP" altLang="en-US" sz="1400" dirty="0">
              <a:solidFill>
                <a:schemeClr val="tx1"/>
              </a:solidFill>
            </a:endParaRPr>
          </a:p>
        </p:txBody>
      </p:sp>
      <p:sp>
        <p:nvSpPr>
          <p:cNvPr id="17" name="山形 16"/>
          <p:cNvSpPr/>
          <p:nvPr/>
        </p:nvSpPr>
        <p:spPr>
          <a:xfrm>
            <a:off x="5436096"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Ⅴ</a:t>
            </a:r>
            <a:endParaRPr kumimoji="1" lang="ja-JP" altLang="en-US" sz="1400" dirty="0">
              <a:solidFill>
                <a:schemeClr val="tx1"/>
              </a:solidFill>
            </a:endParaRPr>
          </a:p>
        </p:txBody>
      </p:sp>
      <p:sp>
        <p:nvSpPr>
          <p:cNvPr id="18" name="山形 17"/>
          <p:cNvSpPr/>
          <p:nvPr/>
        </p:nvSpPr>
        <p:spPr>
          <a:xfrm>
            <a:off x="6444208"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話し合い</a:t>
            </a:r>
          </a:p>
        </p:txBody>
      </p:sp>
      <p:sp>
        <p:nvSpPr>
          <p:cNvPr id="19" name="山形 18"/>
          <p:cNvSpPr/>
          <p:nvPr/>
        </p:nvSpPr>
        <p:spPr>
          <a:xfrm>
            <a:off x="745232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発表</a:t>
            </a:r>
          </a:p>
        </p:txBody>
      </p:sp>
      <p:sp>
        <p:nvSpPr>
          <p:cNvPr id="20" name="テキスト ボックス 19"/>
          <p:cNvSpPr txBox="1"/>
          <p:nvPr/>
        </p:nvSpPr>
        <p:spPr>
          <a:xfrm>
            <a:off x="467544" y="2277870"/>
            <a:ext cx="792088" cy="307777"/>
          </a:xfrm>
          <a:prstGeom prst="rect">
            <a:avLst/>
          </a:prstGeom>
          <a:noFill/>
        </p:spPr>
        <p:txBody>
          <a:bodyPr wrap="square" rtlCol="0">
            <a:spAutoFit/>
          </a:bodyPr>
          <a:lstStyle/>
          <a:p>
            <a:r>
              <a:rPr kumimoji="1" lang="ja-JP" altLang="en-US" sz="1400" dirty="0"/>
              <a:t>１０分</a:t>
            </a:r>
          </a:p>
        </p:txBody>
      </p:sp>
      <p:sp>
        <p:nvSpPr>
          <p:cNvPr id="21" name="テキスト ボックス 20"/>
          <p:cNvSpPr txBox="1"/>
          <p:nvPr/>
        </p:nvSpPr>
        <p:spPr>
          <a:xfrm>
            <a:off x="1547664" y="2277870"/>
            <a:ext cx="792088" cy="307777"/>
          </a:xfrm>
          <a:prstGeom prst="rect">
            <a:avLst/>
          </a:prstGeom>
          <a:noFill/>
        </p:spPr>
        <p:txBody>
          <a:bodyPr wrap="square" rtlCol="0">
            <a:spAutoFit/>
          </a:bodyPr>
          <a:lstStyle/>
          <a:p>
            <a:r>
              <a:rPr kumimoji="1" lang="ja-JP" altLang="en-US" sz="1400" dirty="0"/>
              <a:t>１５分</a:t>
            </a:r>
          </a:p>
        </p:txBody>
      </p:sp>
      <p:sp>
        <p:nvSpPr>
          <p:cNvPr id="22" name="テキスト ボックス 21"/>
          <p:cNvSpPr txBox="1"/>
          <p:nvPr/>
        </p:nvSpPr>
        <p:spPr>
          <a:xfrm>
            <a:off x="2555776" y="2276381"/>
            <a:ext cx="792088" cy="307777"/>
          </a:xfrm>
          <a:prstGeom prst="rect">
            <a:avLst/>
          </a:prstGeom>
          <a:noFill/>
        </p:spPr>
        <p:txBody>
          <a:bodyPr wrap="square" rtlCol="0">
            <a:spAutoFit/>
          </a:bodyPr>
          <a:lstStyle/>
          <a:p>
            <a:r>
              <a:rPr kumimoji="1" lang="ja-JP" altLang="en-US" sz="1400" dirty="0"/>
              <a:t>１５分</a:t>
            </a:r>
          </a:p>
        </p:txBody>
      </p:sp>
      <p:sp>
        <p:nvSpPr>
          <p:cNvPr id="23" name="テキスト ボックス 22"/>
          <p:cNvSpPr txBox="1"/>
          <p:nvPr/>
        </p:nvSpPr>
        <p:spPr>
          <a:xfrm>
            <a:off x="3563888" y="2277870"/>
            <a:ext cx="792088" cy="307777"/>
          </a:xfrm>
          <a:prstGeom prst="rect">
            <a:avLst/>
          </a:prstGeom>
          <a:noFill/>
        </p:spPr>
        <p:txBody>
          <a:bodyPr wrap="square" rtlCol="0">
            <a:spAutoFit/>
          </a:bodyPr>
          <a:lstStyle/>
          <a:p>
            <a:r>
              <a:rPr kumimoji="1" lang="ja-JP" altLang="en-US" sz="1400" dirty="0"/>
              <a:t>１５分</a:t>
            </a:r>
          </a:p>
        </p:txBody>
      </p:sp>
      <p:sp>
        <p:nvSpPr>
          <p:cNvPr id="24" name="テキスト ボックス 23"/>
          <p:cNvSpPr txBox="1"/>
          <p:nvPr/>
        </p:nvSpPr>
        <p:spPr>
          <a:xfrm>
            <a:off x="4572000" y="2285182"/>
            <a:ext cx="792088" cy="307777"/>
          </a:xfrm>
          <a:prstGeom prst="rect">
            <a:avLst/>
          </a:prstGeom>
          <a:noFill/>
        </p:spPr>
        <p:txBody>
          <a:bodyPr wrap="square" rtlCol="0">
            <a:spAutoFit/>
          </a:bodyPr>
          <a:lstStyle/>
          <a:p>
            <a:r>
              <a:rPr kumimoji="1" lang="ja-JP" altLang="en-US" sz="1400" dirty="0"/>
              <a:t>１５分</a:t>
            </a:r>
          </a:p>
        </p:txBody>
      </p:sp>
      <p:sp>
        <p:nvSpPr>
          <p:cNvPr id="25" name="テキスト ボックス 24"/>
          <p:cNvSpPr txBox="1"/>
          <p:nvPr/>
        </p:nvSpPr>
        <p:spPr>
          <a:xfrm>
            <a:off x="5580112" y="2285182"/>
            <a:ext cx="792088" cy="307777"/>
          </a:xfrm>
          <a:prstGeom prst="rect">
            <a:avLst/>
          </a:prstGeom>
          <a:noFill/>
        </p:spPr>
        <p:txBody>
          <a:bodyPr wrap="square" rtlCol="0">
            <a:spAutoFit/>
          </a:bodyPr>
          <a:lstStyle/>
          <a:p>
            <a:r>
              <a:rPr kumimoji="1" lang="ja-JP" altLang="en-US" sz="1400" dirty="0"/>
              <a:t>１５分</a:t>
            </a:r>
          </a:p>
        </p:txBody>
      </p:sp>
      <p:sp>
        <p:nvSpPr>
          <p:cNvPr id="26" name="テキスト ボックス 25"/>
          <p:cNvSpPr txBox="1"/>
          <p:nvPr/>
        </p:nvSpPr>
        <p:spPr>
          <a:xfrm>
            <a:off x="6558753" y="2276380"/>
            <a:ext cx="792088" cy="307777"/>
          </a:xfrm>
          <a:prstGeom prst="rect">
            <a:avLst/>
          </a:prstGeom>
          <a:noFill/>
        </p:spPr>
        <p:txBody>
          <a:bodyPr wrap="square" rtlCol="0">
            <a:spAutoFit/>
          </a:bodyPr>
          <a:lstStyle/>
          <a:p>
            <a:r>
              <a:rPr kumimoji="1" lang="ja-JP" altLang="en-US" sz="1400" dirty="0"/>
              <a:t>２０分</a:t>
            </a:r>
          </a:p>
        </p:txBody>
      </p:sp>
      <p:sp>
        <p:nvSpPr>
          <p:cNvPr id="27" name="テキスト ボックス 26"/>
          <p:cNvSpPr txBox="1"/>
          <p:nvPr/>
        </p:nvSpPr>
        <p:spPr>
          <a:xfrm>
            <a:off x="7596336" y="2285182"/>
            <a:ext cx="792088" cy="307777"/>
          </a:xfrm>
          <a:prstGeom prst="rect">
            <a:avLst/>
          </a:prstGeom>
          <a:noFill/>
        </p:spPr>
        <p:txBody>
          <a:bodyPr wrap="square" rtlCol="0">
            <a:spAutoFit/>
          </a:bodyPr>
          <a:lstStyle/>
          <a:p>
            <a:r>
              <a:rPr kumimoji="1" lang="ja-JP" altLang="en-US" sz="1400" dirty="0"/>
              <a:t>１５分</a:t>
            </a:r>
          </a:p>
        </p:txBody>
      </p:sp>
      <p:sp>
        <p:nvSpPr>
          <p:cNvPr id="28" name="タイトル 1"/>
          <p:cNvSpPr txBox="1">
            <a:spLocks/>
          </p:cNvSpPr>
          <p:nvPr/>
        </p:nvSpPr>
        <p:spPr>
          <a:xfrm>
            <a:off x="125760" y="58938"/>
            <a:ext cx="889248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b="1" dirty="0" smtClean="0"/>
              <a:t>演習１</a:t>
            </a:r>
            <a:r>
              <a:rPr lang="en-US" altLang="ja-JP" sz="2800" b="1" dirty="0" smtClean="0"/>
              <a:t>-</a:t>
            </a:r>
            <a:r>
              <a:rPr lang="ja-JP" altLang="en-US" sz="2800" b="1" dirty="0" smtClean="0"/>
              <a:t>体験</a:t>
            </a:r>
            <a:r>
              <a:rPr lang="en-US" altLang="ja-JP" sz="2800" b="1" dirty="0" smtClean="0"/>
              <a:t>Ⅰ</a:t>
            </a:r>
            <a:r>
              <a:rPr lang="ja-JP" altLang="en-US" sz="3600" b="1" dirty="0" smtClean="0"/>
              <a:t>　伝えられないもどかしさ③</a:t>
            </a:r>
            <a:endParaRPr lang="ja-JP" altLang="en-US" sz="3600" b="1" dirty="0"/>
          </a:p>
        </p:txBody>
      </p:sp>
    </p:spTree>
    <p:extLst>
      <p:ext uri="{BB962C8B-B14F-4D97-AF65-F5344CB8AC3E}">
        <p14:creationId xmlns:p14="http://schemas.microsoft.com/office/powerpoint/2010/main" val="1011759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3789040"/>
            <a:ext cx="8229600" cy="1248111"/>
          </a:xfrm>
        </p:spPr>
        <p:txBody>
          <a:bodyPr>
            <a:normAutofit/>
          </a:bodyPr>
          <a:lstStyle/>
          <a:p>
            <a:r>
              <a:rPr lang="ja-JP" altLang="en-US" sz="2400" dirty="0" smtClean="0"/>
              <a:t>いろいろ</a:t>
            </a:r>
            <a:r>
              <a:rPr lang="ja-JP" altLang="en-US" sz="2400" dirty="0"/>
              <a:t>な回答が出てくるかもしれませんが、少なくとも、</a:t>
            </a:r>
            <a:r>
              <a:rPr lang="en-US" altLang="ja-JP" sz="2400" dirty="0"/>
              <a:t>【</a:t>
            </a:r>
            <a:r>
              <a:rPr lang="ja-JP" altLang="en-US" sz="2400" dirty="0"/>
              <a:t>コミュニケーション（発信）の苦労</a:t>
            </a:r>
            <a:r>
              <a:rPr lang="en-US" altLang="ja-JP" sz="2400" dirty="0"/>
              <a:t>】</a:t>
            </a:r>
            <a:r>
              <a:rPr lang="ja-JP" altLang="en-US" sz="2400" dirty="0"/>
              <a:t>に関する発言は引き出したいところです。</a:t>
            </a:r>
          </a:p>
          <a:p>
            <a:endParaRPr kumimoji="1" lang="en-US" altLang="ja-JP" sz="2400" dirty="0"/>
          </a:p>
          <a:p>
            <a:endParaRPr lang="en-US" altLang="ja-JP" sz="2400" dirty="0"/>
          </a:p>
        </p:txBody>
      </p:sp>
      <p:sp>
        <p:nvSpPr>
          <p:cNvPr id="12" name="ホームベース 11"/>
          <p:cNvSpPr/>
          <p:nvPr/>
        </p:nvSpPr>
        <p:spPr>
          <a:xfrm>
            <a:off x="251520" y="1268760"/>
            <a:ext cx="1584176" cy="1008112"/>
          </a:xfrm>
          <a:prstGeom prst="homePlat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まずは</a:t>
            </a:r>
            <a:endParaRPr kumimoji="1" lang="en-US" altLang="ja-JP" sz="1400" dirty="0">
              <a:solidFill>
                <a:schemeClr val="tx1"/>
              </a:solidFill>
            </a:endParaRPr>
          </a:p>
          <a:p>
            <a:pPr algn="ctr"/>
            <a:r>
              <a:rPr kumimoji="1" lang="ja-JP" altLang="en-US" sz="1400" dirty="0">
                <a:solidFill>
                  <a:schemeClr val="tx1"/>
                </a:solidFill>
              </a:rPr>
              <a:t>グループで</a:t>
            </a:r>
            <a:endParaRPr kumimoji="1" lang="en-US" altLang="ja-JP" sz="1400" dirty="0">
              <a:solidFill>
                <a:schemeClr val="tx1"/>
              </a:solidFill>
            </a:endParaRPr>
          </a:p>
          <a:p>
            <a:pPr algn="ctr"/>
            <a:r>
              <a:rPr kumimoji="1" lang="ja-JP" altLang="en-US" sz="1400" dirty="0">
                <a:solidFill>
                  <a:schemeClr val="tx1"/>
                </a:solidFill>
              </a:rPr>
              <a:t>自己紹介</a:t>
            </a:r>
            <a:endParaRPr kumimoji="1" lang="en-US" altLang="ja-JP" sz="1400" dirty="0">
              <a:solidFill>
                <a:schemeClr val="tx1"/>
              </a:solidFill>
            </a:endParaRPr>
          </a:p>
        </p:txBody>
      </p:sp>
      <p:sp>
        <p:nvSpPr>
          <p:cNvPr id="13" name="山形 12"/>
          <p:cNvSpPr/>
          <p:nvPr/>
        </p:nvSpPr>
        <p:spPr>
          <a:xfrm>
            <a:off x="1403648" y="1268760"/>
            <a:ext cx="1440160" cy="1008112"/>
          </a:xfrm>
          <a:prstGeom prst="chevron">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Ⅰ</a:t>
            </a:r>
            <a:endParaRPr kumimoji="1" lang="ja-JP" altLang="en-US" sz="1400" dirty="0">
              <a:solidFill>
                <a:schemeClr val="tx1"/>
              </a:solidFill>
            </a:endParaRPr>
          </a:p>
        </p:txBody>
      </p:sp>
      <p:sp>
        <p:nvSpPr>
          <p:cNvPr id="14" name="山形 13"/>
          <p:cNvSpPr/>
          <p:nvPr/>
        </p:nvSpPr>
        <p:spPr>
          <a:xfrm>
            <a:off x="241176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Ⅱ</a:t>
            </a:r>
            <a:endParaRPr kumimoji="1" lang="ja-JP" altLang="en-US" sz="1400" dirty="0">
              <a:solidFill>
                <a:schemeClr val="tx1"/>
              </a:solidFill>
            </a:endParaRPr>
          </a:p>
        </p:txBody>
      </p:sp>
      <p:sp>
        <p:nvSpPr>
          <p:cNvPr id="15" name="山形 14"/>
          <p:cNvSpPr/>
          <p:nvPr/>
        </p:nvSpPr>
        <p:spPr>
          <a:xfrm>
            <a:off x="3419872"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Ⅲ</a:t>
            </a:r>
            <a:endParaRPr kumimoji="1" lang="ja-JP" altLang="en-US" sz="1400" dirty="0">
              <a:solidFill>
                <a:schemeClr val="tx1"/>
              </a:solidFill>
            </a:endParaRPr>
          </a:p>
        </p:txBody>
      </p:sp>
      <p:sp>
        <p:nvSpPr>
          <p:cNvPr id="16" name="山形 15"/>
          <p:cNvSpPr/>
          <p:nvPr/>
        </p:nvSpPr>
        <p:spPr>
          <a:xfrm>
            <a:off x="4427984"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Ⅳ</a:t>
            </a:r>
            <a:endParaRPr kumimoji="1" lang="ja-JP" altLang="en-US" sz="1400" dirty="0">
              <a:solidFill>
                <a:schemeClr val="tx1"/>
              </a:solidFill>
            </a:endParaRPr>
          </a:p>
        </p:txBody>
      </p:sp>
      <p:sp>
        <p:nvSpPr>
          <p:cNvPr id="17" name="山形 16"/>
          <p:cNvSpPr/>
          <p:nvPr/>
        </p:nvSpPr>
        <p:spPr>
          <a:xfrm>
            <a:off x="5436096"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Ⅴ</a:t>
            </a:r>
            <a:endParaRPr kumimoji="1" lang="ja-JP" altLang="en-US" sz="1400" dirty="0">
              <a:solidFill>
                <a:schemeClr val="tx1"/>
              </a:solidFill>
            </a:endParaRPr>
          </a:p>
        </p:txBody>
      </p:sp>
      <p:sp>
        <p:nvSpPr>
          <p:cNvPr id="18" name="山形 17"/>
          <p:cNvSpPr/>
          <p:nvPr/>
        </p:nvSpPr>
        <p:spPr>
          <a:xfrm>
            <a:off x="6444208"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話し合い</a:t>
            </a:r>
          </a:p>
        </p:txBody>
      </p:sp>
      <p:sp>
        <p:nvSpPr>
          <p:cNvPr id="19" name="山形 18"/>
          <p:cNvSpPr/>
          <p:nvPr/>
        </p:nvSpPr>
        <p:spPr>
          <a:xfrm>
            <a:off x="745232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発表</a:t>
            </a:r>
          </a:p>
        </p:txBody>
      </p:sp>
      <p:sp>
        <p:nvSpPr>
          <p:cNvPr id="20" name="テキスト ボックス 19"/>
          <p:cNvSpPr txBox="1"/>
          <p:nvPr/>
        </p:nvSpPr>
        <p:spPr>
          <a:xfrm>
            <a:off x="467544" y="2277870"/>
            <a:ext cx="792088" cy="307777"/>
          </a:xfrm>
          <a:prstGeom prst="rect">
            <a:avLst/>
          </a:prstGeom>
          <a:noFill/>
        </p:spPr>
        <p:txBody>
          <a:bodyPr wrap="square" rtlCol="0">
            <a:spAutoFit/>
          </a:bodyPr>
          <a:lstStyle/>
          <a:p>
            <a:r>
              <a:rPr kumimoji="1" lang="ja-JP" altLang="en-US" sz="1400" dirty="0"/>
              <a:t>１０分</a:t>
            </a:r>
          </a:p>
        </p:txBody>
      </p:sp>
      <p:sp>
        <p:nvSpPr>
          <p:cNvPr id="21" name="テキスト ボックス 20"/>
          <p:cNvSpPr txBox="1"/>
          <p:nvPr/>
        </p:nvSpPr>
        <p:spPr>
          <a:xfrm>
            <a:off x="1547664" y="2277870"/>
            <a:ext cx="792088" cy="307777"/>
          </a:xfrm>
          <a:prstGeom prst="rect">
            <a:avLst/>
          </a:prstGeom>
          <a:noFill/>
        </p:spPr>
        <p:txBody>
          <a:bodyPr wrap="square" rtlCol="0">
            <a:spAutoFit/>
          </a:bodyPr>
          <a:lstStyle/>
          <a:p>
            <a:r>
              <a:rPr kumimoji="1" lang="ja-JP" altLang="en-US" sz="1400" dirty="0"/>
              <a:t>１５分</a:t>
            </a:r>
          </a:p>
        </p:txBody>
      </p:sp>
      <p:sp>
        <p:nvSpPr>
          <p:cNvPr id="22" name="テキスト ボックス 21"/>
          <p:cNvSpPr txBox="1"/>
          <p:nvPr/>
        </p:nvSpPr>
        <p:spPr>
          <a:xfrm>
            <a:off x="2555776" y="2276381"/>
            <a:ext cx="792088" cy="307777"/>
          </a:xfrm>
          <a:prstGeom prst="rect">
            <a:avLst/>
          </a:prstGeom>
          <a:noFill/>
        </p:spPr>
        <p:txBody>
          <a:bodyPr wrap="square" rtlCol="0">
            <a:spAutoFit/>
          </a:bodyPr>
          <a:lstStyle/>
          <a:p>
            <a:r>
              <a:rPr kumimoji="1" lang="ja-JP" altLang="en-US" sz="1400" dirty="0"/>
              <a:t>１５分</a:t>
            </a:r>
          </a:p>
        </p:txBody>
      </p:sp>
      <p:sp>
        <p:nvSpPr>
          <p:cNvPr id="23" name="テキスト ボックス 22"/>
          <p:cNvSpPr txBox="1"/>
          <p:nvPr/>
        </p:nvSpPr>
        <p:spPr>
          <a:xfrm>
            <a:off x="3563888" y="2277870"/>
            <a:ext cx="792088" cy="307777"/>
          </a:xfrm>
          <a:prstGeom prst="rect">
            <a:avLst/>
          </a:prstGeom>
          <a:noFill/>
        </p:spPr>
        <p:txBody>
          <a:bodyPr wrap="square" rtlCol="0">
            <a:spAutoFit/>
          </a:bodyPr>
          <a:lstStyle/>
          <a:p>
            <a:r>
              <a:rPr kumimoji="1" lang="ja-JP" altLang="en-US" sz="1400" dirty="0"/>
              <a:t>１５分</a:t>
            </a:r>
          </a:p>
        </p:txBody>
      </p:sp>
      <p:sp>
        <p:nvSpPr>
          <p:cNvPr id="24" name="テキスト ボックス 23"/>
          <p:cNvSpPr txBox="1"/>
          <p:nvPr/>
        </p:nvSpPr>
        <p:spPr>
          <a:xfrm>
            <a:off x="4572000" y="2285182"/>
            <a:ext cx="792088" cy="307777"/>
          </a:xfrm>
          <a:prstGeom prst="rect">
            <a:avLst/>
          </a:prstGeom>
          <a:noFill/>
        </p:spPr>
        <p:txBody>
          <a:bodyPr wrap="square" rtlCol="0">
            <a:spAutoFit/>
          </a:bodyPr>
          <a:lstStyle/>
          <a:p>
            <a:r>
              <a:rPr kumimoji="1" lang="ja-JP" altLang="en-US" sz="1400" dirty="0"/>
              <a:t>１５分</a:t>
            </a:r>
          </a:p>
        </p:txBody>
      </p:sp>
      <p:sp>
        <p:nvSpPr>
          <p:cNvPr id="25" name="テキスト ボックス 24"/>
          <p:cNvSpPr txBox="1"/>
          <p:nvPr/>
        </p:nvSpPr>
        <p:spPr>
          <a:xfrm>
            <a:off x="5580112" y="2285182"/>
            <a:ext cx="792088" cy="307777"/>
          </a:xfrm>
          <a:prstGeom prst="rect">
            <a:avLst/>
          </a:prstGeom>
          <a:noFill/>
        </p:spPr>
        <p:txBody>
          <a:bodyPr wrap="square" rtlCol="0">
            <a:spAutoFit/>
          </a:bodyPr>
          <a:lstStyle/>
          <a:p>
            <a:r>
              <a:rPr kumimoji="1" lang="ja-JP" altLang="en-US" sz="1400" dirty="0"/>
              <a:t>１５分</a:t>
            </a:r>
          </a:p>
        </p:txBody>
      </p:sp>
      <p:sp>
        <p:nvSpPr>
          <p:cNvPr id="26" name="テキスト ボックス 25"/>
          <p:cNvSpPr txBox="1"/>
          <p:nvPr/>
        </p:nvSpPr>
        <p:spPr>
          <a:xfrm>
            <a:off x="6558753" y="2276380"/>
            <a:ext cx="792088" cy="307777"/>
          </a:xfrm>
          <a:prstGeom prst="rect">
            <a:avLst/>
          </a:prstGeom>
          <a:noFill/>
        </p:spPr>
        <p:txBody>
          <a:bodyPr wrap="square" rtlCol="0">
            <a:spAutoFit/>
          </a:bodyPr>
          <a:lstStyle/>
          <a:p>
            <a:r>
              <a:rPr kumimoji="1" lang="ja-JP" altLang="en-US" sz="1400" dirty="0"/>
              <a:t>２０分</a:t>
            </a:r>
          </a:p>
        </p:txBody>
      </p:sp>
      <p:sp>
        <p:nvSpPr>
          <p:cNvPr id="27" name="テキスト ボックス 26"/>
          <p:cNvSpPr txBox="1"/>
          <p:nvPr/>
        </p:nvSpPr>
        <p:spPr>
          <a:xfrm>
            <a:off x="7596336" y="2285182"/>
            <a:ext cx="792088" cy="307777"/>
          </a:xfrm>
          <a:prstGeom prst="rect">
            <a:avLst/>
          </a:prstGeom>
          <a:noFill/>
        </p:spPr>
        <p:txBody>
          <a:bodyPr wrap="square" rtlCol="0">
            <a:spAutoFit/>
          </a:bodyPr>
          <a:lstStyle/>
          <a:p>
            <a:r>
              <a:rPr kumimoji="1" lang="ja-JP" altLang="en-US" sz="1400" dirty="0"/>
              <a:t>１５分</a:t>
            </a:r>
          </a:p>
        </p:txBody>
      </p:sp>
      <p:sp>
        <p:nvSpPr>
          <p:cNvPr id="28" name="角丸四角形 27"/>
          <p:cNvSpPr/>
          <p:nvPr/>
        </p:nvSpPr>
        <p:spPr>
          <a:xfrm>
            <a:off x="4632521" y="2675283"/>
            <a:ext cx="2232248" cy="58058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指導者の方へ</a:t>
            </a:r>
            <a:endParaRPr kumimoji="1" lang="ja-JP" altLang="en-US" sz="2000" dirty="0">
              <a:solidFill>
                <a:schemeClr val="tx1"/>
              </a:solidFill>
            </a:endParaRPr>
          </a:p>
        </p:txBody>
      </p:sp>
      <p:sp>
        <p:nvSpPr>
          <p:cNvPr id="29" name="円/楕円 28"/>
          <p:cNvSpPr/>
          <p:nvPr/>
        </p:nvSpPr>
        <p:spPr>
          <a:xfrm>
            <a:off x="7164288" y="2605535"/>
            <a:ext cx="1584176" cy="72008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別紙配布</a:t>
            </a:r>
            <a:endParaRPr kumimoji="1" lang="ja-JP" altLang="en-US" sz="1400" dirty="0">
              <a:solidFill>
                <a:schemeClr val="tx1"/>
              </a:solidFill>
            </a:endParaRPr>
          </a:p>
        </p:txBody>
      </p:sp>
      <p:sp>
        <p:nvSpPr>
          <p:cNvPr id="30" name="タイトル 1"/>
          <p:cNvSpPr txBox="1">
            <a:spLocks/>
          </p:cNvSpPr>
          <p:nvPr/>
        </p:nvSpPr>
        <p:spPr>
          <a:xfrm>
            <a:off x="125760" y="58938"/>
            <a:ext cx="889248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b="1" dirty="0" smtClean="0"/>
              <a:t>演習１</a:t>
            </a:r>
            <a:r>
              <a:rPr lang="en-US" altLang="ja-JP" sz="2800" b="1" dirty="0" smtClean="0"/>
              <a:t>-</a:t>
            </a:r>
            <a:r>
              <a:rPr lang="ja-JP" altLang="en-US" sz="2800" b="1" dirty="0" smtClean="0"/>
              <a:t>体験</a:t>
            </a:r>
            <a:r>
              <a:rPr lang="en-US" altLang="ja-JP" sz="2800" b="1" dirty="0" smtClean="0"/>
              <a:t>Ⅰ</a:t>
            </a:r>
            <a:r>
              <a:rPr lang="ja-JP" altLang="en-US" sz="3600" b="1" dirty="0" smtClean="0"/>
              <a:t>　伝えられないもどかしさ④</a:t>
            </a:r>
            <a:endParaRPr lang="ja-JP" altLang="en-US" sz="3600" b="1" dirty="0"/>
          </a:p>
        </p:txBody>
      </p:sp>
    </p:spTree>
    <p:extLst>
      <p:ext uri="{BB962C8B-B14F-4D97-AF65-F5344CB8AC3E}">
        <p14:creationId xmlns:p14="http://schemas.microsoft.com/office/powerpoint/2010/main" val="2634035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l="867" r="26983" b="47022"/>
          <a:stretch/>
        </p:blipFill>
        <p:spPr>
          <a:xfrm>
            <a:off x="251520" y="2176518"/>
            <a:ext cx="8632521" cy="4594330"/>
          </a:xfrm>
          <a:prstGeom prst="rect">
            <a:avLst/>
          </a:prstGeom>
        </p:spPr>
      </p:pic>
      <p:sp>
        <p:nvSpPr>
          <p:cNvPr id="3" name="コンテンツ プレースホルダー 2"/>
          <p:cNvSpPr>
            <a:spLocks noGrp="1"/>
          </p:cNvSpPr>
          <p:nvPr>
            <p:ph idx="1"/>
          </p:nvPr>
        </p:nvSpPr>
        <p:spPr>
          <a:xfrm>
            <a:off x="385192" y="1068587"/>
            <a:ext cx="8435280" cy="1152128"/>
          </a:xfrm>
        </p:spPr>
        <p:txBody>
          <a:bodyPr>
            <a:noAutofit/>
          </a:bodyPr>
          <a:lstStyle/>
          <a:p>
            <a:r>
              <a:rPr lang="ja-JP" altLang="en-US" dirty="0"/>
              <a:t>使用するもの：指示書①②</a:t>
            </a:r>
            <a:endParaRPr lang="en-US" altLang="ja-JP" dirty="0"/>
          </a:p>
          <a:p>
            <a:r>
              <a:rPr lang="ja-JP" altLang="en-US" dirty="0" smtClean="0"/>
              <a:t>特性確認シートとのリンクでは</a:t>
            </a:r>
            <a:r>
              <a:rPr lang="en-US" altLang="ja-JP" dirty="0" smtClean="0"/>
              <a:t>…</a:t>
            </a:r>
          </a:p>
          <a:p>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a:p>
          <a:p>
            <a:pPr marL="0" indent="0">
              <a:buNone/>
            </a:pPr>
            <a:r>
              <a:rPr lang="ja-JP" altLang="en-US" dirty="0" smtClean="0"/>
              <a:t>　　　</a:t>
            </a:r>
            <a:endParaRPr lang="en-US" altLang="ja-JP" dirty="0" smtClean="0"/>
          </a:p>
          <a:p>
            <a:pPr marL="0" indent="0">
              <a:buNone/>
            </a:pPr>
            <a:endParaRPr lang="en-US" altLang="ja-JP" dirty="0" smtClean="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a:p>
          <a:p>
            <a:r>
              <a:rPr lang="ja-JP" altLang="en-US" dirty="0" smtClean="0"/>
              <a:t>使用す</a:t>
            </a:r>
            <a:r>
              <a:rPr lang="ja-JP" altLang="en-US" dirty="0"/>
              <a:t>るもの</a:t>
            </a:r>
            <a:endParaRPr lang="en-US" altLang="ja-JP" dirty="0" smtClean="0"/>
          </a:p>
          <a:p>
            <a:pPr marL="0" indent="0">
              <a:buNone/>
            </a:pPr>
            <a:r>
              <a:rPr lang="ja-JP" altLang="en-US" dirty="0"/>
              <a:t>　</a:t>
            </a:r>
            <a:r>
              <a:rPr lang="ja-JP" altLang="en-US" dirty="0" smtClean="0"/>
              <a:t>　　</a:t>
            </a:r>
            <a:endParaRPr lang="en-US" altLang="ja-JP" dirty="0"/>
          </a:p>
          <a:p>
            <a:endParaRPr kumimoji="1" lang="en-US" altLang="ja-JP" dirty="0" smtClean="0"/>
          </a:p>
          <a:p>
            <a:endParaRPr lang="en-US" altLang="ja-JP" dirty="0"/>
          </a:p>
          <a:p>
            <a:endParaRPr kumimoji="1" lang="en-US" altLang="ja-JP" dirty="0" smtClean="0"/>
          </a:p>
          <a:p>
            <a:endParaRPr kumimoji="1" lang="ja-JP" altLang="en-US" dirty="0"/>
          </a:p>
        </p:txBody>
      </p:sp>
      <p:sp>
        <p:nvSpPr>
          <p:cNvPr id="14" name="タイトル 1"/>
          <p:cNvSpPr txBox="1">
            <a:spLocks/>
          </p:cNvSpPr>
          <p:nvPr/>
        </p:nvSpPr>
        <p:spPr>
          <a:xfrm>
            <a:off x="125760" y="58938"/>
            <a:ext cx="889248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b="1" dirty="0" smtClean="0"/>
              <a:t>演習１</a:t>
            </a:r>
            <a:r>
              <a:rPr lang="en-US" altLang="ja-JP" sz="2800" b="1" dirty="0" smtClean="0"/>
              <a:t>-</a:t>
            </a:r>
            <a:r>
              <a:rPr lang="ja-JP" altLang="en-US" sz="2800" b="1" dirty="0" smtClean="0"/>
              <a:t>体験</a:t>
            </a:r>
            <a:r>
              <a:rPr lang="en-US" altLang="ja-JP" sz="2800" b="1" dirty="0" smtClean="0"/>
              <a:t>Ⅰ</a:t>
            </a:r>
            <a:r>
              <a:rPr lang="ja-JP" altLang="en-US" sz="3600" b="1" dirty="0" smtClean="0"/>
              <a:t>　伝えられないもどかしさ⑤</a:t>
            </a:r>
            <a:endParaRPr lang="ja-JP" altLang="en-US" sz="3600" b="1" dirty="0"/>
          </a:p>
        </p:txBody>
      </p:sp>
      <p:sp>
        <p:nvSpPr>
          <p:cNvPr id="18" name="角丸四角形 17"/>
          <p:cNvSpPr/>
          <p:nvPr/>
        </p:nvSpPr>
        <p:spPr>
          <a:xfrm>
            <a:off x="6643118" y="911646"/>
            <a:ext cx="2232248" cy="58058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指導者の方へ</a:t>
            </a:r>
            <a:endParaRPr kumimoji="1" lang="ja-JP" altLang="en-US" sz="2000" dirty="0">
              <a:solidFill>
                <a:schemeClr val="tx1"/>
              </a:solidFill>
            </a:endParaRPr>
          </a:p>
        </p:txBody>
      </p:sp>
      <p:sp>
        <p:nvSpPr>
          <p:cNvPr id="19" name="円/楕円 18"/>
          <p:cNvSpPr/>
          <p:nvPr/>
        </p:nvSpPr>
        <p:spPr>
          <a:xfrm>
            <a:off x="7299865" y="1571701"/>
            <a:ext cx="1584176" cy="72008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別紙配布</a:t>
            </a:r>
            <a:endParaRPr kumimoji="1" lang="ja-JP" altLang="en-US" sz="1400" dirty="0">
              <a:solidFill>
                <a:schemeClr val="tx1"/>
              </a:solidFill>
            </a:endParaRPr>
          </a:p>
        </p:txBody>
      </p:sp>
      <p:sp>
        <p:nvSpPr>
          <p:cNvPr id="5" name="正方形/長方形 4"/>
          <p:cNvSpPr/>
          <p:nvPr/>
        </p:nvSpPr>
        <p:spPr>
          <a:xfrm>
            <a:off x="4868434" y="3345142"/>
            <a:ext cx="1656183" cy="1944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rPr>
              <a:t>例えば、赤枠を付けた部分と体験との関連は受講者に伝えておきたい（黄枠部分は受講者の感想の中で触れられる可能性があることを想定しておく。もちろん他にも出てくるかもしれないが）。</a:t>
            </a:r>
            <a:endParaRPr kumimoji="1" lang="ja-JP" altLang="en-US" sz="1200" dirty="0">
              <a:solidFill>
                <a:schemeClr val="tx1"/>
              </a:solidFill>
            </a:endParaRPr>
          </a:p>
        </p:txBody>
      </p:sp>
    </p:spTree>
    <p:extLst>
      <p:ext uri="{BB962C8B-B14F-4D97-AF65-F5344CB8AC3E}">
        <p14:creationId xmlns:p14="http://schemas.microsoft.com/office/powerpoint/2010/main" val="3409722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323528" y="4797152"/>
            <a:ext cx="8640960" cy="1728192"/>
          </a:xfrm>
          <a:prstGeom prst="rect">
            <a:avLst/>
          </a:prstGeom>
          <a:solidFill>
            <a:schemeClr val="accent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84584" y="174638"/>
            <a:ext cx="8686800" cy="1143000"/>
          </a:xfrm>
        </p:spPr>
        <p:txBody>
          <a:bodyPr>
            <a:noAutofit/>
          </a:bodyPr>
          <a:lstStyle/>
          <a:p>
            <a:r>
              <a:rPr kumimoji="1" lang="ja-JP" altLang="en-US" sz="3600" b="1" dirty="0" smtClean="0"/>
              <a:t>演習１</a:t>
            </a:r>
            <a:r>
              <a:rPr kumimoji="1" lang="en-US" altLang="ja-JP" sz="2800" b="1" dirty="0" smtClean="0"/>
              <a:t>-</a:t>
            </a:r>
            <a:r>
              <a:rPr kumimoji="1" lang="ja-JP" altLang="en-US" sz="2800" b="1" dirty="0" smtClean="0"/>
              <a:t>体験</a:t>
            </a:r>
            <a:r>
              <a:rPr kumimoji="1" lang="en-US" altLang="ja-JP" sz="2800" b="1" dirty="0"/>
              <a:t>Ⅱ</a:t>
            </a:r>
            <a:r>
              <a:rPr kumimoji="1" lang="ja-JP" altLang="en-US" sz="3600" b="1" dirty="0"/>
              <a:t>　意味のわからない苦痛①</a:t>
            </a:r>
          </a:p>
        </p:txBody>
      </p:sp>
      <p:sp>
        <p:nvSpPr>
          <p:cNvPr id="12" name="ホームベース 11"/>
          <p:cNvSpPr/>
          <p:nvPr/>
        </p:nvSpPr>
        <p:spPr>
          <a:xfrm>
            <a:off x="251520" y="1268760"/>
            <a:ext cx="1584176" cy="1008112"/>
          </a:xfrm>
          <a:prstGeom prst="homePlat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まずは</a:t>
            </a:r>
            <a:endParaRPr kumimoji="1" lang="en-US" altLang="ja-JP" sz="1400" dirty="0">
              <a:solidFill>
                <a:schemeClr val="tx1"/>
              </a:solidFill>
            </a:endParaRPr>
          </a:p>
          <a:p>
            <a:pPr algn="ctr"/>
            <a:r>
              <a:rPr kumimoji="1" lang="ja-JP" altLang="en-US" sz="1400" dirty="0">
                <a:solidFill>
                  <a:schemeClr val="tx1"/>
                </a:solidFill>
              </a:rPr>
              <a:t>グループで</a:t>
            </a:r>
            <a:endParaRPr kumimoji="1" lang="en-US" altLang="ja-JP" sz="1400" dirty="0">
              <a:solidFill>
                <a:schemeClr val="tx1"/>
              </a:solidFill>
            </a:endParaRPr>
          </a:p>
          <a:p>
            <a:pPr algn="ctr"/>
            <a:r>
              <a:rPr kumimoji="1" lang="ja-JP" altLang="en-US" sz="1400" dirty="0">
                <a:solidFill>
                  <a:schemeClr val="tx1"/>
                </a:solidFill>
              </a:rPr>
              <a:t>自己紹介</a:t>
            </a:r>
            <a:endParaRPr kumimoji="1" lang="en-US" altLang="ja-JP" sz="1400" dirty="0">
              <a:solidFill>
                <a:schemeClr val="tx1"/>
              </a:solidFill>
            </a:endParaRPr>
          </a:p>
        </p:txBody>
      </p:sp>
      <p:sp>
        <p:nvSpPr>
          <p:cNvPr id="13" name="山形 12"/>
          <p:cNvSpPr/>
          <p:nvPr/>
        </p:nvSpPr>
        <p:spPr>
          <a:xfrm>
            <a:off x="1403648" y="1268760"/>
            <a:ext cx="1440160" cy="1008112"/>
          </a:xfrm>
          <a:prstGeom prst="chevro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Ⅰ</a:t>
            </a:r>
            <a:endParaRPr kumimoji="1" lang="ja-JP" altLang="en-US" sz="1400" dirty="0">
              <a:solidFill>
                <a:schemeClr val="tx1"/>
              </a:solidFill>
            </a:endParaRPr>
          </a:p>
        </p:txBody>
      </p:sp>
      <p:sp>
        <p:nvSpPr>
          <p:cNvPr id="14" name="山形 13"/>
          <p:cNvSpPr/>
          <p:nvPr/>
        </p:nvSpPr>
        <p:spPr>
          <a:xfrm>
            <a:off x="2411760" y="1268760"/>
            <a:ext cx="1440160" cy="1008112"/>
          </a:xfrm>
          <a:prstGeom prst="chevron">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Ⅱ</a:t>
            </a:r>
            <a:endParaRPr kumimoji="1" lang="ja-JP" altLang="en-US" sz="1400" dirty="0">
              <a:solidFill>
                <a:schemeClr val="tx1"/>
              </a:solidFill>
            </a:endParaRPr>
          </a:p>
        </p:txBody>
      </p:sp>
      <p:sp>
        <p:nvSpPr>
          <p:cNvPr id="15" name="山形 14"/>
          <p:cNvSpPr/>
          <p:nvPr/>
        </p:nvSpPr>
        <p:spPr>
          <a:xfrm>
            <a:off x="3419872"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Ⅲ</a:t>
            </a:r>
            <a:endParaRPr kumimoji="1" lang="ja-JP" altLang="en-US" sz="1400" dirty="0">
              <a:solidFill>
                <a:schemeClr val="tx1"/>
              </a:solidFill>
            </a:endParaRPr>
          </a:p>
        </p:txBody>
      </p:sp>
      <p:sp>
        <p:nvSpPr>
          <p:cNvPr id="16" name="山形 15"/>
          <p:cNvSpPr/>
          <p:nvPr/>
        </p:nvSpPr>
        <p:spPr>
          <a:xfrm>
            <a:off x="4427984"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Ⅳ</a:t>
            </a:r>
            <a:endParaRPr kumimoji="1" lang="ja-JP" altLang="en-US" sz="1400" dirty="0">
              <a:solidFill>
                <a:schemeClr val="tx1"/>
              </a:solidFill>
            </a:endParaRPr>
          </a:p>
        </p:txBody>
      </p:sp>
      <p:sp>
        <p:nvSpPr>
          <p:cNvPr id="17" name="山形 16"/>
          <p:cNvSpPr/>
          <p:nvPr/>
        </p:nvSpPr>
        <p:spPr>
          <a:xfrm>
            <a:off x="5436096"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Ⅴ</a:t>
            </a:r>
            <a:endParaRPr kumimoji="1" lang="ja-JP" altLang="en-US" sz="1400" dirty="0">
              <a:solidFill>
                <a:schemeClr val="tx1"/>
              </a:solidFill>
            </a:endParaRPr>
          </a:p>
        </p:txBody>
      </p:sp>
      <p:sp>
        <p:nvSpPr>
          <p:cNvPr id="18" name="山形 17"/>
          <p:cNvSpPr/>
          <p:nvPr/>
        </p:nvSpPr>
        <p:spPr>
          <a:xfrm>
            <a:off x="6444208"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話し合い</a:t>
            </a:r>
          </a:p>
        </p:txBody>
      </p:sp>
      <p:sp>
        <p:nvSpPr>
          <p:cNvPr id="19" name="山形 18"/>
          <p:cNvSpPr/>
          <p:nvPr/>
        </p:nvSpPr>
        <p:spPr>
          <a:xfrm>
            <a:off x="745232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発表</a:t>
            </a:r>
          </a:p>
        </p:txBody>
      </p:sp>
      <p:sp>
        <p:nvSpPr>
          <p:cNvPr id="20" name="テキスト ボックス 19"/>
          <p:cNvSpPr txBox="1"/>
          <p:nvPr/>
        </p:nvSpPr>
        <p:spPr>
          <a:xfrm>
            <a:off x="467544" y="2277870"/>
            <a:ext cx="792088" cy="307777"/>
          </a:xfrm>
          <a:prstGeom prst="rect">
            <a:avLst/>
          </a:prstGeom>
          <a:noFill/>
        </p:spPr>
        <p:txBody>
          <a:bodyPr wrap="square" rtlCol="0">
            <a:spAutoFit/>
          </a:bodyPr>
          <a:lstStyle/>
          <a:p>
            <a:r>
              <a:rPr kumimoji="1" lang="ja-JP" altLang="en-US" sz="1400" dirty="0"/>
              <a:t>１０分</a:t>
            </a:r>
          </a:p>
        </p:txBody>
      </p:sp>
      <p:sp>
        <p:nvSpPr>
          <p:cNvPr id="21" name="テキスト ボックス 20"/>
          <p:cNvSpPr txBox="1"/>
          <p:nvPr/>
        </p:nvSpPr>
        <p:spPr>
          <a:xfrm>
            <a:off x="1547664" y="2277870"/>
            <a:ext cx="792088" cy="307777"/>
          </a:xfrm>
          <a:prstGeom prst="rect">
            <a:avLst/>
          </a:prstGeom>
          <a:noFill/>
        </p:spPr>
        <p:txBody>
          <a:bodyPr wrap="square" rtlCol="0">
            <a:spAutoFit/>
          </a:bodyPr>
          <a:lstStyle/>
          <a:p>
            <a:r>
              <a:rPr kumimoji="1" lang="ja-JP" altLang="en-US" sz="1400" dirty="0"/>
              <a:t>１５分</a:t>
            </a:r>
          </a:p>
        </p:txBody>
      </p:sp>
      <p:sp>
        <p:nvSpPr>
          <p:cNvPr id="22" name="テキスト ボックス 21"/>
          <p:cNvSpPr txBox="1"/>
          <p:nvPr/>
        </p:nvSpPr>
        <p:spPr>
          <a:xfrm>
            <a:off x="2555776" y="2276381"/>
            <a:ext cx="792088" cy="307777"/>
          </a:xfrm>
          <a:prstGeom prst="rect">
            <a:avLst/>
          </a:prstGeom>
          <a:noFill/>
        </p:spPr>
        <p:txBody>
          <a:bodyPr wrap="square" rtlCol="0">
            <a:spAutoFit/>
          </a:bodyPr>
          <a:lstStyle/>
          <a:p>
            <a:r>
              <a:rPr kumimoji="1" lang="ja-JP" altLang="en-US" sz="1400" dirty="0"/>
              <a:t>１５分</a:t>
            </a:r>
          </a:p>
        </p:txBody>
      </p:sp>
      <p:sp>
        <p:nvSpPr>
          <p:cNvPr id="23" name="テキスト ボックス 22"/>
          <p:cNvSpPr txBox="1"/>
          <p:nvPr/>
        </p:nvSpPr>
        <p:spPr>
          <a:xfrm>
            <a:off x="3563888" y="2277870"/>
            <a:ext cx="792088" cy="307777"/>
          </a:xfrm>
          <a:prstGeom prst="rect">
            <a:avLst/>
          </a:prstGeom>
          <a:noFill/>
        </p:spPr>
        <p:txBody>
          <a:bodyPr wrap="square" rtlCol="0">
            <a:spAutoFit/>
          </a:bodyPr>
          <a:lstStyle/>
          <a:p>
            <a:r>
              <a:rPr kumimoji="1" lang="ja-JP" altLang="en-US" sz="1400" dirty="0"/>
              <a:t>１５分</a:t>
            </a:r>
          </a:p>
        </p:txBody>
      </p:sp>
      <p:sp>
        <p:nvSpPr>
          <p:cNvPr id="24" name="テキスト ボックス 23"/>
          <p:cNvSpPr txBox="1"/>
          <p:nvPr/>
        </p:nvSpPr>
        <p:spPr>
          <a:xfrm>
            <a:off x="4572000" y="2285182"/>
            <a:ext cx="792088" cy="307777"/>
          </a:xfrm>
          <a:prstGeom prst="rect">
            <a:avLst/>
          </a:prstGeom>
          <a:noFill/>
        </p:spPr>
        <p:txBody>
          <a:bodyPr wrap="square" rtlCol="0">
            <a:spAutoFit/>
          </a:bodyPr>
          <a:lstStyle/>
          <a:p>
            <a:r>
              <a:rPr kumimoji="1" lang="ja-JP" altLang="en-US" sz="1400" dirty="0"/>
              <a:t>１５分</a:t>
            </a:r>
          </a:p>
        </p:txBody>
      </p:sp>
      <p:sp>
        <p:nvSpPr>
          <p:cNvPr id="25" name="テキスト ボックス 24"/>
          <p:cNvSpPr txBox="1"/>
          <p:nvPr/>
        </p:nvSpPr>
        <p:spPr>
          <a:xfrm>
            <a:off x="5580112" y="2285182"/>
            <a:ext cx="792088" cy="307777"/>
          </a:xfrm>
          <a:prstGeom prst="rect">
            <a:avLst/>
          </a:prstGeom>
          <a:noFill/>
        </p:spPr>
        <p:txBody>
          <a:bodyPr wrap="square" rtlCol="0">
            <a:spAutoFit/>
          </a:bodyPr>
          <a:lstStyle/>
          <a:p>
            <a:r>
              <a:rPr kumimoji="1" lang="ja-JP" altLang="en-US" sz="1400" dirty="0"/>
              <a:t>１５分</a:t>
            </a:r>
          </a:p>
        </p:txBody>
      </p:sp>
      <p:sp>
        <p:nvSpPr>
          <p:cNvPr id="26" name="テキスト ボックス 25"/>
          <p:cNvSpPr txBox="1"/>
          <p:nvPr/>
        </p:nvSpPr>
        <p:spPr>
          <a:xfrm>
            <a:off x="6558753" y="2276380"/>
            <a:ext cx="792088" cy="307777"/>
          </a:xfrm>
          <a:prstGeom prst="rect">
            <a:avLst/>
          </a:prstGeom>
          <a:noFill/>
        </p:spPr>
        <p:txBody>
          <a:bodyPr wrap="square" rtlCol="0">
            <a:spAutoFit/>
          </a:bodyPr>
          <a:lstStyle/>
          <a:p>
            <a:r>
              <a:rPr kumimoji="1" lang="ja-JP" altLang="en-US" sz="1400" dirty="0"/>
              <a:t>２０分</a:t>
            </a:r>
          </a:p>
        </p:txBody>
      </p:sp>
      <p:sp>
        <p:nvSpPr>
          <p:cNvPr id="27" name="テキスト ボックス 26"/>
          <p:cNvSpPr txBox="1"/>
          <p:nvPr/>
        </p:nvSpPr>
        <p:spPr>
          <a:xfrm>
            <a:off x="7596336" y="2285182"/>
            <a:ext cx="792088" cy="307777"/>
          </a:xfrm>
          <a:prstGeom prst="rect">
            <a:avLst/>
          </a:prstGeom>
          <a:noFill/>
        </p:spPr>
        <p:txBody>
          <a:bodyPr wrap="square" rtlCol="0">
            <a:spAutoFit/>
          </a:bodyPr>
          <a:lstStyle/>
          <a:p>
            <a:r>
              <a:rPr kumimoji="1" lang="ja-JP" altLang="en-US" sz="1400" dirty="0"/>
              <a:t>１５分</a:t>
            </a:r>
          </a:p>
        </p:txBody>
      </p:sp>
      <p:sp>
        <p:nvSpPr>
          <p:cNvPr id="29" name="スマイル 28"/>
          <p:cNvSpPr/>
          <p:nvPr/>
        </p:nvSpPr>
        <p:spPr>
          <a:xfrm>
            <a:off x="71500" y="5409220"/>
            <a:ext cx="504056" cy="504056"/>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323528" y="3068960"/>
            <a:ext cx="8640960" cy="3456384"/>
          </a:xfrm>
        </p:spPr>
        <p:txBody>
          <a:bodyPr>
            <a:normAutofit fontScale="92500"/>
          </a:bodyPr>
          <a:lstStyle/>
          <a:p>
            <a:r>
              <a:rPr lang="ja-JP" altLang="en-US" sz="2000" dirty="0"/>
              <a:t>パフォーマンス役の人１名は前方に集まってください</a:t>
            </a:r>
            <a:r>
              <a:rPr lang="ja-JP" altLang="en-US" sz="2000" dirty="0" smtClean="0"/>
              <a:t>。</a:t>
            </a:r>
            <a:endParaRPr lang="en-US" altLang="ja-JP" sz="2000" dirty="0" smtClean="0"/>
          </a:p>
          <a:p>
            <a:pPr marL="0" indent="0">
              <a:buNone/>
            </a:pPr>
            <a:endParaRPr lang="en-US" altLang="ja-JP" sz="400" dirty="0"/>
          </a:p>
          <a:p>
            <a:r>
              <a:rPr lang="ja-JP" altLang="en-US" sz="2000" dirty="0"/>
              <a:t>この体験でのターゲットは、パフォーマンス役の人以外のメンバーとなります</a:t>
            </a:r>
            <a:r>
              <a:rPr lang="ja-JP" altLang="en-US" sz="2000" dirty="0" smtClean="0"/>
              <a:t>。</a:t>
            </a:r>
            <a:endParaRPr lang="en-US" altLang="ja-JP" sz="2000" dirty="0" smtClean="0"/>
          </a:p>
          <a:p>
            <a:pPr marL="0" indent="0">
              <a:buNone/>
            </a:pPr>
            <a:endParaRPr lang="en-US" altLang="ja-JP" sz="400" dirty="0"/>
          </a:p>
          <a:p>
            <a:r>
              <a:rPr lang="ja-JP" altLang="en-US" sz="2000" dirty="0"/>
              <a:t>グループのメンバーに伝えてほしい図形があります。その絵を渡しますので、他のメンバーには見せないようにお願いします</a:t>
            </a:r>
            <a:r>
              <a:rPr lang="ja-JP" altLang="en-US" sz="2000" dirty="0" smtClean="0"/>
              <a:t>。</a:t>
            </a:r>
            <a:endParaRPr lang="en-US" altLang="ja-JP" sz="2000" dirty="0" smtClean="0"/>
          </a:p>
          <a:p>
            <a:pPr marL="0" indent="0">
              <a:buNone/>
            </a:pPr>
            <a:endParaRPr lang="en-US" altLang="ja-JP" sz="400" dirty="0"/>
          </a:p>
          <a:p>
            <a:r>
              <a:rPr lang="ja-JP" altLang="en-US" sz="2000" dirty="0"/>
              <a:t>伝える条件は「言葉のみ」です。アクション一切なしでお願いします。「合ってます」「○○さんいい線いってます」など評価に関する発言は</a:t>
            </a:r>
            <a:r>
              <a:rPr lang="en-US" altLang="ja-JP" sz="2000" dirty="0"/>
              <a:t>NG</a:t>
            </a:r>
            <a:r>
              <a:rPr lang="ja-JP" altLang="en-US" sz="2000" dirty="0"/>
              <a:t>です。他のメンバーはパフォーマンス役の人から与えられる情報で図形を再現してください。隣の人を覗き見するのは</a:t>
            </a:r>
            <a:r>
              <a:rPr lang="en-US" altLang="ja-JP" sz="2000" dirty="0"/>
              <a:t>OK</a:t>
            </a:r>
            <a:r>
              <a:rPr lang="ja-JP" altLang="en-US" sz="2000" dirty="0"/>
              <a:t>ですが、真似と相談は</a:t>
            </a:r>
            <a:r>
              <a:rPr lang="en-US" altLang="ja-JP" sz="2000" dirty="0"/>
              <a:t>NG</a:t>
            </a:r>
            <a:r>
              <a:rPr lang="ja-JP" altLang="en-US" sz="2000" dirty="0"/>
              <a:t>です。制限時間を設けますので、そこでいったん終了となります。</a:t>
            </a:r>
            <a:endParaRPr kumimoji="1" lang="ja-JP" altLang="en-US" sz="2000" dirty="0"/>
          </a:p>
        </p:txBody>
      </p:sp>
    </p:spTree>
    <p:extLst>
      <p:ext uri="{BB962C8B-B14F-4D97-AF65-F5344CB8AC3E}">
        <p14:creationId xmlns:p14="http://schemas.microsoft.com/office/powerpoint/2010/main" val="3047120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b="1" dirty="0"/>
              <a:t>意味のわからない苦痛　指示書</a:t>
            </a:r>
            <a:endParaRPr kumimoji="1" lang="ja-JP" altLang="en-US" sz="4000" b="1" dirty="0"/>
          </a:p>
        </p:txBody>
      </p:sp>
      <p:sp>
        <p:nvSpPr>
          <p:cNvPr id="4" name="コンテンツ プレースホルダー 3"/>
          <p:cNvSpPr>
            <a:spLocks noGrp="1"/>
          </p:cNvSpPr>
          <p:nvPr>
            <p:ph idx="1"/>
          </p:nvPr>
        </p:nvSpPr>
        <p:spPr>
          <a:xfrm>
            <a:off x="457200" y="1934053"/>
            <a:ext cx="8229600" cy="748680"/>
          </a:xfrm>
        </p:spPr>
        <p:txBody>
          <a:bodyPr>
            <a:normAutofit/>
          </a:bodyPr>
          <a:lstStyle/>
          <a:p>
            <a:r>
              <a:rPr lang="ja-JP" altLang="en-US" sz="2000" dirty="0"/>
              <a:t>グループのメンバーに伝えてほしい図形があります。その絵を渡しますので、他のメンバーには見せないようにお願いします。</a:t>
            </a:r>
            <a:endParaRPr lang="en-US" altLang="ja-JP" sz="2000" dirty="0"/>
          </a:p>
          <a:p>
            <a:endParaRPr kumimoji="1" lang="ja-JP" altLang="en-US" sz="2000" dirty="0"/>
          </a:p>
        </p:txBody>
      </p:sp>
      <p:sp>
        <p:nvSpPr>
          <p:cNvPr id="5" name="正方形/長方形 4"/>
          <p:cNvSpPr/>
          <p:nvPr/>
        </p:nvSpPr>
        <p:spPr>
          <a:xfrm>
            <a:off x="3851920" y="3645023"/>
            <a:ext cx="1440160" cy="144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直角三角形 5"/>
          <p:cNvSpPr/>
          <p:nvPr/>
        </p:nvSpPr>
        <p:spPr>
          <a:xfrm>
            <a:off x="5292080" y="3645023"/>
            <a:ext cx="1440160" cy="1440160"/>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直角三角形 6"/>
          <p:cNvSpPr/>
          <p:nvPr/>
        </p:nvSpPr>
        <p:spPr>
          <a:xfrm rot="10800000">
            <a:off x="2418564" y="3651828"/>
            <a:ext cx="1440160" cy="1426550"/>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3851920" y="2918591"/>
            <a:ext cx="1440160" cy="14333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二等辺三角形 9"/>
          <p:cNvSpPr/>
          <p:nvPr/>
        </p:nvSpPr>
        <p:spPr>
          <a:xfrm rot="10800000">
            <a:off x="3858724" y="5085183"/>
            <a:ext cx="1418168" cy="144016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3491880" y="3751020"/>
            <a:ext cx="288032"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5364088" y="4725143"/>
            <a:ext cx="288032" cy="288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p:nvPr/>
        </p:nvSpPr>
        <p:spPr>
          <a:xfrm rot="10800000">
            <a:off x="3858724" y="5078379"/>
            <a:ext cx="1418168" cy="72688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7236296" y="1124744"/>
            <a:ext cx="1584176" cy="72008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別紙配布</a:t>
            </a:r>
            <a:endParaRPr kumimoji="1" lang="ja-JP" altLang="en-US" sz="1400" dirty="0">
              <a:solidFill>
                <a:schemeClr val="tx1"/>
              </a:solidFill>
            </a:endParaRPr>
          </a:p>
        </p:txBody>
      </p:sp>
    </p:spTree>
    <p:extLst>
      <p:ext uri="{BB962C8B-B14F-4D97-AF65-F5344CB8AC3E}">
        <p14:creationId xmlns:p14="http://schemas.microsoft.com/office/powerpoint/2010/main" val="1442917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503548" y="3955304"/>
            <a:ext cx="8267836" cy="1656184"/>
          </a:xfrm>
          <a:prstGeom prst="rect">
            <a:avLst/>
          </a:prstGeom>
          <a:solidFill>
            <a:schemeClr val="accent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ホームベース 11"/>
          <p:cNvSpPr/>
          <p:nvPr/>
        </p:nvSpPr>
        <p:spPr>
          <a:xfrm>
            <a:off x="251520" y="1268760"/>
            <a:ext cx="1584176" cy="1008112"/>
          </a:xfrm>
          <a:prstGeom prst="homePlat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まずは</a:t>
            </a:r>
            <a:endParaRPr kumimoji="1" lang="en-US" altLang="ja-JP" sz="1400" dirty="0">
              <a:solidFill>
                <a:schemeClr val="tx1"/>
              </a:solidFill>
            </a:endParaRPr>
          </a:p>
          <a:p>
            <a:pPr algn="ctr"/>
            <a:r>
              <a:rPr kumimoji="1" lang="ja-JP" altLang="en-US" sz="1400" dirty="0">
                <a:solidFill>
                  <a:schemeClr val="tx1"/>
                </a:solidFill>
              </a:rPr>
              <a:t>グループで</a:t>
            </a:r>
            <a:endParaRPr kumimoji="1" lang="en-US" altLang="ja-JP" sz="1400" dirty="0">
              <a:solidFill>
                <a:schemeClr val="tx1"/>
              </a:solidFill>
            </a:endParaRPr>
          </a:p>
          <a:p>
            <a:pPr algn="ctr"/>
            <a:r>
              <a:rPr kumimoji="1" lang="ja-JP" altLang="en-US" sz="1400" dirty="0">
                <a:solidFill>
                  <a:schemeClr val="tx1"/>
                </a:solidFill>
              </a:rPr>
              <a:t>自己紹介</a:t>
            </a:r>
            <a:endParaRPr kumimoji="1" lang="en-US" altLang="ja-JP" sz="1400" dirty="0">
              <a:solidFill>
                <a:schemeClr val="tx1"/>
              </a:solidFill>
            </a:endParaRPr>
          </a:p>
        </p:txBody>
      </p:sp>
      <p:sp>
        <p:nvSpPr>
          <p:cNvPr id="13" name="山形 12"/>
          <p:cNvSpPr/>
          <p:nvPr/>
        </p:nvSpPr>
        <p:spPr>
          <a:xfrm>
            <a:off x="1403648" y="1268760"/>
            <a:ext cx="1440160" cy="1008112"/>
          </a:xfrm>
          <a:prstGeom prst="chevro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Ⅰ</a:t>
            </a:r>
            <a:endParaRPr kumimoji="1" lang="ja-JP" altLang="en-US" sz="1400" dirty="0">
              <a:solidFill>
                <a:schemeClr val="tx1"/>
              </a:solidFill>
            </a:endParaRPr>
          </a:p>
        </p:txBody>
      </p:sp>
      <p:sp>
        <p:nvSpPr>
          <p:cNvPr id="14" name="山形 13"/>
          <p:cNvSpPr/>
          <p:nvPr/>
        </p:nvSpPr>
        <p:spPr>
          <a:xfrm>
            <a:off x="2411760" y="1268760"/>
            <a:ext cx="1440160" cy="1008112"/>
          </a:xfrm>
          <a:prstGeom prst="chevron">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Ⅱ</a:t>
            </a:r>
            <a:endParaRPr kumimoji="1" lang="ja-JP" altLang="en-US" sz="1400" dirty="0">
              <a:solidFill>
                <a:schemeClr val="tx1"/>
              </a:solidFill>
            </a:endParaRPr>
          </a:p>
        </p:txBody>
      </p:sp>
      <p:sp>
        <p:nvSpPr>
          <p:cNvPr id="15" name="山形 14"/>
          <p:cNvSpPr/>
          <p:nvPr/>
        </p:nvSpPr>
        <p:spPr>
          <a:xfrm>
            <a:off x="3419872"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Ⅲ</a:t>
            </a:r>
            <a:endParaRPr kumimoji="1" lang="ja-JP" altLang="en-US" sz="1400" dirty="0">
              <a:solidFill>
                <a:schemeClr val="tx1"/>
              </a:solidFill>
            </a:endParaRPr>
          </a:p>
        </p:txBody>
      </p:sp>
      <p:sp>
        <p:nvSpPr>
          <p:cNvPr id="16" name="山形 15"/>
          <p:cNvSpPr/>
          <p:nvPr/>
        </p:nvSpPr>
        <p:spPr>
          <a:xfrm>
            <a:off x="4427984"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Ⅳ</a:t>
            </a:r>
            <a:endParaRPr kumimoji="1" lang="ja-JP" altLang="en-US" sz="1400" dirty="0">
              <a:solidFill>
                <a:schemeClr val="tx1"/>
              </a:solidFill>
            </a:endParaRPr>
          </a:p>
        </p:txBody>
      </p:sp>
      <p:sp>
        <p:nvSpPr>
          <p:cNvPr id="17" name="山形 16"/>
          <p:cNvSpPr/>
          <p:nvPr/>
        </p:nvSpPr>
        <p:spPr>
          <a:xfrm>
            <a:off x="5436096"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Ⅴ</a:t>
            </a:r>
            <a:endParaRPr kumimoji="1" lang="ja-JP" altLang="en-US" sz="1400" dirty="0">
              <a:solidFill>
                <a:schemeClr val="tx1"/>
              </a:solidFill>
            </a:endParaRPr>
          </a:p>
        </p:txBody>
      </p:sp>
      <p:sp>
        <p:nvSpPr>
          <p:cNvPr id="18" name="山形 17"/>
          <p:cNvSpPr/>
          <p:nvPr/>
        </p:nvSpPr>
        <p:spPr>
          <a:xfrm>
            <a:off x="6444208"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話し合い</a:t>
            </a:r>
          </a:p>
        </p:txBody>
      </p:sp>
      <p:sp>
        <p:nvSpPr>
          <p:cNvPr id="19" name="山形 18"/>
          <p:cNvSpPr/>
          <p:nvPr/>
        </p:nvSpPr>
        <p:spPr>
          <a:xfrm>
            <a:off x="745232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発表</a:t>
            </a:r>
          </a:p>
        </p:txBody>
      </p:sp>
      <p:sp>
        <p:nvSpPr>
          <p:cNvPr id="20" name="テキスト ボックス 19"/>
          <p:cNvSpPr txBox="1"/>
          <p:nvPr/>
        </p:nvSpPr>
        <p:spPr>
          <a:xfrm>
            <a:off x="467544" y="2277870"/>
            <a:ext cx="792088" cy="307777"/>
          </a:xfrm>
          <a:prstGeom prst="rect">
            <a:avLst/>
          </a:prstGeom>
          <a:noFill/>
        </p:spPr>
        <p:txBody>
          <a:bodyPr wrap="square" rtlCol="0">
            <a:spAutoFit/>
          </a:bodyPr>
          <a:lstStyle/>
          <a:p>
            <a:r>
              <a:rPr kumimoji="1" lang="ja-JP" altLang="en-US" sz="1400" dirty="0"/>
              <a:t>１０分</a:t>
            </a:r>
          </a:p>
        </p:txBody>
      </p:sp>
      <p:sp>
        <p:nvSpPr>
          <p:cNvPr id="21" name="テキスト ボックス 20"/>
          <p:cNvSpPr txBox="1"/>
          <p:nvPr/>
        </p:nvSpPr>
        <p:spPr>
          <a:xfrm>
            <a:off x="1547664" y="2277870"/>
            <a:ext cx="792088" cy="307777"/>
          </a:xfrm>
          <a:prstGeom prst="rect">
            <a:avLst/>
          </a:prstGeom>
          <a:noFill/>
        </p:spPr>
        <p:txBody>
          <a:bodyPr wrap="square" rtlCol="0">
            <a:spAutoFit/>
          </a:bodyPr>
          <a:lstStyle/>
          <a:p>
            <a:r>
              <a:rPr kumimoji="1" lang="ja-JP" altLang="en-US" sz="1400" dirty="0"/>
              <a:t>１５分</a:t>
            </a:r>
          </a:p>
        </p:txBody>
      </p:sp>
      <p:sp>
        <p:nvSpPr>
          <p:cNvPr id="22" name="テキスト ボックス 21"/>
          <p:cNvSpPr txBox="1"/>
          <p:nvPr/>
        </p:nvSpPr>
        <p:spPr>
          <a:xfrm>
            <a:off x="2555776" y="2276381"/>
            <a:ext cx="792088" cy="307777"/>
          </a:xfrm>
          <a:prstGeom prst="rect">
            <a:avLst/>
          </a:prstGeom>
          <a:noFill/>
        </p:spPr>
        <p:txBody>
          <a:bodyPr wrap="square" rtlCol="0">
            <a:spAutoFit/>
          </a:bodyPr>
          <a:lstStyle/>
          <a:p>
            <a:r>
              <a:rPr kumimoji="1" lang="ja-JP" altLang="en-US" sz="1400" dirty="0"/>
              <a:t>１５分</a:t>
            </a:r>
          </a:p>
        </p:txBody>
      </p:sp>
      <p:sp>
        <p:nvSpPr>
          <p:cNvPr id="23" name="テキスト ボックス 22"/>
          <p:cNvSpPr txBox="1"/>
          <p:nvPr/>
        </p:nvSpPr>
        <p:spPr>
          <a:xfrm>
            <a:off x="3563888" y="2277870"/>
            <a:ext cx="792088" cy="307777"/>
          </a:xfrm>
          <a:prstGeom prst="rect">
            <a:avLst/>
          </a:prstGeom>
          <a:noFill/>
        </p:spPr>
        <p:txBody>
          <a:bodyPr wrap="square" rtlCol="0">
            <a:spAutoFit/>
          </a:bodyPr>
          <a:lstStyle/>
          <a:p>
            <a:r>
              <a:rPr kumimoji="1" lang="ja-JP" altLang="en-US" sz="1400" dirty="0"/>
              <a:t>１５分</a:t>
            </a:r>
          </a:p>
        </p:txBody>
      </p:sp>
      <p:sp>
        <p:nvSpPr>
          <p:cNvPr id="24" name="テキスト ボックス 23"/>
          <p:cNvSpPr txBox="1"/>
          <p:nvPr/>
        </p:nvSpPr>
        <p:spPr>
          <a:xfrm>
            <a:off x="4572000" y="2285182"/>
            <a:ext cx="792088" cy="307777"/>
          </a:xfrm>
          <a:prstGeom prst="rect">
            <a:avLst/>
          </a:prstGeom>
          <a:noFill/>
        </p:spPr>
        <p:txBody>
          <a:bodyPr wrap="square" rtlCol="0">
            <a:spAutoFit/>
          </a:bodyPr>
          <a:lstStyle/>
          <a:p>
            <a:r>
              <a:rPr kumimoji="1" lang="ja-JP" altLang="en-US" sz="1400" dirty="0"/>
              <a:t>１５分</a:t>
            </a:r>
          </a:p>
        </p:txBody>
      </p:sp>
      <p:sp>
        <p:nvSpPr>
          <p:cNvPr id="25" name="テキスト ボックス 24"/>
          <p:cNvSpPr txBox="1"/>
          <p:nvPr/>
        </p:nvSpPr>
        <p:spPr>
          <a:xfrm>
            <a:off x="5580112" y="2285182"/>
            <a:ext cx="792088" cy="307777"/>
          </a:xfrm>
          <a:prstGeom prst="rect">
            <a:avLst/>
          </a:prstGeom>
          <a:noFill/>
        </p:spPr>
        <p:txBody>
          <a:bodyPr wrap="square" rtlCol="0">
            <a:spAutoFit/>
          </a:bodyPr>
          <a:lstStyle/>
          <a:p>
            <a:r>
              <a:rPr kumimoji="1" lang="ja-JP" altLang="en-US" sz="1400" dirty="0"/>
              <a:t>１５分</a:t>
            </a:r>
          </a:p>
        </p:txBody>
      </p:sp>
      <p:sp>
        <p:nvSpPr>
          <p:cNvPr id="26" name="テキスト ボックス 25"/>
          <p:cNvSpPr txBox="1"/>
          <p:nvPr/>
        </p:nvSpPr>
        <p:spPr>
          <a:xfrm>
            <a:off x="6558753" y="2276380"/>
            <a:ext cx="792088" cy="307777"/>
          </a:xfrm>
          <a:prstGeom prst="rect">
            <a:avLst/>
          </a:prstGeom>
          <a:noFill/>
        </p:spPr>
        <p:txBody>
          <a:bodyPr wrap="square" rtlCol="0">
            <a:spAutoFit/>
          </a:bodyPr>
          <a:lstStyle/>
          <a:p>
            <a:r>
              <a:rPr kumimoji="1" lang="ja-JP" altLang="en-US" sz="1400" dirty="0"/>
              <a:t>２０分</a:t>
            </a:r>
          </a:p>
        </p:txBody>
      </p:sp>
      <p:sp>
        <p:nvSpPr>
          <p:cNvPr id="27" name="テキスト ボックス 26"/>
          <p:cNvSpPr txBox="1"/>
          <p:nvPr/>
        </p:nvSpPr>
        <p:spPr>
          <a:xfrm>
            <a:off x="7596336" y="2285182"/>
            <a:ext cx="792088" cy="307777"/>
          </a:xfrm>
          <a:prstGeom prst="rect">
            <a:avLst/>
          </a:prstGeom>
          <a:noFill/>
        </p:spPr>
        <p:txBody>
          <a:bodyPr wrap="square" rtlCol="0">
            <a:spAutoFit/>
          </a:bodyPr>
          <a:lstStyle/>
          <a:p>
            <a:r>
              <a:rPr kumimoji="1" lang="ja-JP" altLang="en-US" sz="1400" dirty="0"/>
              <a:t>１５分</a:t>
            </a:r>
          </a:p>
        </p:txBody>
      </p:sp>
      <p:sp>
        <p:nvSpPr>
          <p:cNvPr id="28" name="スマイル 27"/>
          <p:cNvSpPr/>
          <p:nvPr/>
        </p:nvSpPr>
        <p:spPr>
          <a:xfrm>
            <a:off x="251520" y="4279340"/>
            <a:ext cx="504056" cy="504056"/>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タイトル 1"/>
          <p:cNvSpPr>
            <a:spLocks noGrp="1"/>
          </p:cNvSpPr>
          <p:nvPr>
            <p:ph type="title"/>
          </p:nvPr>
        </p:nvSpPr>
        <p:spPr>
          <a:xfrm>
            <a:off x="84584" y="174638"/>
            <a:ext cx="8686800" cy="1143000"/>
          </a:xfrm>
        </p:spPr>
        <p:txBody>
          <a:bodyPr>
            <a:noAutofit/>
          </a:bodyPr>
          <a:lstStyle/>
          <a:p>
            <a:r>
              <a:rPr kumimoji="1" lang="ja-JP" altLang="en-US" sz="3600" b="1" dirty="0" smtClean="0"/>
              <a:t>演習１</a:t>
            </a:r>
            <a:r>
              <a:rPr kumimoji="1" lang="en-US" altLang="ja-JP" sz="2800" b="1" dirty="0" smtClean="0"/>
              <a:t>-</a:t>
            </a:r>
            <a:r>
              <a:rPr kumimoji="1" lang="ja-JP" altLang="en-US" sz="2800" b="1" dirty="0" smtClean="0"/>
              <a:t>体験</a:t>
            </a:r>
            <a:r>
              <a:rPr kumimoji="1" lang="en-US" altLang="ja-JP" sz="2800" b="1" dirty="0"/>
              <a:t>Ⅱ</a:t>
            </a:r>
            <a:r>
              <a:rPr kumimoji="1" lang="ja-JP" altLang="en-US" sz="3600" b="1" dirty="0"/>
              <a:t>　意味のわからない</a:t>
            </a:r>
            <a:r>
              <a:rPr kumimoji="1" lang="ja-JP" altLang="en-US" sz="3600" b="1" dirty="0" smtClean="0"/>
              <a:t>苦痛②</a:t>
            </a:r>
            <a:endParaRPr kumimoji="1" lang="ja-JP" altLang="en-US" sz="3600" b="1" dirty="0"/>
          </a:p>
        </p:txBody>
      </p:sp>
      <p:sp>
        <p:nvSpPr>
          <p:cNvPr id="3" name="コンテンツ プレースホルダー 2"/>
          <p:cNvSpPr>
            <a:spLocks noGrp="1"/>
          </p:cNvSpPr>
          <p:nvPr>
            <p:ph idx="1"/>
          </p:nvPr>
        </p:nvSpPr>
        <p:spPr>
          <a:xfrm>
            <a:off x="452039" y="3235614"/>
            <a:ext cx="8229600" cy="3373835"/>
          </a:xfrm>
        </p:spPr>
        <p:txBody>
          <a:bodyPr>
            <a:normAutofit/>
          </a:bodyPr>
          <a:lstStyle/>
          <a:p>
            <a:r>
              <a:rPr kumimoji="1" lang="ja-JP" altLang="en-US" sz="2000" dirty="0"/>
              <a:t>さて、また再開しますが、ここからはパフォーマンス役の人は、心を鬼にしていただきます</a:t>
            </a:r>
            <a:r>
              <a:rPr kumimoji="1" lang="ja-JP" altLang="en-US" sz="2000" dirty="0" smtClean="0"/>
              <a:t>。</a:t>
            </a:r>
            <a:endParaRPr kumimoji="1" lang="en-US" altLang="ja-JP" sz="2000" dirty="0" smtClean="0"/>
          </a:p>
          <a:p>
            <a:pPr marL="0" indent="0">
              <a:buNone/>
            </a:pPr>
            <a:endParaRPr kumimoji="1" lang="en-US" altLang="ja-JP" sz="700" dirty="0" smtClean="0"/>
          </a:p>
          <a:p>
            <a:r>
              <a:rPr kumimoji="1" lang="ja-JP" altLang="en-US" sz="2000" dirty="0" smtClean="0"/>
              <a:t>自分</a:t>
            </a:r>
            <a:r>
              <a:rPr kumimoji="1" lang="ja-JP" altLang="en-US" sz="2000" dirty="0"/>
              <a:t>の指示どおりに図をかけていない人や筆が進まない人に対して「何回言ったらわかるの！」「そうじゃないでしょ！」「ちゃんとやりなさい！」などの言葉を浴びせてください</a:t>
            </a:r>
            <a:r>
              <a:rPr kumimoji="1" lang="ja-JP" altLang="en-US" sz="2000" dirty="0" smtClean="0"/>
              <a:t>。</a:t>
            </a:r>
            <a:endParaRPr kumimoji="1" lang="en-US" altLang="ja-JP" sz="2000" dirty="0" smtClean="0"/>
          </a:p>
          <a:p>
            <a:pPr marL="0" indent="0">
              <a:buNone/>
            </a:pPr>
            <a:endParaRPr kumimoji="1" lang="en-US" altLang="ja-JP" sz="700" dirty="0"/>
          </a:p>
          <a:p>
            <a:r>
              <a:rPr lang="ja-JP" altLang="en-US" sz="2000" dirty="0"/>
              <a:t>制限時間を設けますので、そこまで行います。</a:t>
            </a:r>
            <a:endParaRPr kumimoji="1" lang="ja-JP" altLang="en-US" sz="2000" dirty="0"/>
          </a:p>
        </p:txBody>
      </p:sp>
    </p:spTree>
    <p:extLst>
      <p:ext uri="{BB962C8B-B14F-4D97-AF65-F5344CB8AC3E}">
        <p14:creationId xmlns:p14="http://schemas.microsoft.com/office/powerpoint/2010/main" val="2475413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t>何言ってたのか</a:t>
            </a:r>
            <a:r>
              <a:rPr kumimoji="1" lang="en-US" altLang="ja-JP" b="1" dirty="0"/>
              <a:t>…</a:t>
            </a:r>
            <a:endParaRPr kumimoji="1" lang="ja-JP" altLang="en-US" b="1" dirty="0"/>
          </a:p>
        </p:txBody>
      </p:sp>
      <p:sp>
        <p:nvSpPr>
          <p:cNvPr id="5" name="正方形/長方形 4"/>
          <p:cNvSpPr/>
          <p:nvPr/>
        </p:nvSpPr>
        <p:spPr>
          <a:xfrm>
            <a:off x="3851920" y="2731042"/>
            <a:ext cx="1440160" cy="144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直角三角形 5"/>
          <p:cNvSpPr/>
          <p:nvPr/>
        </p:nvSpPr>
        <p:spPr>
          <a:xfrm>
            <a:off x="5292080" y="2731042"/>
            <a:ext cx="1440160" cy="1440160"/>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直角三角形 6"/>
          <p:cNvSpPr/>
          <p:nvPr/>
        </p:nvSpPr>
        <p:spPr>
          <a:xfrm rot="10800000">
            <a:off x="2418564" y="2737847"/>
            <a:ext cx="1440160" cy="1426550"/>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3851920" y="2004610"/>
            <a:ext cx="1440160" cy="14333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二等辺三角形 8"/>
          <p:cNvSpPr/>
          <p:nvPr/>
        </p:nvSpPr>
        <p:spPr>
          <a:xfrm rot="10800000">
            <a:off x="3858724" y="4171202"/>
            <a:ext cx="1418168" cy="144016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3491880" y="2837039"/>
            <a:ext cx="288032"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5364088" y="3811162"/>
            <a:ext cx="288032" cy="2880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p:nvPr/>
        </p:nvSpPr>
        <p:spPr>
          <a:xfrm rot="10800000">
            <a:off x="3858724" y="4164398"/>
            <a:ext cx="1418168" cy="72688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7236296" y="1124744"/>
            <a:ext cx="1584176" cy="72008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別紙配布</a:t>
            </a:r>
            <a:endParaRPr kumimoji="1" lang="ja-JP" altLang="en-US" sz="1400" dirty="0">
              <a:solidFill>
                <a:schemeClr val="tx1"/>
              </a:solidFill>
            </a:endParaRPr>
          </a:p>
        </p:txBody>
      </p:sp>
    </p:spTree>
    <p:extLst>
      <p:ext uri="{BB962C8B-B14F-4D97-AF65-F5344CB8AC3E}">
        <p14:creationId xmlns:p14="http://schemas.microsoft.com/office/powerpoint/2010/main" val="2159886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270994"/>
            <a:ext cx="8445624" cy="3171801"/>
          </a:xfrm>
        </p:spPr>
        <p:txBody>
          <a:bodyPr>
            <a:normAutofit/>
          </a:bodyPr>
          <a:lstStyle/>
          <a:p>
            <a:pPr>
              <a:lnSpc>
                <a:spcPct val="150000"/>
              </a:lnSpc>
            </a:pPr>
            <a:r>
              <a:rPr lang="ja-JP" altLang="en-US" sz="2400" dirty="0"/>
              <a:t>ここでの体験で、強度行動障害の方々の困惑についてみなさんは何を感じたでしょうか。この体験はパフォーマンス役以外の人がターゲットなので、いくつかのグループの方に聞いてみます。</a:t>
            </a:r>
          </a:p>
        </p:txBody>
      </p:sp>
      <p:sp>
        <p:nvSpPr>
          <p:cNvPr id="12" name="ホームベース 11"/>
          <p:cNvSpPr/>
          <p:nvPr/>
        </p:nvSpPr>
        <p:spPr>
          <a:xfrm>
            <a:off x="251520" y="1268760"/>
            <a:ext cx="1584176" cy="1008112"/>
          </a:xfrm>
          <a:prstGeom prst="homePlat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まずは</a:t>
            </a:r>
            <a:endParaRPr kumimoji="1" lang="en-US" altLang="ja-JP" sz="1400" dirty="0">
              <a:solidFill>
                <a:schemeClr val="tx1"/>
              </a:solidFill>
            </a:endParaRPr>
          </a:p>
          <a:p>
            <a:pPr algn="ctr"/>
            <a:r>
              <a:rPr kumimoji="1" lang="ja-JP" altLang="en-US" sz="1400" dirty="0">
                <a:solidFill>
                  <a:schemeClr val="tx1"/>
                </a:solidFill>
              </a:rPr>
              <a:t>グループで</a:t>
            </a:r>
            <a:endParaRPr kumimoji="1" lang="en-US" altLang="ja-JP" sz="1400" dirty="0">
              <a:solidFill>
                <a:schemeClr val="tx1"/>
              </a:solidFill>
            </a:endParaRPr>
          </a:p>
          <a:p>
            <a:pPr algn="ctr"/>
            <a:r>
              <a:rPr kumimoji="1" lang="ja-JP" altLang="en-US" sz="1400" dirty="0">
                <a:solidFill>
                  <a:schemeClr val="tx1"/>
                </a:solidFill>
              </a:rPr>
              <a:t>自己紹介</a:t>
            </a:r>
            <a:endParaRPr kumimoji="1" lang="en-US" altLang="ja-JP" sz="1400" dirty="0">
              <a:solidFill>
                <a:schemeClr val="tx1"/>
              </a:solidFill>
            </a:endParaRPr>
          </a:p>
        </p:txBody>
      </p:sp>
      <p:sp>
        <p:nvSpPr>
          <p:cNvPr id="13" name="山形 12"/>
          <p:cNvSpPr/>
          <p:nvPr/>
        </p:nvSpPr>
        <p:spPr>
          <a:xfrm>
            <a:off x="1403648" y="1268760"/>
            <a:ext cx="1440160" cy="1008112"/>
          </a:xfrm>
          <a:prstGeom prst="chevro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Ⅰ</a:t>
            </a:r>
            <a:endParaRPr kumimoji="1" lang="ja-JP" altLang="en-US" sz="1400" dirty="0">
              <a:solidFill>
                <a:schemeClr val="tx1"/>
              </a:solidFill>
            </a:endParaRPr>
          </a:p>
        </p:txBody>
      </p:sp>
      <p:sp>
        <p:nvSpPr>
          <p:cNvPr id="14" name="山形 13"/>
          <p:cNvSpPr/>
          <p:nvPr/>
        </p:nvSpPr>
        <p:spPr>
          <a:xfrm>
            <a:off x="2411760" y="1268760"/>
            <a:ext cx="1440160" cy="1008112"/>
          </a:xfrm>
          <a:prstGeom prst="chevron">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Ⅱ</a:t>
            </a:r>
            <a:endParaRPr kumimoji="1" lang="ja-JP" altLang="en-US" sz="1400" dirty="0">
              <a:solidFill>
                <a:schemeClr val="tx1"/>
              </a:solidFill>
            </a:endParaRPr>
          </a:p>
        </p:txBody>
      </p:sp>
      <p:sp>
        <p:nvSpPr>
          <p:cNvPr id="15" name="山形 14"/>
          <p:cNvSpPr/>
          <p:nvPr/>
        </p:nvSpPr>
        <p:spPr>
          <a:xfrm>
            <a:off x="3419872"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Ⅲ</a:t>
            </a:r>
            <a:endParaRPr kumimoji="1" lang="ja-JP" altLang="en-US" sz="1400" dirty="0">
              <a:solidFill>
                <a:schemeClr val="tx1"/>
              </a:solidFill>
            </a:endParaRPr>
          </a:p>
        </p:txBody>
      </p:sp>
      <p:sp>
        <p:nvSpPr>
          <p:cNvPr id="16" name="山形 15"/>
          <p:cNvSpPr/>
          <p:nvPr/>
        </p:nvSpPr>
        <p:spPr>
          <a:xfrm>
            <a:off x="4427984"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Ⅳ</a:t>
            </a:r>
            <a:endParaRPr kumimoji="1" lang="ja-JP" altLang="en-US" sz="1400" dirty="0">
              <a:solidFill>
                <a:schemeClr val="tx1"/>
              </a:solidFill>
            </a:endParaRPr>
          </a:p>
        </p:txBody>
      </p:sp>
      <p:sp>
        <p:nvSpPr>
          <p:cNvPr id="17" name="山形 16"/>
          <p:cNvSpPr/>
          <p:nvPr/>
        </p:nvSpPr>
        <p:spPr>
          <a:xfrm>
            <a:off x="5436096"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Ⅴ</a:t>
            </a:r>
            <a:endParaRPr kumimoji="1" lang="ja-JP" altLang="en-US" sz="1400" dirty="0">
              <a:solidFill>
                <a:schemeClr val="tx1"/>
              </a:solidFill>
            </a:endParaRPr>
          </a:p>
        </p:txBody>
      </p:sp>
      <p:sp>
        <p:nvSpPr>
          <p:cNvPr id="18" name="山形 17"/>
          <p:cNvSpPr/>
          <p:nvPr/>
        </p:nvSpPr>
        <p:spPr>
          <a:xfrm>
            <a:off x="6444208"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話し合い</a:t>
            </a:r>
          </a:p>
        </p:txBody>
      </p:sp>
      <p:sp>
        <p:nvSpPr>
          <p:cNvPr id="19" name="山形 18"/>
          <p:cNvSpPr/>
          <p:nvPr/>
        </p:nvSpPr>
        <p:spPr>
          <a:xfrm>
            <a:off x="745232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発表</a:t>
            </a:r>
          </a:p>
        </p:txBody>
      </p:sp>
      <p:sp>
        <p:nvSpPr>
          <p:cNvPr id="20" name="テキスト ボックス 19"/>
          <p:cNvSpPr txBox="1"/>
          <p:nvPr/>
        </p:nvSpPr>
        <p:spPr>
          <a:xfrm>
            <a:off x="467544" y="2277870"/>
            <a:ext cx="792088" cy="307777"/>
          </a:xfrm>
          <a:prstGeom prst="rect">
            <a:avLst/>
          </a:prstGeom>
          <a:noFill/>
        </p:spPr>
        <p:txBody>
          <a:bodyPr wrap="square" rtlCol="0">
            <a:spAutoFit/>
          </a:bodyPr>
          <a:lstStyle/>
          <a:p>
            <a:r>
              <a:rPr kumimoji="1" lang="ja-JP" altLang="en-US" sz="1400" dirty="0"/>
              <a:t>１０分</a:t>
            </a:r>
          </a:p>
        </p:txBody>
      </p:sp>
      <p:sp>
        <p:nvSpPr>
          <p:cNvPr id="21" name="テキスト ボックス 20"/>
          <p:cNvSpPr txBox="1"/>
          <p:nvPr/>
        </p:nvSpPr>
        <p:spPr>
          <a:xfrm>
            <a:off x="1547664" y="2277870"/>
            <a:ext cx="792088" cy="307777"/>
          </a:xfrm>
          <a:prstGeom prst="rect">
            <a:avLst/>
          </a:prstGeom>
          <a:noFill/>
        </p:spPr>
        <p:txBody>
          <a:bodyPr wrap="square" rtlCol="0">
            <a:spAutoFit/>
          </a:bodyPr>
          <a:lstStyle/>
          <a:p>
            <a:r>
              <a:rPr kumimoji="1" lang="ja-JP" altLang="en-US" sz="1400" dirty="0"/>
              <a:t>１５分</a:t>
            </a:r>
          </a:p>
        </p:txBody>
      </p:sp>
      <p:sp>
        <p:nvSpPr>
          <p:cNvPr id="22" name="テキスト ボックス 21"/>
          <p:cNvSpPr txBox="1"/>
          <p:nvPr/>
        </p:nvSpPr>
        <p:spPr>
          <a:xfrm>
            <a:off x="2555776" y="2276381"/>
            <a:ext cx="792088" cy="307777"/>
          </a:xfrm>
          <a:prstGeom prst="rect">
            <a:avLst/>
          </a:prstGeom>
          <a:noFill/>
        </p:spPr>
        <p:txBody>
          <a:bodyPr wrap="square" rtlCol="0">
            <a:spAutoFit/>
          </a:bodyPr>
          <a:lstStyle/>
          <a:p>
            <a:r>
              <a:rPr kumimoji="1" lang="ja-JP" altLang="en-US" sz="1400" dirty="0"/>
              <a:t>１５分</a:t>
            </a:r>
          </a:p>
        </p:txBody>
      </p:sp>
      <p:sp>
        <p:nvSpPr>
          <p:cNvPr id="23" name="テキスト ボックス 22"/>
          <p:cNvSpPr txBox="1"/>
          <p:nvPr/>
        </p:nvSpPr>
        <p:spPr>
          <a:xfrm>
            <a:off x="3563888" y="2277870"/>
            <a:ext cx="792088" cy="307777"/>
          </a:xfrm>
          <a:prstGeom prst="rect">
            <a:avLst/>
          </a:prstGeom>
          <a:noFill/>
        </p:spPr>
        <p:txBody>
          <a:bodyPr wrap="square" rtlCol="0">
            <a:spAutoFit/>
          </a:bodyPr>
          <a:lstStyle/>
          <a:p>
            <a:r>
              <a:rPr kumimoji="1" lang="ja-JP" altLang="en-US" sz="1400" dirty="0"/>
              <a:t>１５分</a:t>
            </a:r>
          </a:p>
        </p:txBody>
      </p:sp>
      <p:sp>
        <p:nvSpPr>
          <p:cNvPr id="24" name="テキスト ボックス 23"/>
          <p:cNvSpPr txBox="1"/>
          <p:nvPr/>
        </p:nvSpPr>
        <p:spPr>
          <a:xfrm>
            <a:off x="4572000" y="2285182"/>
            <a:ext cx="792088" cy="307777"/>
          </a:xfrm>
          <a:prstGeom prst="rect">
            <a:avLst/>
          </a:prstGeom>
          <a:noFill/>
        </p:spPr>
        <p:txBody>
          <a:bodyPr wrap="square" rtlCol="0">
            <a:spAutoFit/>
          </a:bodyPr>
          <a:lstStyle/>
          <a:p>
            <a:r>
              <a:rPr kumimoji="1" lang="ja-JP" altLang="en-US" sz="1400" dirty="0"/>
              <a:t>１５分</a:t>
            </a:r>
          </a:p>
        </p:txBody>
      </p:sp>
      <p:sp>
        <p:nvSpPr>
          <p:cNvPr id="25" name="テキスト ボックス 24"/>
          <p:cNvSpPr txBox="1"/>
          <p:nvPr/>
        </p:nvSpPr>
        <p:spPr>
          <a:xfrm>
            <a:off x="5580112" y="2285182"/>
            <a:ext cx="792088" cy="307777"/>
          </a:xfrm>
          <a:prstGeom prst="rect">
            <a:avLst/>
          </a:prstGeom>
          <a:noFill/>
        </p:spPr>
        <p:txBody>
          <a:bodyPr wrap="square" rtlCol="0">
            <a:spAutoFit/>
          </a:bodyPr>
          <a:lstStyle/>
          <a:p>
            <a:r>
              <a:rPr kumimoji="1" lang="ja-JP" altLang="en-US" sz="1400" dirty="0"/>
              <a:t>１５分</a:t>
            </a:r>
          </a:p>
        </p:txBody>
      </p:sp>
      <p:sp>
        <p:nvSpPr>
          <p:cNvPr id="26" name="テキスト ボックス 25"/>
          <p:cNvSpPr txBox="1"/>
          <p:nvPr/>
        </p:nvSpPr>
        <p:spPr>
          <a:xfrm>
            <a:off x="6558753" y="2276380"/>
            <a:ext cx="792088" cy="307777"/>
          </a:xfrm>
          <a:prstGeom prst="rect">
            <a:avLst/>
          </a:prstGeom>
          <a:noFill/>
        </p:spPr>
        <p:txBody>
          <a:bodyPr wrap="square" rtlCol="0">
            <a:spAutoFit/>
          </a:bodyPr>
          <a:lstStyle/>
          <a:p>
            <a:r>
              <a:rPr kumimoji="1" lang="ja-JP" altLang="en-US" sz="1400" dirty="0"/>
              <a:t>２０分</a:t>
            </a:r>
          </a:p>
        </p:txBody>
      </p:sp>
      <p:sp>
        <p:nvSpPr>
          <p:cNvPr id="27" name="テキスト ボックス 26"/>
          <p:cNvSpPr txBox="1"/>
          <p:nvPr/>
        </p:nvSpPr>
        <p:spPr>
          <a:xfrm>
            <a:off x="7596336" y="2285182"/>
            <a:ext cx="792088" cy="307777"/>
          </a:xfrm>
          <a:prstGeom prst="rect">
            <a:avLst/>
          </a:prstGeom>
          <a:noFill/>
        </p:spPr>
        <p:txBody>
          <a:bodyPr wrap="square" rtlCol="0">
            <a:spAutoFit/>
          </a:bodyPr>
          <a:lstStyle/>
          <a:p>
            <a:r>
              <a:rPr kumimoji="1" lang="ja-JP" altLang="en-US" sz="1400" dirty="0"/>
              <a:t>１５分</a:t>
            </a:r>
          </a:p>
        </p:txBody>
      </p:sp>
      <p:sp>
        <p:nvSpPr>
          <p:cNvPr id="28" name="タイトル 1"/>
          <p:cNvSpPr>
            <a:spLocks noGrp="1"/>
          </p:cNvSpPr>
          <p:nvPr>
            <p:ph type="title"/>
          </p:nvPr>
        </p:nvSpPr>
        <p:spPr>
          <a:xfrm>
            <a:off x="251520" y="274638"/>
            <a:ext cx="8435280" cy="1143000"/>
          </a:xfrm>
        </p:spPr>
        <p:txBody>
          <a:bodyPr>
            <a:noAutofit/>
          </a:bodyPr>
          <a:lstStyle/>
          <a:p>
            <a:r>
              <a:rPr kumimoji="1" lang="ja-JP" altLang="en-US" sz="3600" b="1" dirty="0" smtClean="0"/>
              <a:t>演習１</a:t>
            </a:r>
            <a:r>
              <a:rPr kumimoji="1" lang="en-US" altLang="ja-JP" sz="2800" b="1" dirty="0" smtClean="0"/>
              <a:t>-</a:t>
            </a:r>
            <a:r>
              <a:rPr kumimoji="1" lang="ja-JP" altLang="en-US" sz="2800" b="1" dirty="0" smtClean="0"/>
              <a:t>体験</a:t>
            </a:r>
            <a:r>
              <a:rPr kumimoji="1" lang="en-US" altLang="ja-JP" sz="2800" b="1" dirty="0"/>
              <a:t>Ⅱ</a:t>
            </a:r>
            <a:r>
              <a:rPr kumimoji="1" lang="ja-JP" altLang="en-US" sz="3600" b="1" dirty="0"/>
              <a:t>　意味のわからない</a:t>
            </a:r>
            <a:r>
              <a:rPr kumimoji="1" lang="ja-JP" altLang="en-US" sz="3600" b="1" dirty="0" smtClean="0"/>
              <a:t>苦痛③</a:t>
            </a:r>
            <a:endParaRPr kumimoji="1" lang="ja-JP" altLang="en-US" sz="3600" b="1" dirty="0"/>
          </a:p>
        </p:txBody>
      </p:sp>
    </p:spTree>
    <p:extLst>
      <p:ext uri="{BB962C8B-B14F-4D97-AF65-F5344CB8AC3E}">
        <p14:creationId xmlns:p14="http://schemas.microsoft.com/office/powerpoint/2010/main" val="131026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a:t>この時間で学びたいこと</a:t>
            </a:r>
          </a:p>
        </p:txBody>
      </p:sp>
      <p:sp>
        <p:nvSpPr>
          <p:cNvPr id="3" name="コンテンツ プレースホルダー 2"/>
          <p:cNvSpPr>
            <a:spLocks noGrp="1"/>
          </p:cNvSpPr>
          <p:nvPr>
            <p:ph idx="1"/>
          </p:nvPr>
        </p:nvSpPr>
        <p:spPr/>
        <p:txBody>
          <a:bodyPr>
            <a:normAutofit/>
          </a:bodyPr>
          <a:lstStyle/>
          <a:p>
            <a:r>
              <a:rPr kumimoji="1" lang="ja-JP" altLang="en-US" sz="2400" dirty="0"/>
              <a:t>強度行動障害は本人が強い困惑を感じ、その解決策が</a:t>
            </a:r>
            <a:r>
              <a:rPr kumimoji="1" lang="ja-JP" altLang="en-US" sz="2400" dirty="0" err="1"/>
              <a:t>見い出せない</a:t>
            </a:r>
            <a:r>
              <a:rPr kumimoji="1" lang="ja-JP" altLang="en-US" sz="2400" dirty="0"/>
              <a:t>まま、なんとか抜け出そうともがいている状況と考えることもできます</a:t>
            </a:r>
            <a:r>
              <a:rPr kumimoji="1" lang="ja-JP" altLang="en-US" sz="2400" dirty="0" smtClean="0"/>
              <a:t>。</a:t>
            </a:r>
            <a:endParaRPr kumimoji="1" lang="en-US" altLang="ja-JP" sz="2400" dirty="0" smtClean="0"/>
          </a:p>
          <a:p>
            <a:pPr marL="0" indent="0">
              <a:buNone/>
            </a:pPr>
            <a:endParaRPr kumimoji="1" lang="en-US" altLang="ja-JP" sz="800" dirty="0"/>
          </a:p>
          <a:p>
            <a:r>
              <a:rPr kumimoji="1" lang="ja-JP" altLang="en-US" sz="2400" dirty="0"/>
              <a:t>この時間では、私たち支援者がどんな困惑を感じさせてしまっているのか、強度行動障害の方々の立場になって体験してみます</a:t>
            </a:r>
            <a:r>
              <a:rPr kumimoji="1" lang="ja-JP" altLang="en-US" sz="2400" dirty="0" smtClean="0"/>
              <a:t>。</a:t>
            </a:r>
            <a:endParaRPr kumimoji="1" lang="en-US" altLang="ja-JP" sz="2400" dirty="0" smtClean="0"/>
          </a:p>
          <a:p>
            <a:pPr marL="0" indent="0">
              <a:buNone/>
            </a:pPr>
            <a:endParaRPr kumimoji="1" lang="en-US" altLang="ja-JP" sz="800" dirty="0"/>
          </a:p>
          <a:p>
            <a:r>
              <a:rPr lang="ja-JP" altLang="en-US" sz="2400" dirty="0"/>
              <a:t>もちろん感じ方は人それぞれ違うと思いますが、自分たちの体験レベルよりもはるかに強い困惑を感じてこられた方々であるという思いを持ちながら研修を進めていければと思います。</a:t>
            </a:r>
            <a:endParaRPr lang="en-US" altLang="ja-JP" sz="2400" dirty="0"/>
          </a:p>
          <a:p>
            <a:endParaRPr kumimoji="1" lang="en-US" altLang="ja-JP" sz="2400" dirty="0"/>
          </a:p>
        </p:txBody>
      </p:sp>
    </p:spTree>
    <p:extLst>
      <p:ext uri="{BB962C8B-B14F-4D97-AF65-F5344CB8AC3E}">
        <p14:creationId xmlns:p14="http://schemas.microsoft.com/office/powerpoint/2010/main" val="4260040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3645025"/>
            <a:ext cx="8229600" cy="2016224"/>
          </a:xfrm>
        </p:spPr>
        <p:txBody>
          <a:bodyPr>
            <a:normAutofit/>
          </a:bodyPr>
          <a:lstStyle/>
          <a:p>
            <a:r>
              <a:rPr lang="ja-JP" altLang="en-US" sz="2400" dirty="0"/>
              <a:t>いろいろな回答が出てくるかもしれませんが、少なくとも、</a:t>
            </a:r>
            <a:r>
              <a:rPr lang="en-US" altLang="ja-JP" sz="2400" dirty="0"/>
              <a:t>【</a:t>
            </a:r>
            <a:r>
              <a:rPr lang="ja-JP" altLang="en-US" sz="2400" dirty="0"/>
              <a:t>コミュニケーション（理解）の苦労</a:t>
            </a:r>
            <a:r>
              <a:rPr lang="en-US" altLang="ja-JP" sz="2400" dirty="0"/>
              <a:t>】</a:t>
            </a:r>
            <a:r>
              <a:rPr lang="ja-JP" altLang="en-US" sz="2400" dirty="0"/>
              <a:t>に関する発言は引き出したいところです。また、</a:t>
            </a:r>
            <a:r>
              <a:rPr lang="en-US" altLang="ja-JP" sz="2400" dirty="0"/>
              <a:t>【</a:t>
            </a:r>
            <a:r>
              <a:rPr lang="ja-JP" altLang="en-US" sz="2400" dirty="0"/>
              <a:t>状況の理解の難しさなど、社会性の困難</a:t>
            </a:r>
            <a:r>
              <a:rPr lang="en-US" altLang="ja-JP" sz="2400" dirty="0"/>
              <a:t>】</a:t>
            </a:r>
            <a:r>
              <a:rPr lang="ja-JP" altLang="en-US" sz="2400" dirty="0"/>
              <a:t>に触れるような発言も期待したいです。</a:t>
            </a:r>
          </a:p>
          <a:p>
            <a:endParaRPr lang="ja-JP" altLang="en-US" sz="2400" dirty="0"/>
          </a:p>
        </p:txBody>
      </p:sp>
      <p:sp>
        <p:nvSpPr>
          <p:cNvPr id="12" name="ホームベース 11"/>
          <p:cNvSpPr/>
          <p:nvPr/>
        </p:nvSpPr>
        <p:spPr>
          <a:xfrm>
            <a:off x="251520" y="1268760"/>
            <a:ext cx="1584176" cy="1008112"/>
          </a:xfrm>
          <a:prstGeom prst="homePlat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まずは</a:t>
            </a:r>
            <a:endParaRPr kumimoji="1" lang="en-US" altLang="ja-JP" sz="1400" dirty="0">
              <a:solidFill>
                <a:schemeClr val="tx1"/>
              </a:solidFill>
            </a:endParaRPr>
          </a:p>
          <a:p>
            <a:pPr algn="ctr"/>
            <a:r>
              <a:rPr kumimoji="1" lang="ja-JP" altLang="en-US" sz="1400" dirty="0">
                <a:solidFill>
                  <a:schemeClr val="tx1"/>
                </a:solidFill>
              </a:rPr>
              <a:t>グループで</a:t>
            </a:r>
            <a:endParaRPr kumimoji="1" lang="en-US" altLang="ja-JP" sz="1400" dirty="0">
              <a:solidFill>
                <a:schemeClr val="tx1"/>
              </a:solidFill>
            </a:endParaRPr>
          </a:p>
          <a:p>
            <a:pPr algn="ctr"/>
            <a:r>
              <a:rPr kumimoji="1" lang="ja-JP" altLang="en-US" sz="1400" dirty="0">
                <a:solidFill>
                  <a:schemeClr val="tx1"/>
                </a:solidFill>
              </a:rPr>
              <a:t>自己紹介</a:t>
            </a:r>
            <a:endParaRPr kumimoji="1" lang="en-US" altLang="ja-JP" sz="1400" dirty="0">
              <a:solidFill>
                <a:schemeClr val="tx1"/>
              </a:solidFill>
            </a:endParaRPr>
          </a:p>
        </p:txBody>
      </p:sp>
      <p:sp>
        <p:nvSpPr>
          <p:cNvPr id="13" name="山形 12"/>
          <p:cNvSpPr/>
          <p:nvPr/>
        </p:nvSpPr>
        <p:spPr>
          <a:xfrm>
            <a:off x="1403648" y="1268760"/>
            <a:ext cx="1440160" cy="1008112"/>
          </a:xfrm>
          <a:prstGeom prst="chevro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Ⅰ</a:t>
            </a:r>
            <a:endParaRPr kumimoji="1" lang="ja-JP" altLang="en-US" sz="1400" dirty="0">
              <a:solidFill>
                <a:schemeClr val="tx1"/>
              </a:solidFill>
            </a:endParaRPr>
          </a:p>
        </p:txBody>
      </p:sp>
      <p:sp>
        <p:nvSpPr>
          <p:cNvPr id="14" name="山形 13"/>
          <p:cNvSpPr/>
          <p:nvPr/>
        </p:nvSpPr>
        <p:spPr>
          <a:xfrm>
            <a:off x="2411760" y="1268760"/>
            <a:ext cx="1440160" cy="1008112"/>
          </a:xfrm>
          <a:prstGeom prst="chevron">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Ⅱ</a:t>
            </a:r>
            <a:endParaRPr kumimoji="1" lang="ja-JP" altLang="en-US" sz="1400" dirty="0">
              <a:solidFill>
                <a:schemeClr val="tx1"/>
              </a:solidFill>
            </a:endParaRPr>
          </a:p>
        </p:txBody>
      </p:sp>
      <p:sp>
        <p:nvSpPr>
          <p:cNvPr id="15" name="山形 14"/>
          <p:cNvSpPr/>
          <p:nvPr/>
        </p:nvSpPr>
        <p:spPr>
          <a:xfrm>
            <a:off x="3419872"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Ⅲ</a:t>
            </a:r>
            <a:endParaRPr kumimoji="1" lang="ja-JP" altLang="en-US" sz="1400" dirty="0">
              <a:solidFill>
                <a:schemeClr val="tx1"/>
              </a:solidFill>
            </a:endParaRPr>
          </a:p>
        </p:txBody>
      </p:sp>
      <p:sp>
        <p:nvSpPr>
          <p:cNvPr id="16" name="山形 15"/>
          <p:cNvSpPr/>
          <p:nvPr/>
        </p:nvSpPr>
        <p:spPr>
          <a:xfrm>
            <a:off x="4427984"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Ⅳ</a:t>
            </a:r>
            <a:endParaRPr kumimoji="1" lang="ja-JP" altLang="en-US" sz="1400" dirty="0">
              <a:solidFill>
                <a:schemeClr val="tx1"/>
              </a:solidFill>
            </a:endParaRPr>
          </a:p>
        </p:txBody>
      </p:sp>
      <p:sp>
        <p:nvSpPr>
          <p:cNvPr id="17" name="山形 16"/>
          <p:cNvSpPr/>
          <p:nvPr/>
        </p:nvSpPr>
        <p:spPr>
          <a:xfrm>
            <a:off x="5436096"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Ⅴ</a:t>
            </a:r>
            <a:endParaRPr kumimoji="1" lang="ja-JP" altLang="en-US" sz="1400" dirty="0">
              <a:solidFill>
                <a:schemeClr val="tx1"/>
              </a:solidFill>
            </a:endParaRPr>
          </a:p>
        </p:txBody>
      </p:sp>
      <p:sp>
        <p:nvSpPr>
          <p:cNvPr id="18" name="山形 17"/>
          <p:cNvSpPr/>
          <p:nvPr/>
        </p:nvSpPr>
        <p:spPr>
          <a:xfrm>
            <a:off x="6444208"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話し合い</a:t>
            </a:r>
          </a:p>
        </p:txBody>
      </p:sp>
      <p:sp>
        <p:nvSpPr>
          <p:cNvPr id="19" name="山形 18"/>
          <p:cNvSpPr/>
          <p:nvPr/>
        </p:nvSpPr>
        <p:spPr>
          <a:xfrm>
            <a:off x="745232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発表</a:t>
            </a:r>
          </a:p>
        </p:txBody>
      </p:sp>
      <p:sp>
        <p:nvSpPr>
          <p:cNvPr id="20" name="テキスト ボックス 19"/>
          <p:cNvSpPr txBox="1"/>
          <p:nvPr/>
        </p:nvSpPr>
        <p:spPr>
          <a:xfrm>
            <a:off x="467544" y="2277870"/>
            <a:ext cx="792088" cy="307777"/>
          </a:xfrm>
          <a:prstGeom prst="rect">
            <a:avLst/>
          </a:prstGeom>
          <a:noFill/>
        </p:spPr>
        <p:txBody>
          <a:bodyPr wrap="square" rtlCol="0">
            <a:spAutoFit/>
          </a:bodyPr>
          <a:lstStyle/>
          <a:p>
            <a:r>
              <a:rPr kumimoji="1" lang="ja-JP" altLang="en-US" sz="1400" dirty="0"/>
              <a:t>１０分</a:t>
            </a:r>
          </a:p>
        </p:txBody>
      </p:sp>
      <p:sp>
        <p:nvSpPr>
          <p:cNvPr id="21" name="テキスト ボックス 20"/>
          <p:cNvSpPr txBox="1"/>
          <p:nvPr/>
        </p:nvSpPr>
        <p:spPr>
          <a:xfrm>
            <a:off x="1547664" y="2277870"/>
            <a:ext cx="792088" cy="307777"/>
          </a:xfrm>
          <a:prstGeom prst="rect">
            <a:avLst/>
          </a:prstGeom>
          <a:noFill/>
        </p:spPr>
        <p:txBody>
          <a:bodyPr wrap="square" rtlCol="0">
            <a:spAutoFit/>
          </a:bodyPr>
          <a:lstStyle/>
          <a:p>
            <a:r>
              <a:rPr kumimoji="1" lang="ja-JP" altLang="en-US" sz="1400" dirty="0"/>
              <a:t>１５分</a:t>
            </a:r>
          </a:p>
        </p:txBody>
      </p:sp>
      <p:sp>
        <p:nvSpPr>
          <p:cNvPr id="22" name="テキスト ボックス 21"/>
          <p:cNvSpPr txBox="1"/>
          <p:nvPr/>
        </p:nvSpPr>
        <p:spPr>
          <a:xfrm>
            <a:off x="2555776" y="2276381"/>
            <a:ext cx="792088" cy="307777"/>
          </a:xfrm>
          <a:prstGeom prst="rect">
            <a:avLst/>
          </a:prstGeom>
          <a:noFill/>
        </p:spPr>
        <p:txBody>
          <a:bodyPr wrap="square" rtlCol="0">
            <a:spAutoFit/>
          </a:bodyPr>
          <a:lstStyle/>
          <a:p>
            <a:r>
              <a:rPr kumimoji="1" lang="ja-JP" altLang="en-US" sz="1400" dirty="0"/>
              <a:t>１５分</a:t>
            </a:r>
          </a:p>
        </p:txBody>
      </p:sp>
      <p:sp>
        <p:nvSpPr>
          <p:cNvPr id="23" name="テキスト ボックス 22"/>
          <p:cNvSpPr txBox="1"/>
          <p:nvPr/>
        </p:nvSpPr>
        <p:spPr>
          <a:xfrm>
            <a:off x="3563888" y="2277870"/>
            <a:ext cx="792088" cy="307777"/>
          </a:xfrm>
          <a:prstGeom prst="rect">
            <a:avLst/>
          </a:prstGeom>
          <a:noFill/>
        </p:spPr>
        <p:txBody>
          <a:bodyPr wrap="square" rtlCol="0">
            <a:spAutoFit/>
          </a:bodyPr>
          <a:lstStyle/>
          <a:p>
            <a:r>
              <a:rPr kumimoji="1" lang="ja-JP" altLang="en-US" sz="1400" dirty="0"/>
              <a:t>１５分</a:t>
            </a:r>
          </a:p>
        </p:txBody>
      </p:sp>
      <p:sp>
        <p:nvSpPr>
          <p:cNvPr id="24" name="テキスト ボックス 23"/>
          <p:cNvSpPr txBox="1"/>
          <p:nvPr/>
        </p:nvSpPr>
        <p:spPr>
          <a:xfrm>
            <a:off x="4572000" y="2285182"/>
            <a:ext cx="792088" cy="307777"/>
          </a:xfrm>
          <a:prstGeom prst="rect">
            <a:avLst/>
          </a:prstGeom>
          <a:noFill/>
        </p:spPr>
        <p:txBody>
          <a:bodyPr wrap="square" rtlCol="0">
            <a:spAutoFit/>
          </a:bodyPr>
          <a:lstStyle/>
          <a:p>
            <a:r>
              <a:rPr kumimoji="1" lang="ja-JP" altLang="en-US" sz="1400" dirty="0"/>
              <a:t>１５分</a:t>
            </a:r>
          </a:p>
        </p:txBody>
      </p:sp>
      <p:sp>
        <p:nvSpPr>
          <p:cNvPr id="25" name="テキスト ボックス 24"/>
          <p:cNvSpPr txBox="1"/>
          <p:nvPr/>
        </p:nvSpPr>
        <p:spPr>
          <a:xfrm>
            <a:off x="5580112" y="2285182"/>
            <a:ext cx="792088" cy="307777"/>
          </a:xfrm>
          <a:prstGeom prst="rect">
            <a:avLst/>
          </a:prstGeom>
          <a:noFill/>
        </p:spPr>
        <p:txBody>
          <a:bodyPr wrap="square" rtlCol="0">
            <a:spAutoFit/>
          </a:bodyPr>
          <a:lstStyle/>
          <a:p>
            <a:r>
              <a:rPr kumimoji="1" lang="ja-JP" altLang="en-US" sz="1400" dirty="0"/>
              <a:t>１５分</a:t>
            </a:r>
          </a:p>
        </p:txBody>
      </p:sp>
      <p:sp>
        <p:nvSpPr>
          <p:cNvPr id="26" name="テキスト ボックス 25"/>
          <p:cNvSpPr txBox="1"/>
          <p:nvPr/>
        </p:nvSpPr>
        <p:spPr>
          <a:xfrm>
            <a:off x="6558753" y="2276380"/>
            <a:ext cx="792088" cy="307777"/>
          </a:xfrm>
          <a:prstGeom prst="rect">
            <a:avLst/>
          </a:prstGeom>
          <a:noFill/>
        </p:spPr>
        <p:txBody>
          <a:bodyPr wrap="square" rtlCol="0">
            <a:spAutoFit/>
          </a:bodyPr>
          <a:lstStyle/>
          <a:p>
            <a:r>
              <a:rPr kumimoji="1" lang="ja-JP" altLang="en-US" sz="1400" dirty="0"/>
              <a:t>２０分</a:t>
            </a:r>
          </a:p>
        </p:txBody>
      </p:sp>
      <p:sp>
        <p:nvSpPr>
          <p:cNvPr id="27" name="テキスト ボックス 26"/>
          <p:cNvSpPr txBox="1"/>
          <p:nvPr/>
        </p:nvSpPr>
        <p:spPr>
          <a:xfrm>
            <a:off x="7596336" y="2285182"/>
            <a:ext cx="792088" cy="307777"/>
          </a:xfrm>
          <a:prstGeom prst="rect">
            <a:avLst/>
          </a:prstGeom>
          <a:noFill/>
        </p:spPr>
        <p:txBody>
          <a:bodyPr wrap="square" rtlCol="0">
            <a:spAutoFit/>
          </a:bodyPr>
          <a:lstStyle/>
          <a:p>
            <a:r>
              <a:rPr kumimoji="1" lang="ja-JP" altLang="en-US" sz="1400" dirty="0"/>
              <a:t>１５分</a:t>
            </a:r>
          </a:p>
        </p:txBody>
      </p:sp>
      <p:sp>
        <p:nvSpPr>
          <p:cNvPr id="28" name="角丸四角形 27"/>
          <p:cNvSpPr/>
          <p:nvPr/>
        </p:nvSpPr>
        <p:spPr>
          <a:xfrm>
            <a:off x="4632521" y="2675283"/>
            <a:ext cx="2232248" cy="58058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指導者の方へ</a:t>
            </a:r>
            <a:endParaRPr kumimoji="1" lang="ja-JP" altLang="en-US" sz="2000" dirty="0">
              <a:solidFill>
                <a:schemeClr val="tx1"/>
              </a:solidFill>
            </a:endParaRPr>
          </a:p>
        </p:txBody>
      </p:sp>
      <p:sp>
        <p:nvSpPr>
          <p:cNvPr id="29" name="円/楕円 28"/>
          <p:cNvSpPr/>
          <p:nvPr/>
        </p:nvSpPr>
        <p:spPr>
          <a:xfrm>
            <a:off x="7164288" y="2605535"/>
            <a:ext cx="1584176" cy="72008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別紙配布</a:t>
            </a:r>
            <a:endParaRPr kumimoji="1" lang="ja-JP" altLang="en-US" sz="1400" dirty="0">
              <a:solidFill>
                <a:schemeClr val="tx1"/>
              </a:solidFill>
            </a:endParaRPr>
          </a:p>
        </p:txBody>
      </p:sp>
      <p:sp>
        <p:nvSpPr>
          <p:cNvPr id="30" name="タイトル 1"/>
          <p:cNvSpPr>
            <a:spLocks noGrp="1"/>
          </p:cNvSpPr>
          <p:nvPr>
            <p:ph type="title"/>
          </p:nvPr>
        </p:nvSpPr>
        <p:spPr>
          <a:xfrm>
            <a:off x="251520" y="274638"/>
            <a:ext cx="8435280" cy="1143000"/>
          </a:xfrm>
        </p:spPr>
        <p:txBody>
          <a:bodyPr>
            <a:noAutofit/>
          </a:bodyPr>
          <a:lstStyle/>
          <a:p>
            <a:r>
              <a:rPr kumimoji="1" lang="ja-JP" altLang="en-US" sz="3600" b="1" dirty="0" smtClean="0"/>
              <a:t>演習１</a:t>
            </a:r>
            <a:r>
              <a:rPr kumimoji="1" lang="en-US" altLang="ja-JP" sz="2800" b="1" dirty="0" smtClean="0"/>
              <a:t>-</a:t>
            </a:r>
            <a:r>
              <a:rPr kumimoji="1" lang="ja-JP" altLang="en-US" sz="2800" b="1" dirty="0" smtClean="0"/>
              <a:t>体験</a:t>
            </a:r>
            <a:r>
              <a:rPr kumimoji="1" lang="en-US" altLang="ja-JP" sz="2800" b="1" dirty="0"/>
              <a:t>Ⅱ</a:t>
            </a:r>
            <a:r>
              <a:rPr kumimoji="1" lang="ja-JP" altLang="en-US" sz="3600" b="1" dirty="0"/>
              <a:t>　意味のわからない</a:t>
            </a:r>
            <a:r>
              <a:rPr kumimoji="1" lang="ja-JP" altLang="en-US" sz="3600" b="1" dirty="0" smtClean="0"/>
              <a:t>苦痛④</a:t>
            </a:r>
            <a:endParaRPr kumimoji="1" lang="ja-JP" altLang="en-US" sz="3600" b="1" dirty="0"/>
          </a:p>
        </p:txBody>
      </p:sp>
    </p:spTree>
    <p:extLst>
      <p:ext uri="{BB962C8B-B14F-4D97-AF65-F5344CB8AC3E}">
        <p14:creationId xmlns:p14="http://schemas.microsoft.com/office/powerpoint/2010/main" val="1803492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l="1053" t="1414" r="26973" b="39948"/>
          <a:stretch/>
        </p:blipFill>
        <p:spPr>
          <a:xfrm>
            <a:off x="251520" y="2520882"/>
            <a:ext cx="8640960" cy="4292493"/>
          </a:xfrm>
          <a:prstGeom prst="rect">
            <a:avLst/>
          </a:prstGeom>
        </p:spPr>
      </p:pic>
      <p:sp>
        <p:nvSpPr>
          <p:cNvPr id="3" name="コンテンツ プレースホルダー 2"/>
          <p:cNvSpPr>
            <a:spLocks noGrp="1"/>
          </p:cNvSpPr>
          <p:nvPr>
            <p:ph idx="1"/>
          </p:nvPr>
        </p:nvSpPr>
        <p:spPr>
          <a:xfrm>
            <a:off x="467544" y="1412776"/>
            <a:ext cx="8229600" cy="1080120"/>
          </a:xfrm>
        </p:spPr>
        <p:txBody>
          <a:bodyPr>
            <a:normAutofit lnSpcReduction="10000"/>
          </a:bodyPr>
          <a:lstStyle/>
          <a:p>
            <a:r>
              <a:rPr lang="ja-JP" altLang="en-US" dirty="0"/>
              <a:t>使用するもの：指示書</a:t>
            </a:r>
          </a:p>
          <a:p>
            <a:r>
              <a:rPr kumimoji="1" lang="ja-JP" altLang="en-US" dirty="0" smtClean="0"/>
              <a:t>特性確認シートとのリンクでは</a:t>
            </a:r>
            <a:r>
              <a:rPr kumimoji="1" lang="en-US" altLang="ja-JP" dirty="0" smtClean="0"/>
              <a:t>…</a:t>
            </a:r>
          </a:p>
          <a:p>
            <a:endParaRPr lang="en-US" altLang="ja-JP" dirty="0"/>
          </a:p>
          <a:p>
            <a:endParaRPr kumimoji="1" lang="en-US" altLang="ja-JP" dirty="0" smtClean="0"/>
          </a:p>
          <a:p>
            <a:endParaRPr lang="en-US" altLang="ja-JP" dirty="0"/>
          </a:p>
          <a:p>
            <a:endParaRPr kumimoji="1" lang="en-US" altLang="ja-JP" dirty="0" smtClean="0"/>
          </a:p>
          <a:p>
            <a:endParaRPr kumimoji="1" lang="en-US" altLang="ja-JP" dirty="0" smtClean="0"/>
          </a:p>
          <a:p>
            <a:endParaRPr lang="en-US" altLang="ja-JP" dirty="0"/>
          </a:p>
          <a:p>
            <a:endParaRPr kumimoji="1" lang="en-US" altLang="ja-JP" dirty="0" smtClean="0"/>
          </a:p>
          <a:p>
            <a:endParaRPr kumimoji="1" lang="en-US" altLang="ja-JP" dirty="0" smtClean="0"/>
          </a:p>
        </p:txBody>
      </p:sp>
      <p:sp>
        <p:nvSpPr>
          <p:cNvPr id="24" name="角丸四角形 23"/>
          <p:cNvSpPr/>
          <p:nvPr/>
        </p:nvSpPr>
        <p:spPr>
          <a:xfrm>
            <a:off x="6552221" y="1124744"/>
            <a:ext cx="2232248" cy="58058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指導者の方へ</a:t>
            </a:r>
            <a:endParaRPr kumimoji="1" lang="ja-JP" altLang="en-US" sz="2000" dirty="0">
              <a:solidFill>
                <a:schemeClr val="tx1"/>
              </a:solidFill>
            </a:endParaRPr>
          </a:p>
        </p:txBody>
      </p:sp>
      <p:sp>
        <p:nvSpPr>
          <p:cNvPr id="25" name="円/楕円 24"/>
          <p:cNvSpPr/>
          <p:nvPr/>
        </p:nvSpPr>
        <p:spPr>
          <a:xfrm>
            <a:off x="7200293" y="1800803"/>
            <a:ext cx="1584176" cy="72008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別紙配布</a:t>
            </a:r>
            <a:endParaRPr kumimoji="1" lang="ja-JP" altLang="en-US" sz="1400" dirty="0">
              <a:solidFill>
                <a:schemeClr val="tx1"/>
              </a:solidFill>
            </a:endParaRPr>
          </a:p>
        </p:txBody>
      </p:sp>
      <p:sp>
        <p:nvSpPr>
          <p:cNvPr id="26" name="タイトル 1"/>
          <p:cNvSpPr>
            <a:spLocks noGrp="1"/>
          </p:cNvSpPr>
          <p:nvPr>
            <p:ph type="title"/>
          </p:nvPr>
        </p:nvSpPr>
        <p:spPr>
          <a:xfrm>
            <a:off x="251520" y="274638"/>
            <a:ext cx="8435280" cy="1143000"/>
          </a:xfrm>
        </p:spPr>
        <p:txBody>
          <a:bodyPr>
            <a:noAutofit/>
          </a:bodyPr>
          <a:lstStyle/>
          <a:p>
            <a:r>
              <a:rPr kumimoji="1" lang="ja-JP" altLang="en-US" sz="3600" b="1" dirty="0" smtClean="0"/>
              <a:t>演習１</a:t>
            </a:r>
            <a:r>
              <a:rPr kumimoji="1" lang="en-US" altLang="ja-JP" sz="2800" b="1" dirty="0" smtClean="0"/>
              <a:t>-</a:t>
            </a:r>
            <a:r>
              <a:rPr kumimoji="1" lang="ja-JP" altLang="en-US" sz="2800" b="1" dirty="0" smtClean="0"/>
              <a:t>体験</a:t>
            </a:r>
            <a:r>
              <a:rPr kumimoji="1" lang="en-US" altLang="ja-JP" sz="2800" b="1" dirty="0"/>
              <a:t>Ⅱ</a:t>
            </a:r>
            <a:r>
              <a:rPr kumimoji="1" lang="ja-JP" altLang="en-US" sz="3600" b="1" dirty="0"/>
              <a:t>　意味のわからない</a:t>
            </a:r>
            <a:r>
              <a:rPr kumimoji="1" lang="ja-JP" altLang="en-US" sz="3600" b="1" dirty="0" smtClean="0"/>
              <a:t>苦痛⑤</a:t>
            </a:r>
            <a:endParaRPr kumimoji="1" lang="ja-JP" altLang="en-US" sz="3600" b="1" dirty="0"/>
          </a:p>
        </p:txBody>
      </p:sp>
      <p:sp>
        <p:nvSpPr>
          <p:cNvPr id="27" name="正方形/長方形 26"/>
          <p:cNvSpPr/>
          <p:nvPr/>
        </p:nvSpPr>
        <p:spPr>
          <a:xfrm>
            <a:off x="4874802" y="3501008"/>
            <a:ext cx="1641414" cy="1944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rPr>
              <a:t>例えば、赤枠を付けた部分と体験との関連は受講者に伝えておきたい（黄枠部分は受講者の感想の中で触れられる可能性があることを想定しておく。もちろん他にも出てくるかもしれないが）。</a:t>
            </a:r>
            <a:endParaRPr kumimoji="1" lang="ja-JP" altLang="en-US" sz="1200" dirty="0">
              <a:solidFill>
                <a:schemeClr val="tx1"/>
              </a:solidFill>
            </a:endParaRPr>
          </a:p>
        </p:txBody>
      </p:sp>
    </p:spTree>
    <p:extLst>
      <p:ext uri="{BB962C8B-B14F-4D97-AF65-F5344CB8AC3E}">
        <p14:creationId xmlns:p14="http://schemas.microsoft.com/office/powerpoint/2010/main" val="2249805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467544" y="3501008"/>
            <a:ext cx="8208912" cy="1440160"/>
          </a:xfrm>
          <a:prstGeom prst="rect">
            <a:avLst/>
          </a:prstGeom>
          <a:solidFill>
            <a:schemeClr val="accent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07504" y="274638"/>
            <a:ext cx="8928992" cy="1143000"/>
          </a:xfrm>
        </p:spPr>
        <p:txBody>
          <a:bodyPr>
            <a:normAutofit/>
          </a:bodyPr>
          <a:lstStyle/>
          <a:p>
            <a:r>
              <a:rPr kumimoji="1" lang="ja-JP" altLang="en-US" sz="3600" b="1" spc="-300" dirty="0" smtClean="0"/>
              <a:t>演習１</a:t>
            </a:r>
            <a:r>
              <a:rPr kumimoji="1" lang="en-US" altLang="ja-JP" sz="2800" b="1" spc="-300" dirty="0" smtClean="0"/>
              <a:t>-</a:t>
            </a:r>
            <a:r>
              <a:rPr kumimoji="1" lang="ja-JP" altLang="en-US" sz="2800" b="1" spc="-300" dirty="0" smtClean="0"/>
              <a:t>体験</a:t>
            </a:r>
            <a:r>
              <a:rPr kumimoji="1" lang="en-US" altLang="ja-JP" sz="2800" b="1" spc="-300" dirty="0"/>
              <a:t>Ⅲ</a:t>
            </a:r>
            <a:r>
              <a:rPr kumimoji="1" lang="ja-JP" altLang="en-US" sz="3600" b="1" spc="-300" dirty="0"/>
              <a:t>　</a:t>
            </a:r>
            <a:r>
              <a:rPr lang="ja-JP" altLang="en-US" sz="3600" b="1" spc="-300" dirty="0"/>
              <a:t>見通しのもてない不安や恐怖</a:t>
            </a:r>
            <a:r>
              <a:rPr kumimoji="1" lang="ja-JP" altLang="en-US" sz="3600" b="1" spc="-300" dirty="0"/>
              <a:t>①</a:t>
            </a:r>
          </a:p>
        </p:txBody>
      </p:sp>
      <p:sp>
        <p:nvSpPr>
          <p:cNvPr id="12" name="ホームベース 11"/>
          <p:cNvSpPr/>
          <p:nvPr/>
        </p:nvSpPr>
        <p:spPr>
          <a:xfrm>
            <a:off x="251520" y="1268760"/>
            <a:ext cx="1584176" cy="1008112"/>
          </a:xfrm>
          <a:prstGeom prst="homePlat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まずは</a:t>
            </a:r>
            <a:endParaRPr kumimoji="1" lang="en-US" altLang="ja-JP" sz="1400" dirty="0">
              <a:solidFill>
                <a:schemeClr val="tx1"/>
              </a:solidFill>
            </a:endParaRPr>
          </a:p>
          <a:p>
            <a:pPr algn="ctr"/>
            <a:r>
              <a:rPr kumimoji="1" lang="ja-JP" altLang="en-US" sz="1400" dirty="0">
                <a:solidFill>
                  <a:schemeClr val="tx1"/>
                </a:solidFill>
              </a:rPr>
              <a:t>グループで</a:t>
            </a:r>
            <a:endParaRPr kumimoji="1" lang="en-US" altLang="ja-JP" sz="1400" dirty="0">
              <a:solidFill>
                <a:schemeClr val="tx1"/>
              </a:solidFill>
            </a:endParaRPr>
          </a:p>
          <a:p>
            <a:pPr algn="ctr"/>
            <a:r>
              <a:rPr kumimoji="1" lang="ja-JP" altLang="en-US" sz="1400" dirty="0">
                <a:solidFill>
                  <a:schemeClr val="tx1"/>
                </a:solidFill>
              </a:rPr>
              <a:t>自己紹介</a:t>
            </a:r>
            <a:endParaRPr kumimoji="1" lang="en-US" altLang="ja-JP" sz="1400" dirty="0">
              <a:solidFill>
                <a:schemeClr val="tx1"/>
              </a:solidFill>
            </a:endParaRPr>
          </a:p>
        </p:txBody>
      </p:sp>
      <p:sp>
        <p:nvSpPr>
          <p:cNvPr id="13" name="山形 12"/>
          <p:cNvSpPr/>
          <p:nvPr/>
        </p:nvSpPr>
        <p:spPr>
          <a:xfrm>
            <a:off x="1403648" y="1268760"/>
            <a:ext cx="1440160" cy="1008112"/>
          </a:xfrm>
          <a:prstGeom prst="chevro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Ⅰ</a:t>
            </a:r>
            <a:endParaRPr kumimoji="1" lang="ja-JP" altLang="en-US" sz="1400" dirty="0">
              <a:solidFill>
                <a:schemeClr val="tx1"/>
              </a:solidFill>
            </a:endParaRPr>
          </a:p>
        </p:txBody>
      </p:sp>
      <p:sp>
        <p:nvSpPr>
          <p:cNvPr id="14" name="山形 13"/>
          <p:cNvSpPr/>
          <p:nvPr/>
        </p:nvSpPr>
        <p:spPr>
          <a:xfrm>
            <a:off x="241176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Ⅱ</a:t>
            </a:r>
            <a:endParaRPr kumimoji="1" lang="ja-JP" altLang="en-US" sz="1400" dirty="0">
              <a:solidFill>
                <a:schemeClr val="tx1"/>
              </a:solidFill>
            </a:endParaRPr>
          </a:p>
        </p:txBody>
      </p:sp>
      <p:sp>
        <p:nvSpPr>
          <p:cNvPr id="15" name="山形 14"/>
          <p:cNvSpPr/>
          <p:nvPr/>
        </p:nvSpPr>
        <p:spPr>
          <a:xfrm>
            <a:off x="3419872" y="1268760"/>
            <a:ext cx="1440160" cy="1008112"/>
          </a:xfrm>
          <a:prstGeom prst="chevron">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Ⅲ</a:t>
            </a:r>
            <a:endParaRPr kumimoji="1" lang="ja-JP" altLang="en-US" sz="1400" dirty="0">
              <a:solidFill>
                <a:schemeClr val="tx1"/>
              </a:solidFill>
            </a:endParaRPr>
          </a:p>
        </p:txBody>
      </p:sp>
      <p:sp>
        <p:nvSpPr>
          <p:cNvPr id="16" name="山形 15"/>
          <p:cNvSpPr/>
          <p:nvPr/>
        </p:nvSpPr>
        <p:spPr>
          <a:xfrm>
            <a:off x="4427984"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Ⅳ</a:t>
            </a:r>
            <a:endParaRPr kumimoji="1" lang="ja-JP" altLang="en-US" sz="1400" dirty="0">
              <a:solidFill>
                <a:schemeClr val="tx1"/>
              </a:solidFill>
            </a:endParaRPr>
          </a:p>
        </p:txBody>
      </p:sp>
      <p:sp>
        <p:nvSpPr>
          <p:cNvPr id="17" name="山形 16"/>
          <p:cNvSpPr/>
          <p:nvPr/>
        </p:nvSpPr>
        <p:spPr>
          <a:xfrm>
            <a:off x="5436096"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Ⅴ</a:t>
            </a:r>
            <a:endParaRPr kumimoji="1" lang="ja-JP" altLang="en-US" sz="1400" dirty="0">
              <a:solidFill>
                <a:schemeClr val="tx1"/>
              </a:solidFill>
            </a:endParaRPr>
          </a:p>
        </p:txBody>
      </p:sp>
      <p:sp>
        <p:nvSpPr>
          <p:cNvPr id="18" name="山形 17"/>
          <p:cNvSpPr/>
          <p:nvPr/>
        </p:nvSpPr>
        <p:spPr>
          <a:xfrm>
            <a:off x="6444208"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話し合い</a:t>
            </a:r>
          </a:p>
        </p:txBody>
      </p:sp>
      <p:sp>
        <p:nvSpPr>
          <p:cNvPr id="19" name="山形 18"/>
          <p:cNvSpPr/>
          <p:nvPr/>
        </p:nvSpPr>
        <p:spPr>
          <a:xfrm>
            <a:off x="745232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発表</a:t>
            </a:r>
          </a:p>
        </p:txBody>
      </p:sp>
      <p:sp>
        <p:nvSpPr>
          <p:cNvPr id="20" name="テキスト ボックス 19"/>
          <p:cNvSpPr txBox="1"/>
          <p:nvPr/>
        </p:nvSpPr>
        <p:spPr>
          <a:xfrm>
            <a:off x="467544" y="2277870"/>
            <a:ext cx="792088" cy="307777"/>
          </a:xfrm>
          <a:prstGeom prst="rect">
            <a:avLst/>
          </a:prstGeom>
          <a:noFill/>
        </p:spPr>
        <p:txBody>
          <a:bodyPr wrap="square" rtlCol="0">
            <a:spAutoFit/>
          </a:bodyPr>
          <a:lstStyle/>
          <a:p>
            <a:r>
              <a:rPr kumimoji="1" lang="ja-JP" altLang="en-US" sz="1400" dirty="0"/>
              <a:t>１０分</a:t>
            </a:r>
          </a:p>
        </p:txBody>
      </p:sp>
      <p:sp>
        <p:nvSpPr>
          <p:cNvPr id="21" name="テキスト ボックス 20"/>
          <p:cNvSpPr txBox="1"/>
          <p:nvPr/>
        </p:nvSpPr>
        <p:spPr>
          <a:xfrm>
            <a:off x="1547664" y="2277870"/>
            <a:ext cx="792088" cy="307777"/>
          </a:xfrm>
          <a:prstGeom prst="rect">
            <a:avLst/>
          </a:prstGeom>
          <a:noFill/>
        </p:spPr>
        <p:txBody>
          <a:bodyPr wrap="square" rtlCol="0">
            <a:spAutoFit/>
          </a:bodyPr>
          <a:lstStyle/>
          <a:p>
            <a:r>
              <a:rPr kumimoji="1" lang="ja-JP" altLang="en-US" sz="1400" dirty="0"/>
              <a:t>１５分</a:t>
            </a:r>
          </a:p>
        </p:txBody>
      </p:sp>
      <p:sp>
        <p:nvSpPr>
          <p:cNvPr id="22" name="テキスト ボックス 21"/>
          <p:cNvSpPr txBox="1"/>
          <p:nvPr/>
        </p:nvSpPr>
        <p:spPr>
          <a:xfrm>
            <a:off x="2555776" y="2276381"/>
            <a:ext cx="792088" cy="307777"/>
          </a:xfrm>
          <a:prstGeom prst="rect">
            <a:avLst/>
          </a:prstGeom>
          <a:noFill/>
        </p:spPr>
        <p:txBody>
          <a:bodyPr wrap="square" rtlCol="0">
            <a:spAutoFit/>
          </a:bodyPr>
          <a:lstStyle/>
          <a:p>
            <a:r>
              <a:rPr kumimoji="1" lang="ja-JP" altLang="en-US" sz="1400" dirty="0"/>
              <a:t>１５分</a:t>
            </a:r>
          </a:p>
        </p:txBody>
      </p:sp>
      <p:sp>
        <p:nvSpPr>
          <p:cNvPr id="23" name="テキスト ボックス 22"/>
          <p:cNvSpPr txBox="1"/>
          <p:nvPr/>
        </p:nvSpPr>
        <p:spPr>
          <a:xfrm>
            <a:off x="3563888" y="2277870"/>
            <a:ext cx="792088" cy="307777"/>
          </a:xfrm>
          <a:prstGeom prst="rect">
            <a:avLst/>
          </a:prstGeom>
          <a:noFill/>
        </p:spPr>
        <p:txBody>
          <a:bodyPr wrap="square" rtlCol="0">
            <a:spAutoFit/>
          </a:bodyPr>
          <a:lstStyle/>
          <a:p>
            <a:r>
              <a:rPr kumimoji="1" lang="ja-JP" altLang="en-US" sz="1400" dirty="0"/>
              <a:t>１５分</a:t>
            </a:r>
          </a:p>
        </p:txBody>
      </p:sp>
      <p:sp>
        <p:nvSpPr>
          <p:cNvPr id="24" name="テキスト ボックス 23"/>
          <p:cNvSpPr txBox="1"/>
          <p:nvPr/>
        </p:nvSpPr>
        <p:spPr>
          <a:xfrm>
            <a:off x="4572000" y="2285182"/>
            <a:ext cx="792088" cy="307777"/>
          </a:xfrm>
          <a:prstGeom prst="rect">
            <a:avLst/>
          </a:prstGeom>
          <a:noFill/>
        </p:spPr>
        <p:txBody>
          <a:bodyPr wrap="square" rtlCol="0">
            <a:spAutoFit/>
          </a:bodyPr>
          <a:lstStyle/>
          <a:p>
            <a:r>
              <a:rPr kumimoji="1" lang="ja-JP" altLang="en-US" sz="1400" dirty="0"/>
              <a:t>１５分</a:t>
            </a:r>
          </a:p>
        </p:txBody>
      </p:sp>
      <p:sp>
        <p:nvSpPr>
          <p:cNvPr id="25" name="テキスト ボックス 24"/>
          <p:cNvSpPr txBox="1"/>
          <p:nvPr/>
        </p:nvSpPr>
        <p:spPr>
          <a:xfrm>
            <a:off x="5580112" y="2285182"/>
            <a:ext cx="792088" cy="307777"/>
          </a:xfrm>
          <a:prstGeom prst="rect">
            <a:avLst/>
          </a:prstGeom>
          <a:noFill/>
        </p:spPr>
        <p:txBody>
          <a:bodyPr wrap="square" rtlCol="0">
            <a:spAutoFit/>
          </a:bodyPr>
          <a:lstStyle/>
          <a:p>
            <a:r>
              <a:rPr kumimoji="1" lang="ja-JP" altLang="en-US" sz="1400" dirty="0"/>
              <a:t>１５分</a:t>
            </a:r>
          </a:p>
        </p:txBody>
      </p:sp>
      <p:sp>
        <p:nvSpPr>
          <p:cNvPr id="26" name="テキスト ボックス 25"/>
          <p:cNvSpPr txBox="1"/>
          <p:nvPr/>
        </p:nvSpPr>
        <p:spPr>
          <a:xfrm>
            <a:off x="6558753" y="2276380"/>
            <a:ext cx="792088" cy="307777"/>
          </a:xfrm>
          <a:prstGeom prst="rect">
            <a:avLst/>
          </a:prstGeom>
          <a:noFill/>
        </p:spPr>
        <p:txBody>
          <a:bodyPr wrap="square" rtlCol="0">
            <a:spAutoFit/>
          </a:bodyPr>
          <a:lstStyle/>
          <a:p>
            <a:r>
              <a:rPr kumimoji="1" lang="ja-JP" altLang="en-US" sz="1400" dirty="0"/>
              <a:t>２０分</a:t>
            </a:r>
          </a:p>
        </p:txBody>
      </p:sp>
      <p:sp>
        <p:nvSpPr>
          <p:cNvPr id="27" name="テキスト ボックス 26"/>
          <p:cNvSpPr txBox="1"/>
          <p:nvPr/>
        </p:nvSpPr>
        <p:spPr>
          <a:xfrm>
            <a:off x="7596336" y="2285182"/>
            <a:ext cx="792088" cy="307777"/>
          </a:xfrm>
          <a:prstGeom prst="rect">
            <a:avLst/>
          </a:prstGeom>
          <a:noFill/>
        </p:spPr>
        <p:txBody>
          <a:bodyPr wrap="square" rtlCol="0">
            <a:spAutoFit/>
          </a:bodyPr>
          <a:lstStyle/>
          <a:p>
            <a:r>
              <a:rPr kumimoji="1" lang="ja-JP" altLang="en-US" sz="1400" dirty="0"/>
              <a:t>１５分</a:t>
            </a:r>
          </a:p>
        </p:txBody>
      </p:sp>
      <p:sp>
        <p:nvSpPr>
          <p:cNvPr id="29" name="スマイル 28"/>
          <p:cNvSpPr/>
          <p:nvPr/>
        </p:nvSpPr>
        <p:spPr>
          <a:xfrm>
            <a:off x="215516" y="3861048"/>
            <a:ext cx="504056" cy="504056"/>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467544" y="3068960"/>
            <a:ext cx="8064896" cy="3672408"/>
          </a:xfrm>
        </p:spPr>
        <p:txBody>
          <a:bodyPr>
            <a:normAutofit lnSpcReduction="10000"/>
          </a:bodyPr>
          <a:lstStyle/>
          <a:p>
            <a:r>
              <a:rPr lang="ja-JP" altLang="en-US" sz="2000" dirty="0"/>
              <a:t>この体験は一斉に行います</a:t>
            </a:r>
            <a:r>
              <a:rPr lang="ja-JP" altLang="en-US" sz="2000" dirty="0" smtClean="0"/>
              <a:t>。</a:t>
            </a:r>
            <a:endParaRPr lang="en-US" altLang="ja-JP" sz="2000" dirty="0" smtClean="0"/>
          </a:p>
          <a:p>
            <a:pPr marL="0" indent="0">
              <a:buNone/>
            </a:pPr>
            <a:endParaRPr lang="en-US" altLang="ja-JP" sz="800" dirty="0"/>
          </a:p>
          <a:p>
            <a:r>
              <a:rPr lang="ja-JP" altLang="en-US" sz="2000" dirty="0"/>
              <a:t>みなさんがするのは、「両足ジャンプ」</a:t>
            </a:r>
            <a:r>
              <a:rPr lang="ja-JP" altLang="en-US" sz="2000" dirty="0" err="1" smtClean="0"/>
              <a:t>か</a:t>
            </a:r>
            <a:r>
              <a:rPr lang="ja-JP" altLang="en-US" sz="2000" dirty="0"/>
              <a:t>、</a:t>
            </a:r>
            <a:r>
              <a:rPr lang="ja-JP" altLang="en-US" sz="2000" dirty="0" smtClean="0"/>
              <a:t>「</a:t>
            </a:r>
            <a:r>
              <a:rPr lang="ja-JP" altLang="en-US" sz="2000" dirty="0"/>
              <a:t>全力バンザイ」</a:t>
            </a:r>
            <a:r>
              <a:rPr lang="ja-JP" altLang="en-US" sz="2000" dirty="0" err="1" smtClean="0"/>
              <a:t>か</a:t>
            </a:r>
            <a:r>
              <a:rPr lang="ja-JP" altLang="en-US" sz="2000" dirty="0" smtClean="0"/>
              <a:t>、「</a:t>
            </a:r>
            <a:r>
              <a:rPr lang="ja-JP" altLang="en-US" sz="2000" dirty="0"/>
              <a:t>気合い</a:t>
            </a:r>
            <a:r>
              <a:rPr lang="ja-JP" altLang="en-US" sz="2000" dirty="0" err="1"/>
              <a:t>だ</a:t>
            </a:r>
            <a:r>
              <a:rPr lang="ja-JP" altLang="en-US" sz="2000" dirty="0"/>
              <a:t>ポーズ（</a:t>
            </a:r>
            <a:r>
              <a:rPr lang="en-US" altLang="ja-JP" sz="2000" dirty="0"/>
              <a:t>by</a:t>
            </a:r>
            <a:r>
              <a:rPr lang="ja-JP" altLang="en-US" sz="2000" dirty="0"/>
              <a:t>アニマル氏）」のどれかです</a:t>
            </a:r>
            <a:r>
              <a:rPr lang="ja-JP" altLang="en-US" sz="2000" dirty="0" smtClean="0"/>
              <a:t>。</a:t>
            </a:r>
            <a:endParaRPr lang="en-US" altLang="ja-JP" sz="2000" dirty="0" smtClean="0"/>
          </a:p>
          <a:p>
            <a:pPr marL="0" indent="0">
              <a:buNone/>
            </a:pPr>
            <a:r>
              <a:rPr lang="ja-JP" altLang="en-US" sz="2000" dirty="0"/>
              <a:t>　</a:t>
            </a:r>
            <a:r>
              <a:rPr lang="ja-JP" altLang="en-US" sz="2000" dirty="0" smtClean="0"/>
              <a:t> 自分</a:t>
            </a:r>
            <a:r>
              <a:rPr lang="ja-JP" altLang="en-US" sz="2000" dirty="0"/>
              <a:t>で好きなものを選んでください</a:t>
            </a:r>
            <a:r>
              <a:rPr lang="ja-JP" altLang="en-US" sz="2000" dirty="0" smtClean="0"/>
              <a:t>。</a:t>
            </a:r>
            <a:endParaRPr lang="en-US" altLang="ja-JP" sz="2000" dirty="0" smtClean="0"/>
          </a:p>
          <a:p>
            <a:pPr marL="0" indent="0">
              <a:buNone/>
            </a:pPr>
            <a:endParaRPr lang="en-US" altLang="ja-JP" sz="800" dirty="0"/>
          </a:p>
          <a:p>
            <a:r>
              <a:rPr lang="ja-JP" altLang="en-US" sz="2000" dirty="0"/>
              <a:t>まずは１０回やります</a:t>
            </a:r>
            <a:r>
              <a:rPr lang="ja-JP" altLang="en-US" sz="2000" dirty="0" smtClean="0"/>
              <a:t>。</a:t>
            </a:r>
            <a:endParaRPr lang="en-US" altLang="ja-JP" sz="2000" dirty="0" smtClean="0"/>
          </a:p>
          <a:p>
            <a:pPr marL="0" indent="0">
              <a:buNone/>
            </a:pPr>
            <a:endParaRPr lang="en-US" altLang="ja-JP" sz="800" dirty="0"/>
          </a:p>
          <a:p>
            <a:r>
              <a:rPr lang="ja-JP" altLang="en-US" sz="2000" dirty="0"/>
              <a:t>その後は、全体指示者の気の向くまま</a:t>
            </a:r>
            <a:r>
              <a:rPr lang="en-US" altLang="ja-JP" sz="2000" dirty="0"/>
              <a:t>…</a:t>
            </a:r>
            <a:r>
              <a:rPr lang="ja-JP" altLang="en-US" sz="2000" dirty="0" err="1" smtClean="0"/>
              <a:t>。</a:t>
            </a:r>
            <a:endParaRPr lang="en-US" altLang="ja-JP" sz="2000" dirty="0" smtClean="0"/>
          </a:p>
          <a:p>
            <a:pPr marL="0" indent="0">
              <a:buNone/>
            </a:pPr>
            <a:r>
              <a:rPr lang="en-US" altLang="ja-JP" sz="2000" dirty="0"/>
              <a:t> </a:t>
            </a:r>
            <a:r>
              <a:rPr lang="en-US" altLang="ja-JP" sz="2000" dirty="0" smtClean="0"/>
              <a:t>   </a:t>
            </a:r>
            <a:r>
              <a:rPr lang="ja-JP" altLang="en-US" sz="2000" dirty="0" smtClean="0"/>
              <a:t>ひたすら</a:t>
            </a:r>
            <a:r>
              <a:rPr lang="ja-JP" altLang="en-US" sz="2000" dirty="0"/>
              <a:t>追加されるのかなあ</a:t>
            </a:r>
            <a:r>
              <a:rPr lang="en-US" altLang="ja-JP" sz="2000" dirty="0"/>
              <a:t>…</a:t>
            </a:r>
            <a:r>
              <a:rPr lang="ja-JP" altLang="en-US" sz="2000" dirty="0" err="1" smtClean="0"/>
              <a:t>。</a:t>
            </a:r>
            <a:endParaRPr lang="en-US" altLang="ja-JP" sz="2000" dirty="0" smtClean="0"/>
          </a:p>
          <a:p>
            <a:pPr marL="0" indent="0">
              <a:buNone/>
            </a:pPr>
            <a:r>
              <a:rPr lang="en-US" altLang="ja-JP" sz="2000" dirty="0"/>
              <a:t> </a:t>
            </a:r>
            <a:r>
              <a:rPr lang="en-US" altLang="ja-JP" sz="2000" dirty="0" smtClean="0"/>
              <a:t>   </a:t>
            </a:r>
            <a:r>
              <a:rPr lang="ja-JP" altLang="en-US" sz="2000" dirty="0" smtClean="0"/>
              <a:t>回数</a:t>
            </a:r>
            <a:r>
              <a:rPr lang="ja-JP" altLang="en-US" sz="2000" dirty="0"/>
              <a:t>かもしれないし時間かもしれないし</a:t>
            </a:r>
            <a:r>
              <a:rPr lang="en-US" altLang="ja-JP" sz="2000" dirty="0"/>
              <a:t>…</a:t>
            </a:r>
            <a:r>
              <a:rPr lang="ja-JP" altLang="en-US" sz="2000" dirty="0" err="1" smtClean="0"/>
              <a:t>。</a:t>
            </a:r>
            <a:endParaRPr lang="en-US" altLang="ja-JP" sz="2000" dirty="0" smtClean="0"/>
          </a:p>
          <a:p>
            <a:pPr marL="0" indent="0">
              <a:buNone/>
            </a:pPr>
            <a:r>
              <a:rPr lang="en-US" altLang="ja-JP" sz="2000" dirty="0"/>
              <a:t> </a:t>
            </a:r>
            <a:r>
              <a:rPr lang="en-US" altLang="ja-JP" sz="2000" dirty="0" smtClean="0"/>
              <a:t>   </a:t>
            </a:r>
            <a:r>
              <a:rPr lang="ja-JP" altLang="en-US" sz="2000" dirty="0" smtClean="0"/>
              <a:t>頑張りましょう</a:t>
            </a:r>
            <a:r>
              <a:rPr lang="ja-JP" altLang="en-US" sz="2000" dirty="0"/>
              <a:t>。やればできる！</a:t>
            </a:r>
          </a:p>
        </p:txBody>
      </p:sp>
    </p:spTree>
    <p:extLst>
      <p:ext uri="{BB962C8B-B14F-4D97-AF65-F5344CB8AC3E}">
        <p14:creationId xmlns:p14="http://schemas.microsoft.com/office/powerpoint/2010/main" val="5301442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068960"/>
            <a:ext cx="8445624" cy="3373835"/>
          </a:xfrm>
        </p:spPr>
        <p:txBody>
          <a:bodyPr>
            <a:normAutofit/>
          </a:bodyPr>
          <a:lstStyle/>
          <a:p>
            <a:pPr>
              <a:lnSpc>
                <a:spcPct val="150000"/>
              </a:lnSpc>
            </a:pPr>
            <a:r>
              <a:rPr lang="ja-JP" altLang="en-US" sz="2400" dirty="0"/>
              <a:t>ここでの体験で、強度行動障害の方々の困惑についてみなさんは何を感じたでしょうか。この体験は全員がターゲットになりましたので、いくつかのグループの方に聞いてみます。</a:t>
            </a:r>
          </a:p>
        </p:txBody>
      </p:sp>
      <p:sp>
        <p:nvSpPr>
          <p:cNvPr id="12" name="ホームベース 11"/>
          <p:cNvSpPr/>
          <p:nvPr/>
        </p:nvSpPr>
        <p:spPr>
          <a:xfrm>
            <a:off x="251520" y="1268760"/>
            <a:ext cx="1584176" cy="1008112"/>
          </a:xfrm>
          <a:prstGeom prst="homePlat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まずは</a:t>
            </a:r>
            <a:endParaRPr kumimoji="1" lang="en-US" altLang="ja-JP" sz="1400" dirty="0">
              <a:solidFill>
                <a:schemeClr val="tx1"/>
              </a:solidFill>
            </a:endParaRPr>
          </a:p>
          <a:p>
            <a:pPr algn="ctr"/>
            <a:r>
              <a:rPr kumimoji="1" lang="ja-JP" altLang="en-US" sz="1400" dirty="0">
                <a:solidFill>
                  <a:schemeClr val="tx1"/>
                </a:solidFill>
              </a:rPr>
              <a:t>グループで</a:t>
            </a:r>
            <a:endParaRPr kumimoji="1" lang="en-US" altLang="ja-JP" sz="1400" dirty="0">
              <a:solidFill>
                <a:schemeClr val="tx1"/>
              </a:solidFill>
            </a:endParaRPr>
          </a:p>
          <a:p>
            <a:pPr algn="ctr"/>
            <a:r>
              <a:rPr kumimoji="1" lang="ja-JP" altLang="en-US" sz="1400" dirty="0">
                <a:solidFill>
                  <a:schemeClr val="tx1"/>
                </a:solidFill>
              </a:rPr>
              <a:t>自己紹介</a:t>
            </a:r>
            <a:endParaRPr kumimoji="1" lang="en-US" altLang="ja-JP" sz="1400" dirty="0">
              <a:solidFill>
                <a:schemeClr val="tx1"/>
              </a:solidFill>
            </a:endParaRPr>
          </a:p>
        </p:txBody>
      </p:sp>
      <p:sp>
        <p:nvSpPr>
          <p:cNvPr id="13" name="山形 12"/>
          <p:cNvSpPr/>
          <p:nvPr/>
        </p:nvSpPr>
        <p:spPr>
          <a:xfrm>
            <a:off x="1403648" y="1268760"/>
            <a:ext cx="1440160" cy="1008112"/>
          </a:xfrm>
          <a:prstGeom prst="chevro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Ⅰ</a:t>
            </a:r>
            <a:endParaRPr kumimoji="1" lang="ja-JP" altLang="en-US" sz="1400" dirty="0">
              <a:solidFill>
                <a:schemeClr val="tx1"/>
              </a:solidFill>
            </a:endParaRPr>
          </a:p>
        </p:txBody>
      </p:sp>
      <p:sp>
        <p:nvSpPr>
          <p:cNvPr id="14" name="山形 13"/>
          <p:cNvSpPr/>
          <p:nvPr/>
        </p:nvSpPr>
        <p:spPr>
          <a:xfrm>
            <a:off x="241176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Ⅱ</a:t>
            </a:r>
            <a:endParaRPr kumimoji="1" lang="ja-JP" altLang="en-US" sz="1400" dirty="0">
              <a:solidFill>
                <a:schemeClr val="tx1"/>
              </a:solidFill>
            </a:endParaRPr>
          </a:p>
        </p:txBody>
      </p:sp>
      <p:sp>
        <p:nvSpPr>
          <p:cNvPr id="15" name="山形 14"/>
          <p:cNvSpPr/>
          <p:nvPr/>
        </p:nvSpPr>
        <p:spPr>
          <a:xfrm>
            <a:off x="3419872" y="1268760"/>
            <a:ext cx="1440160" cy="1008112"/>
          </a:xfrm>
          <a:prstGeom prst="chevron">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Ⅲ</a:t>
            </a:r>
            <a:endParaRPr kumimoji="1" lang="ja-JP" altLang="en-US" sz="1400" dirty="0">
              <a:solidFill>
                <a:schemeClr val="tx1"/>
              </a:solidFill>
            </a:endParaRPr>
          </a:p>
        </p:txBody>
      </p:sp>
      <p:sp>
        <p:nvSpPr>
          <p:cNvPr id="16" name="山形 15"/>
          <p:cNvSpPr/>
          <p:nvPr/>
        </p:nvSpPr>
        <p:spPr>
          <a:xfrm>
            <a:off x="4427984"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Ⅳ</a:t>
            </a:r>
            <a:endParaRPr kumimoji="1" lang="ja-JP" altLang="en-US" sz="1400" dirty="0">
              <a:solidFill>
                <a:schemeClr val="tx1"/>
              </a:solidFill>
            </a:endParaRPr>
          </a:p>
        </p:txBody>
      </p:sp>
      <p:sp>
        <p:nvSpPr>
          <p:cNvPr id="17" name="山形 16"/>
          <p:cNvSpPr/>
          <p:nvPr/>
        </p:nvSpPr>
        <p:spPr>
          <a:xfrm>
            <a:off x="5436096"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Ⅴ</a:t>
            </a:r>
            <a:endParaRPr kumimoji="1" lang="ja-JP" altLang="en-US" sz="1400" dirty="0">
              <a:solidFill>
                <a:schemeClr val="tx1"/>
              </a:solidFill>
            </a:endParaRPr>
          </a:p>
        </p:txBody>
      </p:sp>
      <p:sp>
        <p:nvSpPr>
          <p:cNvPr id="18" name="山形 17"/>
          <p:cNvSpPr/>
          <p:nvPr/>
        </p:nvSpPr>
        <p:spPr>
          <a:xfrm>
            <a:off x="6444208"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話し合い</a:t>
            </a:r>
          </a:p>
        </p:txBody>
      </p:sp>
      <p:sp>
        <p:nvSpPr>
          <p:cNvPr id="19" name="山形 18"/>
          <p:cNvSpPr/>
          <p:nvPr/>
        </p:nvSpPr>
        <p:spPr>
          <a:xfrm>
            <a:off x="745232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発表</a:t>
            </a:r>
          </a:p>
        </p:txBody>
      </p:sp>
      <p:sp>
        <p:nvSpPr>
          <p:cNvPr id="20" name="テキスト ボックス 19"/>
          <p:cNvSpPr txBox="1"/>
          <p:nvPr/>
        </p:nvSpPr>
        <p:spPr>
          <a:xfrm>
            <a:off x="467544" y="2277870"/>
            <a:ext cx="792088" cy="307777"/>
          </a:xfrm>
          <a:prstGeom prst="rect">
            <a:avLst/>
          </a:prstGeom>
          <a:noFill/>
        </p:spPr>
        <p:txBody>
          <a:bodyPr wrap="square" rtlCol="0">
            <a:spAutoFit/>
          </a:bodyPr>
          <a:lstStyle/>
          <a:p>
            <a:r>
              <a:rPr kumimoji="1" lang="ja-JP" altLang="en-US" sz="1400" dirty="0"/>
              <a:t>１０分</a:t>
            </a:r>
          </a:p>
        </p:txBody>
      </p:sp>
      <p:sp>
        <p:nvSpPr>
          <p:cNvPr id="21" name="テキスト ボックス 20"/>
          <p:cNvSpPr txBox="1"/>
          <p:nvPr/>
        </p:nvSpPr>
        <p:spPr>
          <a:xfrm>
            <a:off x="1547664" y="2277870"/>
            <a:ext cx="792088" cy="307777"/>
          </a:xfrm>
          <a:prstGeom prst="rect">
            <a:avLst/>
          </a:prstGeom>
          <a:noFill/>
        </p:spPr>
        <p:txBody>
          <a:bodyPr wrap="square" rtlCol="0">
            <a:spAutoFit/>
          </a:bodyPr>
          <a:lstStyle/>
          <a:p>
            <a:r>
              <a:rPr kumimoji="1" lang="ja-JP" altLang="en-US" sz="1400" dirty="0"/>
              <a:t>１５分</a:t>
            </a:r>
          </a:p>
        </p:txBody>
      </p:sp>
      <p:sp>
        <p:nvSpPr>
          <p:cNvPr id="22" name="テキスト ボックス 21"/>
          <p:cNvSpPr txBox="1"/>
          <p:nvPr/>
        </p:nvSpPr>
        <p:spPr>
          <a:xfrm>
            <a:off x="2555776" y="2276381"/>
            <a:ext cx="792088" cy="307777"/>
          </a:xfrm>
          <a:prstGeom prst="rect">
            <a:avLst/>
          </a:prstGeom>
          <a:noFill/>
        </p:spPr>
        <p:txBody>
          <a:bodyPr wrap="square" rtlCol="0">
            <a:spAutoFit/>
          </a:bodyPr>
          <a:lstStyle/>
          <a:p>
            <a:r>
              <a:rPr kumimoji="1" lang="ja-JP" altLang="en-US" sz="1400" dirty="0"/>
              <a:t>１５分</a:t>
            </a:r>
          </a:p>
        </p:txBody>
      </p:sp>
      <p:sp>
        <p:nvSpPr>
          <p:cNvPr id="23" name="テキスト ボックス 22"/>
          <p:cNvSpPr txBox="1"/>
          <p:nvPr/>
        </p:nvSpPr>
        <p:spPr>
          <a:xfrm>
            <a:off x="3563888" y="2277870"/>
            <a:ext cx="792088" cy="307777"/>
          </a:xfrm>
          <a:prstGeom prst="rect">
            <a:avLst/>
          </a:prstGeom>
          <a:noFill/>
        </p:spPr>
        <p:txBody>
          <a:bodyPr wrap="square" rtlCol="0">
            <a:spAutoFit/>
          </a:bodyPr>
          <a:lstStyle/>
          <a:p>
            <a:r>
              <a:rPr kumimoji="1" lang="ja-JP" altLang="en-US" sz="1400" dirty="0"/>
              <a:t>１５分</a:t>
            </a:r>
          </a:p>
        </p:txBody>
      </p:sp>
      <p:sp>
        <p:nvSpPr>
          <p:cNvPr id="24" name="テキスト ボックス 23"/>
          <p:cNvSpPr txBox="1"/>
          <p:nvPr/>
        </p:nvSpPr>
        <p:spPr>
          <a:xfrm>
            <a:off x="4572000" y="2285182"/>
            <a:ext cx="792088" cy="307777"/>
          </a:xfrm>
          <a:prstGeom prst="rect">
            <a:avLst/>
          </a:prstGeom>
          <a:noFill/>
        </p:spPr>
        <p:txBody>
          <a:bodyPr wrap="square" rtlCol="0">
            <a:spAutoFit/>
          </a:bodyPr>
          <a:lstStyle/>
          <a:p>
            <a:r>
              <a:rPr kumimoji="1" lang="ja-JP" altLang="en-US" sz="1400" dirty="0"/>
              <a:t>１５分</a:t>
            </a:r>
          </a:p>
        </p:txBody>
      </p:sp>
      <p:sp>
        <p:nvSpPr>
          <p:cNvPr id="25" name="テキスト ボックス 24"/>
          <p:cNvSpPr txBox="1"/>
          <p:nvPr/>
        </p:nvSpPr>
        <p:spPr>
          <a:xfrm>
            <a:off x="5580112" y="2285182"/>
            <a:ext cx="792088" cy="307777"/>
          </a:xfrm>
          <a:prstGeom prst="rect">
            <a:avLst/>
          </a:prstGeom>
          <a:noFill/>
        </p:spPr>
        <p:txBody>
          <a:bodyPr wrap="square" rtlCol="0">
            <a:spAutoFit/>
          </a:bodyPr>
          <a:lstStyle/>
          <a:p>
            <a:r>
              <a:rPr kumimoji="1" lang="ja-JP" altLang="en-US" sz="1400" dirty="0"/>
              <a:t>１５分</a:t>
            </a:r>
          </a:p>
        </p:txBody>
      </p:sp>
      <p:sp>
        <p:nvSpPr>
          <p:cNvPr id="26" name="テキスト ボックス 25"/>
          <p:cNvSpPr txBox="1"/>
          <p:nvPr/>
        </p:nvSpPr>
        <p:spPr>
          <a:xfrm>
            <a:off x="6558753" y="2276380"/>
            <a:ext cx="792088" cy="307777"/>
          </a:xfrm>
          <a:prstGeom prst="rect">
            <a:avLst/>
          </a:prstGeom>
          <a:noFill/>
        </p:spPr>
        <p:txBody>
          <a:bodyPr wrap="square" rtlCol="0">
            <a:spAutoFit/>
          </a:bodyPr>
          <a:lstStyle/>
          <a:p>
            <a:r>
              <a:rPr kumimoji="1" lang="ja-JP" altLang="en-US" sz="1400" dirty="0"/>
              <a:t>２０分</a:t>
            </a:r>
          </a:p>
        </p:txBody>
      </p:sp>
      <p:sp>
        <p:nvSpPr>
          <p:cNvPr id="27" name="テキスト ボックス 26"/>
          <p:cNvSpPr txBox="1"/>
          <p:nvPr/>
        </p:nvSpPr>
        <p:spPr>
          <a:xfrm>
            <a:off x="7596336" y="2285182"/>
            <a:ext cx="792088" cy="307777"/>
          </a:xfrm>
          <a:prstGeom prst="rect">
            <a:avLst/>
          </a:prstGeom>
          <a:noFill/>
        </p:spPr>
        <p:txBody>
          <a:bodyPr wrap="square" rtlCol="0">
            <a:spAutoFit/>
          </a:bodyPr>
          <a:lstStyle/>
          <a:p>
            <a:r>
              <a:rPr kumimoji="1" lang="ja-JP" altLang="en-US" sz="1400" dirty="0"/>
              <a:t>１５分</a:t>
            </a:r>
          </a:p>
        </p:txBody>
      </p:sp>
      <p:sp>
        <p:nvSpPr>
          <p:cNvPr id="28" name="タイトル 1"/>
          <p:cNvSpPr>
            <a:spLocks noGrp="1"/>
          </p:cNvSpPr>
          <p:nvPr>
            <p:ph type="title"/>
          </p:nvPr>
        </p:nvSpPr>
        <p:spPr>
          <a:xfrm>
            <a:off x="107504" y="274638"/>
            <a:ext cx="8928992" cy="1143000"/>
          </a:xfrm>
        </p:spPr>
        <p:txBody>
          <a:bodyPr>
            <a:normAutofit/>
          </a:bodyPr>
          <a:lstStyle/>
          <a:p>
            <a:r>
              <a:rPr kumimoji="1" lang="ja-JP" altLang="en-US" sz="3600" b="1" spc="-300" dirty="0" smtClean="0"/>
              <a:t>演習１</a:t>
            </a:r>
            <a:r>
              <a:rPr kumimoji="1" lang="en-US" altLang="ja-JP" sz="2800" b="1" spc="-300" dirty="0" smtClean="0"/>
              <a:t>-</a:t>
            </a:r>
            <a:r>
              <a:rPr kumimoji="1" lang="ja-JP" altLang="en-US" sz="2800" b="1" spc="-300" dirty="0" smtClean="0"/>
              <a:t>体験</a:t>
            </a:r>
            <a:r>
              <a:rPr kumimoji="1" lang="en-US" altLang="ja-JP" sz="2800" b="1" spc="-300" dirty="0"/>
              <a:t>Ⅲ</a:t>
            </a:r>
            <a:r>
              <a:rPr kumimoji="1" lang="ja-JP" altLang="en-US" sz="3600" b="1" spc="-300" dirty="0"/>
              <a:t>　</a:t>
            </a:r>
            <a:r>
              <a:rPr lang="ja-JP" altLang="en-US" sz="3600" b="1" spc="-300" dirty="0"/>
              <a:t>見通しのもてない不安や</a:t>
            </a:r>
            <a:r>
              <a:rPr lang="ja-JP" altLang="en-US" sz="3600" b="1" spc="-300" dirty="0" smtClean="0"/>
              <a:t>恐怖②</a:t>
            </a:r>
            <a:endParaRPr kumimoji="1" lang="ja-JP" altLang="en-US" sz="3600" b="1" spc="-300" dirty="0"/>
          </a:p>
        </p:txBody>
      </p:sp>
    </p:spTree>
    <p:extLst>
      <p:ext uri="{BB962C8B-B14F-4D97-AF65-F5344CB8AC3E}">
        <p14:creationId xmlns:p14="http://schemas.microsoft.com/office/powerpoint/2010/main" val="1401192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573016"/>
            <a:ext cx="8640960" cy="2664296"/>
          </a:xfrm>
        </p:spPr>
        <p:txBody>
          <a:bodyPr>
            <a:normAutofit/>
          </a:bodyPr>
          <a:lstStyle/>
          <a:p>
            <a:r>
              <a:rPr lang="ja-JP" altLang="en-US" sz="2400" dirty="0"/>
              <a:t>いろいろな回答が出てくるかもしれませんが、少なくとも、</a:t>
            </a:r>
            <a:r>
              <a:rPr lang="en-US" altLang="ja-JP" sz="2400" dirty="0"/>
              <a:t>【</a:t>
            </a:r>
            <a:r>
              <a:rPr lang="ja-JP" altLang="en-US" sz="2400" dirty="0"/>
              <a:t>見通しや終わりを想像できなかったり優先順位をつけられなかったりする苦労（想像力</a:t>
            </a:r>
            <a:r>
              <a:rPr lang="en-US" altLang="ja-JP" sz="2400" dirty="0"/>
              <a:t>】</a:t>
            </a:r>
            <a:r>
              <a:rPr lang="ja-JP" altLang="en-US" sz="2400" dirty="0"/>
              <a:t>や</a:t>
            </a:r>
            <a:r>
              <a:rPr lang="en-US" altLang="ja-JP" sz="2400" dirty="0"/>
              <a:t>【</a:t>
            </a:r>
            <a:r>
              <a:rPr lang="ja-JP" altLang="en-US" sz="2400" dirty="0"/>
              <a:t>全体のニュアンスを理解できないコミュニケーション（理解）の難しさ</a:t>
            </a:r>
            <a:r>
              <a:rPr lang="en-US" altLang="ja-JP" sz="2400" dirty="0"/>
              <a:t>】【</a:t>
            </a:r>
            <a:r>
              <a:rPr lang="ja-JP" altLang="en-US" sz="2400" dirty="0"/>
              <a:t>時系列を整理することの苦手さ（認知・記憶）</a:t>
            </a:r>
            <a:r>
              <a:rPr lang="en-US" altLang="ja-JP" sz="2400" dirty="0"/>
              <a:t>】</a:t>
            </a:r>
            <a:r>
              <a:rPr lang="ja-JP" altLang="en-US" sz="2400" dirty="0"/>
              <a:t>あたりの発言は引き出したいところです。また、</a:t>
            </a:r>
            <a:r>
              <a:rPr lang="en-US" altLang="ja-JP" sz="2400" dirty="0"/>
              <a:t>【</a:t>
            </a:r>
            <a:r>
              <a:rPr lang="ja-JP" altLang="en-US" sz="2400" dirty="0"/>
              <a:t>運動・姿勢</a:t>
            </a:r>
            <a:r>
              <a:rPr lang="en-US" altLang="ja-JP" sz="2400" dirty="0"/>
              <a:t>】</a:t>
            </a:r>
            <a:r>
              <a:rPr lang="ja-JP" altLang="en-US" sz="2400" dirty="0"/>
              <a:t>に関する発言もあっていいかと思います</a:t>
            </a:r>
            <a:r>
              <a:rPr lang="ja-JP" altLang="en-US" sz="2400" dirty="0" smtClean="0"/>
              <a:t>。</a:t>
            </a:r>
            <a:endParaRPr lang="ja-JP" altLang="en-US" sz="2400" dirty="0"/>
          </a:p>
        </p:txBody>
      </p:sp>
      <p:sp>
        <p:nvSpPr>
          <p:cNvPr id="12" name="ホームベース 11"/>
          <p:cNvSpPr/>
          <p:nvPr/>
        </p:nvSpPr>
        <p:spPr>
          <a:xfrm>
            <a:off x="251520" y="1268760"/>
            <a:ext cx="1584176" cy="1008112"/>
          </a:xfrm>
          <a:prstGeom prst="homePlat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まずは</a:t>
            </a:r>
            <a:endParaRPr kumimoji="1" lang="en-US" altLang="ja-JP" sz="1400" dirty="0">
              <a:solidFill>
                <a:schemeClr val="tx1"/>
              </a:solidFill>
            </a:endParaRPr>
          </a:p>
          <a:p>
            <a:pPr algn="ctr"/>
            <a:r>
              <a:rPr kumimoji="1" lang="ja-JP" altLang="en-US" sz="1400" dirty="0">
                <a:solidFill>
                  <a:schemeClr val="tx1"/>
                </a:solidFill>
              </a:rPr>
              <a:t>グループで</a:t>
            </a:r>
            <a:endParaRPr kumimoji="1" lang="en-US" altLang="ja-JP" sz="1400" dirty="0">
              <a:solidFill>
                <a:schemeClr val="tx1"/>
              </a:solidFill>
            </a:endParaRPr>
          </a:p>
          <a:p>
            <a:pPr algn="ctr"/>
            <a:r>
              <a:rPr kumimoji="1" lang="ja-JP" altLang="en-US" sz="1400" dirty="0">
                <a:solidFill>
                  <a:schemeClr val="tx1"/>
                </a:solidFill>
              </a:rPr>
              <a:t>自己紹介</a:t>
            </a:r>
            <a:endParaRPr kumimoji="1" lang="en-US" altLang="ja-JP" sz="1400" dirty="0">
              <a:solidFill>
                <a:schemeClr val="tx1"/>
              </a:solidFill>
            </a:endParaRPr>
          </a:p>
        </p:txBody>
      </p:sp>
      <p:sp>
        <p:nvSpPr>
          <p:cNvPr id="13" name="山形 12"/>
          <p:cNvSpPr/>
          <p:nvPr/>
        </p:nvSpPr>
        <p:spPr>
          <a:xfrm>
            <a:off x="1403648" y="1268760"/>
            <a:ext cx="1440160" cy="1008112"/>
          </a:xfrm>
          <a:prstGeom prst="chevro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Ⅰ</a:t>
            </a:r>
            <a:endParaRPr kumimoji="1" lang="ja-JP" altLang="en-US" sz="1400" dirty="0">
              <a:solidFill>
                <a:schemeClr val="tx1"/>
              </a:solidFill>
            </a:endParaRPr>
          </a:p>
        </p:txBody>
      </p:sp>
      <p:sp>
        <p:nvSpPr>
          <p:cNvPr id="14" name="山形 13"/>
          <p:cNvSpPr/>
          <p:nvPr/>
        </p:nvSpPr>
        <p:spPr>
          <a:xfrm>
            <a:off x="241176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Ⅱ</a:t>
            </a:r>
            <a:endParaRPr kumimoji="1" lang="ja-JP" altLang="en-US" sz="1400" dirty="0">
              <a:solidFill>
                <a:schemeClr val="tx1"/>
              </a:solidFill>
            </a:endParaRPr>
          </a:p>
        </p:txBody>
      </p:sp>
      <p:sp>
        <p:nvSpPr>
          <p:cNvPr id="15" name="山形 14"/>
          <p:cNvSpPr/>
          <p:nvPr/>
        </p:nvSpPr>
        <p:spPr>
          <a:xfrm>
            <a:off x="3419872" y="1268760"/>
            <a:ext cx="1440160" cy="1008112"/>
          </a:xfrm>
          <a:prstGeom prst="chevron">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Ⅲ</a:t>
            </a:r>
            <a:endParaRPr kumimoji="1" lang="ja-JP" altLang="en-US" sz="1400" dirty="0">
              <a:solidFill>
                <a:schemeClr val="tx1"/>
              </a:solidFill>
            </a:endParaRPr>
          </a:p>
        </p:txBody>
      </p:sp>
      <p:sp>
        <p:nvSpPr>
          <p:cNvPr id="16" name="山形 15"/>
          <p:cNvSpPr/>
          <p:nvPr/>
        </p:nvSpPr>
        <p:spPr>
          <a:xfrm>
            <a:off x="4427984"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Ⅳ</a:t>
            </a:r>
            <a:endParaRPr kumimoji="1" lang="ja-JP" altLang="en-US" sz="1400" dirty="0">
              <a:solidFill>
                <a:schemeClr val="tx1"/>
              </a:solidFill>
            </a:endParaRPr>
          </a:p>
        </p:txBody>
      </p:sp>
      <p:sp>
        <p:nvSpPr>
          <p:cNvPr id="17" name="山形 16"/>
          <p:cNvSpPr/>
          <p:nvPr/>
        </p:nvSpPr>
        <p:spPr>
          <a:xfrm>
            <a:off x="5436096"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Ⅴ</a:t>
            </a:r>
            <a:endParaRPr kumimoji="1" lang="ja-JP" altLang="en-US" sz="1400" dirty="0">
              <a:solidFill>
                <a:schemeClr val="tx1"/>
              </a:solidFill>
            </a:endParaRPr>
          </a:p>
        </p:txBody>
      </p:sp>
      <p:sp>
        <p:nvSpPr>
          <p:cNvPr id="18" name="山形 17"/>
          <p:cNvSpPr/>
          <p:nvPr/>
        </p:nvSpPr>
        <p:spPr>
          <a:xfrm>
            <a:off x="6444208"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話し合い</a:t>
            </a:r>
          </a:p>
        </p:txBody>
      </p:sp>
      <p:sp>
        <p:nvSpPr>
          <p:cNvPr id="19" name="山形 18"/>
          <p:cNvSpPr/>
          <p:nvPr/>
        </p:nvSpPr>
        <p:spPr>
          <a:xfrm>
            <a:off x="745232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発表</a:t>
            </a:r>
          </a:p>
        </p:txBody>
      </p:sp>
      <p:sp>
        <p:nvSpPr>
          <p:cNvPr id="20" name="テキスト ボックス 19"/>
          <p:cNvSpPr txBox="1"/>
          <p:nvPr/>
        </p:nvSpPr>
        <p:spPr>
          <a:xfrm>
            <a:off x="467544" y="2277870"/>
            <a:ext cx="792088" cy="307777"/>
          </a:xfrm>
          <a:prstGeom prst="rect">
            <a:avLst/>
          </a:prstGeom>
          <a:noFill/>
        </p:spPr>
        <p:txBody>
          <a:bodyPr wrap="square" rtlCol="0">
            <a:spAutoFit/>
          </a:bodyPr>
          <a:lstStyle/>
          <a:p>
            <a:r>
              <a:rPr kumimoji="1" lang="ja-JP" altLang="en-US" sz="1400" dirty="0"/>
              <a:t>１０分</a:t>
            </a:r>
          </a:p>
        </p:txBody>
      </p:sp>
      <p:sp>
        <p:nvSpPr>
          <p:cNvPr id="21" name="テキスト ボックス 20"/>
          <p:cNvSpPr txBox="1"/>
          <p:nvPr/>
        </p:nvSpPr>
        <p:spPr>
          <a:xfrm>
            <a:off x="1547664" y="2277870"/>
            <a:ext cx="792088" cy="307777"/>
          </a:xfrm>
          <a:prstGeom prst="rect">
            <a:avLst/>
          </a:prstGeom>
          <a:noFill/>
        </p:spPr>
        <p:txBody>
          <a:bodyPr wrap="square" rtlCol="0">
            <a:spAutoFit/>
          </a:bodyPr>
          <a:lstStyle/>
          <a:p>
            <a:r>
              <a:rPr kumimoji="1" lang="ja-JP" altLang="en-US" sz="1400" dirty="0"/>
              <a:t>１５分</a:t>
            </a:r>
          </a:p>
        </p:txBody>
      </p:sp>
      <p:sp>
        <p:nvSpPr>
          <p:cNvPr id="22" name="テキスト ボックス 21"/>
          <p:cNvSpPr txBox="1"/>
          <p:nvPr/>
        </p:nvSpPr>
        <p:spPr>
          <a:xfrm>
            <a:off x="2555776" y="2276381"/>
            <a:ext cx="792088" cy="307777"/>
          </a:xfrm>
          <a:prstGeom prst="rect">
            <a:avLst/>
          </a:prstGeom>
          <a:noFill/>
        </p:spPr>
        <p:txBody>
          <a:bodyPr wrap="square" rtlCol="0">
            <a:spAutoFit/>
          </a:bodyPr>
          <a:lstStyle/>
          <a:p>
            <a:r>
              <a:rPr kumimoji="1" lang="ja-JP" altLang="en-US" sz="1400" dirty="0"/>
              <a:t>１５分</a:t>
            </a:r>
          </a:p>
        </p:txBody>
      </p:sp>
      <p:sp>
        <p:nvSpPr>
          <p:cNvPr id="23" name="テキスト ボックス 22"/>
          <p:cNvSpPr txBox="1"/>
          <p:nvPr/>
        </p:nvSpPr>
        <p:spPr>
          <a:xfrm>
            <a:off x="3563888" y="2277870"/>
            <a:ext cx="792088" cy="307777"/>
          </a:xfrm>
          <a:prstGeom prst="rect">
            <a:avLst/>
          </a:prstGeom>
          <a:noFill/>
        </p:spPr>
        <p:txBody>
          <a:bodyPr wrap="square" rtlCol="0">
            <a:spAutoFit/>
          </a:bodyPr>
          <a:lstStyle/>
          <a:p>
            <a:r>
              <a:rPr kumimoji="1" lang="ja-JP" altLang="en-US" sz="1400" dirty="0"/>
              <a:t>１５分</a:t>
            </a:r>
          </a:p>
        </p:txBody>
      </p:sp>
      <p:sp>
        <p:nvSpPr>
          <p:cNvPr id="24" name="テキスト ボックス 23"/>
          <p:cNvSpPr txBox="1"/>
          <p:nvPr/>
        </p:nvSpPr>
        <p:spPr>
          <a:xfrm>
            <a:off x="4572000" y="2285182"/>
            <a:ext cx="792088" cy="307777"/>
          </a:xfrm>
          <a:prstGeom prst="rect">
            <a:avLst/>
          </a:prstGeom>
          <a:noFill/>
        </p:spPr>
        <p:txBody>
          <a:bodyPr wrap="square" rtlCol="0">
            <a:spAutoFit/>
          </a:bodyPr>
          <a:lstStyle/>
          <a:p>
            <a:r>
              <a:rPr kumimoji="1" lang="ja-JP" altLang="en-US" sz="1400" dirty="0"/>
              <a:t>１５分</a:t>
            </a:r>
          </a:p>
        </p:txBody>
      </p:sp>
      <p:sp>
        <p:nvSpPr>
          <p:cNvPr id="25" name="テキスト ボックス 24"/>
          <p:cNvSpPr txBox="1"/>
          <p:nvPr/>
        </p:nvSpPr>
        <p:spPr>
          <a:xfrm>
            <a:off x="5580112" y="2285182"/>
            <a:ext cx="792088" cy="307777"/>
          </a:xfrm>
          <a:prstGeom prst="rect">
            <a:avLst/>
          </a:prstGeom>
          <a:noFill/>
        </p:spPr>
        <p:txBody>
          <a:bodyPr wrap="square" rtlCol="0">
            <a:spAutoFit/>
          </a:bodyPr>
          <a:lstStyle/>
          <a:p>
            <a:r>
              <a:rPr kumimoji="1" lang="ja-JP" altLang="en-US" sz="1400" dirty="0"/>
              <a:t>１５分</a:t>
            </a:r>
          </a:p>
        </p:txBody>
      </p:sp>
      <p:sp>
        <p:nvSpPr>
          <p:cNvPr id="26" name="テキスト ボックス 25"/>
          <p:cNvSpPr txBox="1"/>
          <p:nvPr/>
        </p:nvSpPr>
        <p:spPr>
          <a:xfrm>
            <a:off x="6558753" y="2276380"/>
            <a:ext cx="792088" cy="307777"/>
          </a:xfrm>
          <a:prstGeom prst="rect">
            <a:avLst/>
          </a:prstGeom>
          <a:noFill/>
        </p:spPr>
        <p:txBody>
          <a:bodyPr wrap="square" rtlCol="0">
            <a:spAutoFit/>
          </a:bodyPr>
          <a:lstStyle/>
          <a:p>
            <a:r>
              <a:rPr kumimoji="1" lang="ja-JP" altLang="en-US" sz="1400" dirty="0"/>
              <a:t>２０分</a:t>
            </a:r>
          </a:p>
        </p:txBody>
      </p:sp>
      <p:sp>
        <p:nvSpPr>
          <p:cNvPr id="27" name="テキスト ボックス 26"/>
          <p:cNvSpPr txBox="1"/>
          <p:nvPr/>
        </p:nvSpPr>
        <p:spPr>
          <a:xfrm>
            <a:off x="7596336" y="2285182"/>
            <a:ext cx="792088" cy="307777"/>
          </a:xfrm>
          <a:prstGeom prst="rect">
            <a:avLst/>
          </a:prstGeom>
          <a:noFill/>
        </p:spPr>
        <p:txBody>
          <a:bodyPr wrap="square" rtlCol="0">
            <a:spAutoFit/>
          </a:bodyPr>
          <a:lstStyle/>
          <a:p>
            <a:r>
              <a:rPr kumimoji="1" lang="ja-JP" altLang="en-US" sz="1400" dirty="0"/>
              <a:t>１５分</a:t>
            </a:r>
          </a:p>
        </p:txBody>
      </p:sp>
      <p:sp>
        <p:nvSpPr>
          <p:cNvPr id="28" name="角丸四角形 27"/>
          <p:cNvSpPr/>
          <p:nvPr/>
        </p:nvSpPr>
        <p:spPr>
          <a:xfrm>
            <a:off x="4632521" y="2675283"/>
            <a:ext cx="2232248" cy="58058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指導者の方へ</a:t>
            </a:r>
            <a:endParaRPr kumimoji="1" lang="ja-JP" altLang="en-US" sz="2000" dirty="0">
              <a:solidFill>
                <a:schemeClr val="tx1"/>
              </a:solidFill>
            </a:endParaRPr>
          </a:p>
        </p:txBody>
      </p:sp>
      <p:sp>
        <p:nvSpPr>
          <p:cNvPr id="29" name="円/楕円 28"/>
          <p:cNvSpPr/>
          <p:nvPr/>
        </p:nvSpPr>
        <p:spPr>
          <a:xfrm>
            <a:off x="7164288" y="2605535"/>
            <a:ext cx="1584176" cy="72008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別紙配布</a:t>
            </a:r>
            <a:endParaRPr kumimoji="1" lang="ja-JP" altLang="en-US" sz="1400" dirty="0">
              <a:solidFill>
                <a:schemeClr val="tx1"/>
              </a:solidFill>
            </a:endParaRPr>
          </a:p>
        </p:txBody>
      </p:sp>
      <p:sp>
        <p:nvSpPr>
          <p:cNvPr id="30" name="タイトル 1"/>
          <p:cNvSpPr txBox="1">
            <a:spLocks/>
          </p:cNvSpPr>
          <p:nvPr/>
        </p:nvSpPr>
        <p:spPr>
          <a:xfrm>
            <a:off x="107504" y="274638"/>
            <a:ext cx="892899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b="1" spc="-300" dirty="0" smtClean="0"/>
              <a:t>演習１</a:t>
            </a:r>
            <a:r>
              <a:rPr lang="en-US" altLang="ja-JP" sz="2800" b="1" spc="-300" dirty="0" smtClean="0"/>
              <a:t>-</a:t>
            </a:r>
            <a:r>
              <a:rPr lang="ja-JP" altLang="en-US" sz="2800" b="1" spc="-300" dirty="0" smtClean="0"/>
              <a:t>体験</a:t>
            </a:r>
            <a:r>
              <a:rPr lang="en-US" altLang="ja-JP" sz="2800" b="1" spc="-300" dirty="0" smtClean="0"/>
              <a:t>Ⅲ</a:t>
            </a:r>
            <a:r>
              <a:rPr lang="ja-JP" altLang="en-US" sz="3600" b="1" spc="-300" dirty="0" smtClean="0"/>
              <a:t>　見通しのもてない不安や恐怖③</a:t>
            </a:r>
            <a:endParaRPr lang="ja-JP" altLang="en-US" sz="3600" b="1" spc="-300" dirty="0"/>
          </a:p>
        </p:txBody>
      </p:sp>
    </p:spTree>
    <p:extLst>
      <p:ext uri="{BB962C8B-B14F-4D97-AF65-F5344CB8AC3E}">
        <p14:creationId xmlns:p14="http://schemas.microsoft.com/office/powerpoint/2010/main" val="1131654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2297026"/>
            <a:ext cx="8568952" cy="3724261"/>
          </a:xfrm>
        </p:spPr>
        <p:txBody>
          <a:bodyPr>
            <a:normAutofit/>
          </a:bodyPr>
          <a:lstStyle/>
          <a:p>
            <a:r>
              <a:rPr lang="ja-JP" altLang="en-US" dirty="0"/>
              <a:t>使用するもの：</a:t>
            </a:r>
            <a:endParaRPr lang="en-US" altLang="ja-JP" dirty="0"/>
          </a:p>
          <a:p>
            <a:pPr marL="0" indent="0">
              <a:buNone/>
            </a:pPr>
            <a:r>
              <a:rPr lang="ja-JP" altLang="en-US" dirty="0"/>
              <a:t>　　特にはないですが、ある程度の空間は</a:t>
            </a:r>
            <a:endParaRPr lang="en-US" altLang="ja-JP" dirty="0"/>
          </a:p>
          <a:p>
            <a:pPr marL="0" indent="0">
              <a:buNone/>
            </a:pPr>
            <a:r>
              <a:rPr lang="ja-JP" altLang="en-US" dirty="0"/>
              <a:t>　　あったほうがいいです</a:t>
            </a:r>
            <a:r>
              <a:rPr lang="ja-JP" altLang="en-US" dirty="0" smtClean="0"/>
              <a:t>。</a:t>
            </a:r>
            <a:endParaRPr lang="en-US" altLang="ja-JP" dirty="0" smtClean="0"/>
          </a:p>
          <a:p>
            <a:pPr marL="0" indent="0">
              <a:buNone/>
            </a:pPr>
            <a:endParaRPr lang="ja-JP" altLang="en-US" dirty="0"/>
          </a:p>
          <a:p>
            <a:r>
              <a:rPr kumimoji="1" lang="ja-JP" altLang="en-US" dirty="0" smtClean="0"/>
              <a:t>特性確認シートとのリンクでは</a:t>
            </a:r>
            <a:r>
              <a:rPr kumimoji="1" lang="en-US" altLang="ja-JP" dirty="0" smtClean="0"/>
              <a:t>…</a:t>
            </a:r>
          </a:p>
          <a:p>
            <a:pPr marL="0" indent="0">
              <a:buNone/>
            </a:pPr>
            <a:r>
              <a:rPr lang="ja-JP" altLang="en-US" dirty="0" smtClean="0"/>
              <a:t>　　→次のスライドで</a:t>
            </a:r>
            <a:endParaRPr lang="en-US" altLang="ja-JP" dirty="0" smtClean="0"/>
          </a:p>
          <a:p>
            <a:pPr marL="0" indent="0">
              <a:buNone/>
            </a:pPr>
            <a:endParaRPr kumimoji="1" lang="en-US" altLang="ja-JP" sz="2400" dirty="0" smtClean="0"/>
          </a:p>
        </p:txBody>
      </p:sp>
      <p:sp>
        <p:nvSpPr>
          <p:cNvPr id="4" name="角丸四角形 3"/>
          <p:cNvSpPr/>
          <p:nvPr/>
        </p:nvSpPr>
        <p:spPr>
          <a:xfrm>
            <a:off x="4499992" y="1410516"/>
            <a:ext cx="2232248" cy="58058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指導者の方へ</a:t>
            </a:r>
            <a:endParaRPr kumimoji="1" lang="ja-JP" altLang="en-US" sz="2000" dirty="0">
              <a:solidFill>
                <a:schemeClr val="tx1"/>
              </a:solidFill>
            </a:endParaRPr>
          </a:p>
        </p:txBody>
      </p:sp>
      <p:sp>
        <p:nvSpPr>
          <p:cNvPr id="6" name="円/楕円 5"/>
          <p:cNvSpPr/>
          <p:nvPr/>
        </p:nvSpPr>
        <p:spPr>
          <a:xfrm>
            <a:off x="7020272" y="1340768"/>
            <a:ext cx="1584176" cy="72008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別紙配布</a:t>
            </a:r>
            <a:endParaRPr kumimoji="1" lang="ja-JP" altLang="en-US" sz="1400" dirty="0">
              <a:solidFill>
                <a:schemeClr val="tx1"/>
              </a:solidFill>
            </a:endParaRPr>
          </a:p>
        </p:txBody>
      </p:sp>
      <p:sp>
        <p:nvSpPr>
          <p:cNvPr id="7" name="タイトル 1"/>
          <p:cNvSpPr>
            <a:spLocks noGrp="1"/>
          </p:cNvSpPr>
          <p:nvPr>
            <p:ph type="title"/>
          </p:nvPr>
        </p:nvSpPr>
        <p:spPr>
          <a:xfrm>
            <a:off x="117848" y="295462"/>
            <a:ext cx="8928992" cy="1143000"/>
          </a:xfrm>
        </p:spPr>
        <p:txBody>
          <a:bodyPr>
            <a:normAutofit/>
          </a:bodyPr>
          <a:lstStyle/>
          <a:p>
            <a:r>
              <a:rPr kumimoji="1" lang="ja-JP" altLang="en-US" sz="3600" b="1" spc="-300" dirty="0" smtClean="0"/>
              <a:t>演習１</a:t>
            </a:r>
            <a:r>
              <a:rPr kumimoji="1" lang="en-US" altLang="ja-JP" sz="2800" b="1" spc="-300" dirty="0" smtClean="0"/>
              <a:t>-</a:t>
            </a:r>
            <a:r>
              <a:rPr kumimoji="1" lang="ja-JP" altLang="en-US" sz="2800" b="1" spc="-300" dirty="0" smtClean="0"/>
              <a:t>体験</a:t>
            </a:r>
            <a:r>
              <a:rPr kumimoji="1" lang="en-US" altLang="ja-JP" sz="2800" b="1" spc="-300" dirty="0"/>
              <a:t>Ⅲ</a:t>
            </a:r>
            <a:r>
              <a:rPr kumimoji="1" lang="ja-JP" altLang="en-US" sz="3600" b="1" spc="-300" dirty="0"/>
              <a:t>　</a:t>
            </a:r>
            <a:r>
              <a:rPr lang="ja-JP" altLang="en-US" sz="3600" b="1" spc="-300" dirty="0"/>
              <a:t>見通しのもてない不安や</a:t>
            </a:r>
            <a:r>
              <a:rPr lang="ja-JP" altLang="en-US" sz="3600" b="1" spc="-300" dirty="0" smtClean="0"/>
              <a:t>恐怖④</a:t>
            </a:r>
            <a:endParaRPr kumimoji="1" lang="ja-JP" altLang="en-US" sz="3600" b="1" spc="-300" dirty="0"/>
          </a:p>
        </p:txBody>
      </p:sp>
    </p:spTree>
    <p:extLst>
      <p:ext uri="{BB962C8B-B14F-4D97-AF65-F5344CB8AC3E}">
        <p14:creationId xmlns:p14="http://schemas.microsoft.com/office/powerpoint/2010/main" val="41724954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l="921" t="1601" r="26581" b="10163"/>
          <a:stretch/>
        </p:blipFill>
        <p:spPr>
          <a:xfrm>
            <a:off x="-40995" y="1994"/>
            <a:ext cx="9184995" cy="6856005"/>
          </a:xfrm>
          <a:prstGeom prst="rect">
            <a:avLst/>
          </a:prstGeom>
        </p:spPr>
      </p:pic>
      <p:sp>
        <p:nvSpPr>
          <p:cNvPr id="21" name="角丸四角形 20"/>
          <p:cNvSpPr/>
          <p:nvPr/>
        </p:nvSpPr>
        <p:spPr>
          <a:xfrm>
            <a:off x="4355976" y="442004"/>
            <a:ext cx="2232248" cy="58058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指導者の方へ</a:t>
            </a:r>
            <a:endParaRPr kumimoji="1" lang="ja-JP" altLang="en-US" sz="2000" dirty="0">
              <a:solidFill>
                <a:schemeClr val="tx1"/>
              </a:solidFill>
            </a:endParaRPr>
          </a:p>
        </p:txBody>
      </p:sp>
      <p:sp>
        <p:nvSpPr>
          <p:cNvPr id="22" name="円/楕円 21"/>
          <p:cNvSpPr/>
          <p:nvPr/>
        </p:nvSpPr>
        <p:spPr>
          <a:xfrm>
            <a:off x="5004048" y="1124744"/>
            <a:ext cx="1584176" cy="72008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別紙配布</a:t>
            </a:r>
            <a:endParaRPr kumimoji="1" lang="ja-JP" altLang="en-US" sz="1400" dirty="0">
              <a:solidFill>
                <a:schemeClr val="tx1"/>
              </a:solidFill>
            </a:endParaRPr>
          </a:p>
        </p:txBody>
      </p:sp>
      <p:sp>
        <p:nvSpPr>
          <p:cNvPr id="16" name="正方形/長方形 15"/>
          <p:cNvSpPr/>
          <p:nvPr/>
        </p:nvSpPr>
        <p:spPr>
          <a:xfrm>
            <a:off x="4910807" y="3140968"/>
            <a:ext cx="1677417" cy="1944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rPr>
              <a:t>例えば、赤枠を付けた部分と体験との関連は受講者に伝えておきたい（黄枠部分は受講者の感想の中で触れられる可能性があることを想定しておく。もちろん他にも出てくるかもしれないが）。</a:t>
            </a:r>
            <a:endParaRPr kumimoji="1" lang="ja-JP" altLang="en-US" sz="1200" dirty="0">
              <a:solidFill>
                <a:schemeClr val="tx1"/>
              </a:solidFill>
            </a:endParaRPr>
          </a:p>
        </p:txBody>
      </p:sp>
    </p:spTree>
    <p:extLst>
      <p:ext uri="{BB962C8B-B14F-4D97-AF65-F5344CB8AC3E}">
        <p14:creationId xmlns:p14="http://schemas.microsoft.com/office/powerpoint/2010/main" val="1447316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477888" y="3531741"/>
            <a:ext cx="8208912" cy="1224136"/>
          </a:xfrm>
          <a:prstGeom prst="rect">
            <a:avLst/>
          </a:prstGeom>
          <a:solidFill>
            <a:schemeClr val="accent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3600" b="1" dirty="0" smtClean="0"/>
              <a:t>演習１</a:t>
            </a:r>
            <a:r>
              <a:rPr kumimoji="1" lang="en-US" altLang="ja-JP" sz="2800" b="1" dirty="0" smtClean="0"/>
              <a:t>-</a:t>
            </a:r>
            <a:r>
              <a:rPr kumimoji="1" lang="ja-JP" altLang="en-US" sz="2800" b="1" dirty="0" smtClean="0"/>
              <a:t>体験</a:t>
            </a:r>
            <a:r>
              <a:rPr kumimoji="1" lang="en-US" altLang="ja-JP" sz="2800" b="1" dirty="0"/>
              <a:t>Ⅳ</a:t>
            </a:r>
            <a:r>
              <a:rPr kumimoji="1" lang="ja-JP" altLang="en-US" sz="3600" b="1" dirty="0"/>
              <a:t>　情報処理の困難①</a:t>
            </a:r>
          </a:p>
        </p:txBody>
      </p:sp>
      <p:sp>
        <p:nvSpPr>
          <p:cNvPr id="12" name="ホームベース 11"/>
          <p:cNvSpPr/>
          <p:nvPr/>
        </p:nvSpPr>
        <p:spPr>
          <a:xfrm>
            <a:off x="251520" y="1268760"/>
            <a:ext cx="1584176" cy="1008112"/>
          </a:xfrm>
          <a:prstGeom prst="homePlat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まずは</a:t>
            </a:r>
            <a:endParaRPr kumimoji="1" lang="en-US" altLang="ja-JP" sz="1400" dirty="0">
              <a:solidFill>
                <a:schemeClr val="tx1"/>
              </a:solidFill>
            </a:endParaRPr>
          </a:p>
          <a:p>
            <a:pPr algn="ctr"/>
            <a:r>
              <a:rPr kumimoji="1" lang="ja-JP" altLang="en-US" sz="1400" dirty="0">
                <a:solidFill>
                  <a:schemeClr val="tx1"/>
                </a:solidFill>
              </a:rPr>
              <a:t>グループで</a:t>
            </a:r>
            <a:endParaRPr kumimoji="1" lang="en-US" altLang="ja-JP" sz="1400" dirty="0">
              <a:solidFill>
                <a:schemeClr val="tx1"/>
              </a:solidFill>
            </a:endParaRPr>
          </a:p>
          <a:p>
            <a:pPr algn="ctr"/>
            <a:r>
              <a:rPr kumimoji="1" lang="ja-JP" altLang="en-US" sz="1400" dirty="0">
                <a:solidFill>
                  <a:schemeClr val="tx1"/>
                </a:solidFill>
              </a:rPr>
              <a:t>自己紹介</a:t>
            </a:r>
            <a:endParaRPr kumimoji="1" lang="en-US" altLang="ja-JP" sz="1400" dirty="0">
              <a:solidFill>
                <a:schemeClr val="tx1"/>
              </a:solidFill>
            </a:endParaRPr>
          </a:p>
        </p:txBody>
      </p:sp>
      <p:sp>
        <p:nvSpPr>
          <p:cNvPr id="13" name="山形 12"/>
          <p:cNvSpPr/>
          <p:nvPr/>
        </p:nvSpPr>
        <p:spPr>
          <a:xfrm>
            <a:off x="1403648" y="1268760"/>
            <a:ext cx="1440160" cy="1008112"/>
          </a:xfrm>
          <a:prstGeom prst="chevro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Ⅰ</a:t>
            </a:r>
            <a:endParaRPr kumimoji="1" lang="ja-JP" altLang="en-US" sz="1400" dirty="0">
              <a:solidFill>
                <a:schemeClr val="tx1"/>
              </a:solidFill>
            </a:endParaRPr>
          </a:p>
        </p:txBody>
      </p:sp>
      <p:sp>
        <p:nvSpPr>
          <p:cNvPr id="14" name="山形 13"/>
          <p:cNvSpPr/>
          <p:nvPr/>
        </p:nvSpPr>
        <p:spPr>
          <a:xfrm>
            <a:off x="241176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Ⅱ</a:t>
            </a:r>
            <a:endParaRPr kumimoji="1" lang="ja-JP" altLang="en-US" sz="1400" dirty="0">
              <a:solidFill>
                <a:schemeClr val="tx1"/>
              </a:solidFill>
            </a:endParaRPr>
          </a:p>
        </p:txBody>
      </p:sp>
      <p:sp>
        <p:nvSpPr>
          <p:cNvPr id="15" name="山形 14"/>
          <p:cNvSpPr/>
          <p:nvPr/>
        </p:nvSpPr>
        <p:spPr>
          <a:xfrm>
            <a:off x="3419872"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Ⅲ</a:t>
            </a:r>
            <a:endParaRPr kumimoji="1" lang="ja-JP" altLang="en-US" sz="1400" dirty="0">
              <a:solidFill>
                <a:schemeClr val="tx1"/>
              </a:solidFill>
            </a:endParaRPr>
          </a:p>
        </p:txBody>
      </p:sp>
      <p:sp>
        <p:nvSpPr>
          <p:cNvPr id="16" name="山形 15"/>
          <p:cNvSpPr/>
          <p:nvPr/>
        </p:nvSpPr>
        <p:spPr>
          <a:xfrm>
            <a:off x="4427984" y="1268760"/>
            <a:ext cx="1440160" cy="1008112"/>
          </a:xfrm>
          <a:prstGeom prst="chevron">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Ⅳ</a:t>
            </a:r>
            <a:endParaRPr kumimoji="1" lang="ja-JP" altLang="en-US" sz="1400" dirty="0">
              <a:solidFill>
                <a:schemeClr val="tx1"/>
              </a:solidFill>
            </a:endParaRPr>
          </a:p>
        </p:txBody>
      </p:sp>
      <p:sp>
        <p:nvSpPr>
          <p:cNvPr id="17" name="山形 16"/>
          <p:cNvSpPr/>
          <p:nvPr/>
        </p:nvSpPr>
        <p:spPr>
          <a:xfrm>
            <a:off x="5436096"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Ⅴ</a:t>
            </a:r>
            <a:endParaRPr kumimoji="1" lang="ja-JP" altLang="en-US" sz="1400" dirty="0">
              <a:solidFill>
                <a:schemeClr val="tx1"/>
              </a:solidFill>
            </a:endParaRPr>
          </a:p>
        </p:txBody>
      </p:sp>
      <p:sp>
        <p:nvSpPr>
          <p:cNvPr id="18" name="山形 17"/>
          <p:cNvSpPr/>
          <p:nvPr/>
        </p:nvSpPr>
        <p:spPr>
          <a:xfrm>
            <a:off x="6444208"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話し合い</a:t>
            </a:r>
          </a:p>
        </p:txBody>
      </p:sp>
      <p:sp>
        <p:nvSpPr>
          <p:cNvPr id="19" name="山形 18"/>
          <p:cNvSpPr/>
          <p:nvPr/>
        </p:nvSpPr>
        <p:spPr>
          <a:xfrm>
            <a:off x="745232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発表</a:t>
            </a:r>
          </a:p>
        </p:txBody>
      </p:sp>
      <p:sp>
        <p:nvSpPr>
          <p:cNvPr id="20" name="テキスト ボックス 19"/>
          <p:cNvSpPr txBox="1"/>
          <p:nvPr/>
        </p:nvSpPr>
        <p:spPr>
          <a:xfrm>
            <a:off x="467544" y="2277870"/>
            <a:ext cx="792088" cy="307777"/>
          </a:xfrm>
          <a:prstGeom prst="rect">
            <a:avLst/>
          </a:prstGeom>
          <a:noFill/>
        </p:spPr>
        <p:txBody>
          <a:bodyPr wrap="square" rtlCol="0">
            <a:spAutoFit/>
          </a:bodyPr>
          <a:lstStyle/>
          <a:p>
            <a:r>
              <a:rPr kumimoji="1" lang="ja-JP" altLang="en-US" sz="1400" dirty="0"/>
              <a:t>１０分</a:t>
            </a:r>
          </a:p>
        </p:txBody>
      </p:sp>
      <p:sp>
        <p:nvSpPr>
          <p:cNvPr id="21" name="テキスト ボックス 20"/>
          <p:cNvSpPr txBox="1"/>
          <p:nvPr/>
        </p:nvSpPr>
        <p:spPr>
          <a:xfrm>
            <a:off x="1547664" y="2277870"/>
            <a:ext cx="792088" cy="307777"/>
          </a:xfrm>
          <a:prstGeom prst="rect">
            <a:avLst/>
          </a:prstGeom>
          <a:noFill/>
        </p:spPr>
        <p:txBody>
          <a:bodyPr wrap="square" rtlCol="0">
            <a:spAutoFit/>
          </a:bodyPr>
          <a:lstStyle/>
          <a:p>
            <a:r>
              <a:rPr kumimoji="1" lang="ja-JP" altLang="en-US" sz="1400" dirty="0"/>
              <a:t>１５分</a:t>
            </a:r>
          </a:p>
        </p:txBody>
      </p:sp>
      <p:sp>
        <p:nvSpPr>
          <p:cNvPr id="22" name="テキスト ボックス 21"/>
          <p:cNvSpPr txBox="1"/>
          <p:nvPr/>
        </p:nvSpPr>
        <p:spPr>
          <a:xfrm>
            <a:off x="2555776" y="2276381"/>
            <a:ext cx="792088" cy="307777"/>
          </a:xfrm>
          <a:prstGeom prst="rect">
            <a:avLst/>
          </a:prstGeom>
          <a:noFill/>
        </p:spPr>
        <p:txBody>
          <a:bodyPr wrap="square" rtlCol="0">
            <a:spAutoFit/>
          </a:bodyPr>
          <a:lstStyle/>
          <a:p>
            <a:r>
              <a:rPr kumimoji="1" lang="ja-JP" altLang="en-US" sz="1400" dirty="0"/>
              <a:t>１５分</a:t>
            </a:r>
          </a:p>
        </p:txBody>
      </p:sp>
      <p:sp>
        <p:nvSpPr>
          <p:cNvPr id="23" name="テキスト ボックス 22"/>
          <p:cNvSpPr txBox="1"/>
          <p:nvPr/>
        </p:nvSpPr>
        <p:spPr>
          <a:xfrm>
            <a:off x="3563888" y="2277870"/>
            <a:ext cx="792088" cy="307777"/>
          </a:xfrm>
          <a:prstGeom prst="rect">
            <a:avLst/>
          </a:prstGeom>
          <a:noFill/>
        </p:spPr>
        <p:txBody>
          <a:bodyPr wrap="square" rtlCol="0">
            <a:spAutoFit/>
          </a:bodyPr>
          <a:lstStyle/>
          <a:p>
            <a:r>
              <a:rPr kumimoji="1" lang="ja-JP" altLang="en-US" sz="1400" dirty="0"/>
              <a:t>１５分</a:t>
            </a:r>
          </a:p>
        </p:txBody>
      </p:sp>
      <p:sp>
        <p:nvSpPr>
          <p:cNvPr id="24" name="テキスト ボックス 23"/>
          <p:cNvSpPr txBox="1"/>
          <p:nvPr/>
        </p:nvSpPr>
        <p:spPr>
          <a:xfrm>
            <a:off x="4572000" y="2285182"/>
            <a:ext cx="792088" cy="307777"/>
          </a:xfrm>
          <a:prstGeom prst="rect">
            <a:avLst/>
          </a:prstGeom>
          <a:noFill/>
        </p:spPr>
        <p:txBody>
          <a:bodyPr wrap="square" rtlCol="0">
            <a:spAutoFit/>
          </a:bodyPr>
          <a:lstStyle/>
          <a:p>
            <a:r>
              <a:rPr kumimoji="1" lang="ja-JP" altLang="en-US" sz="1400" dirty="0"/>
              <a:t>１５分</a:t>
            </a:r>
          </a:p>
        </p:txBody>
      </p:sp>
      <p:sp>
        <p:nvSpPr>
          <p:cNvPr id="25" name="テキスト ボックス 24"/>
          <p:cNvSpPr txBox="1"/>
          <p:nvPr/>
        </p:nvSpPr>
        <p:spPr>
          <a:xfrm>
            <a:off x="5580112" y="2285182"/>
            <a:ext cx="792088" cy="307777"/>
          </a:xfrm>
          <a:prstGeom prst="rect">
            <a:avLst/>
          </a:prstGeom>
          <a:noFill/>
        </p:spPr>
        <p:txBody>
          <a:bodyPr wrap="square" rtlCol="0">
            <a:spAutoFit/>
          </a:bodyPr>
          <a:lstStyle/>
          <a:p>
            <a:r>
              <a:rPr kumimoji="1" lang="ja-JP" altLang="en-US" sz="1400" dirty="0"/>
              <a:t>１５分</a:t>
            </a:r>
          </a:p>
        </p:txBody>
      </p:sp>
      <p:sp>
        <p:nvSpPr>
          <p:cNvPr id="26" name="テキスト ボックス 25"/>
          <p:cNvSpPr txBox="1"/>
          <p:nvPr/>
        </p:nvSpPr>
        <p:spPr>
          <a:xfrm>
            <a:off x="6558753" y="2276380"/>
            <a:ext cx="792088" cy="307777"/>
          </a:xfrm>
          <a:prstGeom prst="rect">
            <a:avLst/>
          </a:prstGeom>
          <a:noFill/>
        </p:spPr>
        <p:txBody>
          <a:bodyPr wrap="square" rtlCol="0">
            <a:spAutoFit/>
          </a:bodyPr>
          <a:lstStyle/>
          <a:p>
            <a:r>
              <a:rPr kumimoji="1" lang="ja-JP" altLang="en-US" sz="1400" dirty="0"/>
              <a:t>２０分</a:t>
            </a:r>
          </a:p>
        </p:txBody>
      </p:sp>
      <p:sp>
        <p:nvSpPr>
          <p:cNvPr id="27" name="テキスト ボックス 26"/>
          <p:cNvSpPr txBox="1"/>
          <p:nvPr/>
        </p:nvSpPr>
        <p:spPr>
          <a:xfrm>
            <a:off x="7596336" y="2285182"/>
            <a:ext cx="792088" cy="307777"/>
          </a:xfrm>
          <a:prstGeom prst="rect">
            <a:avLst/>
          </a:prstGeom>
          <a:noFill/>
        </p:spPr>
        <p:txBody>
          <a:bodyPr wrap="square" rtlCol="0">
            <a:spAutoFit/>
          </a:bodyPr>
          <a:lstStyle/>
          <a:p>
            <a:r>
              <a:rPr kumimoji="1" lang="ja-JP" altLang="en-US" sz="1400" dirty="0"/>
              <a:t>１５分</a:t>
            </a:r>
          </a:p>
        </p:txBody>
      </p:sp>
      <p:sp>
        <p:nvSpPr>
          <p:cNvPr id="29" name="スマイル 28"/>
          <p:cNvSpPr/>
          <p:nvPr/>
        </p:nvSpPr>
        <p:spPr>
          <a:xfrm>
            <a:off x="215516" y="3861048"/>
            <a:ext cx="504056" cy="504056"/>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467544" y="3068960"/>
            <a:ext cx="8064896" cy="3373835"/>
          </a:xfrm>
        </p:spPr>
        <p:txBody>
          <a:bodyPr>
            <a:normAutofit/>
          </a:bodyPr>
          <a:lstStyle/>
          <a:p>
            <a:r>
              <a:rPr lang="ja-JP" altLang="en-US" sz="2000" dirty="0"/>
              <a:t>ここで</a:t>
            </a:r>
            <a:r>
              <a:rPr lang="ja-JP" altLang="en-US" sz="2000" dirty="0" smtClean="0"/>
              <a:t>は２つの</a:t>
            </a:r>
            <a:r>
              <a:rPr lang="ja-JP" altLang="en-US" sz="2000" dirty="0"/>
              <a:t>体験をします。最初は一斉に行います</a:t>
            </a:r>
            <a:r>
              <a:rPr lang="ja-JP" altLang="en-US" sz="2000" dirty="0" smtClean="0"/>
              <a:t>。</a:t>
            </a:r>
            <a:endParaRPr lang="en-US" altLang="ja-JP" sz="2000" dirty="0" smtClean="0"/>
          </a:p>
          <a:p>
            <a:pPr marL="0" indent="0">
              <a:buNone/>
            </a:pPr>
            <a:endParaRPr lang="en-US" altLang="ja-JP" sz="1050" dirty="0"/>
          </a:p>
          <a:p>
            <a:r>
              <a:rPr lang="ja-JP" altLang="en-US" sz="2000" dirty="0"/>
              <a:t>魚</a:t>
            </a:r>
            <a:r>
              <a:rPr lang="ja-JP" altLang="en-US" sz="2000" dirty="0" err="1"/>
              <a:t>へんの</a:t>
            </a:r>
            <a:r>
              <a:rPr lang="ja-JP" altLang="en-US" sz="2000" dirty="0"/>
              <a:t>漢字を見てもらいます</a:t>
            </a:r>
            <a:r>
              <a:rPr lang="ja-JP" altLang="en-US" sz="2000" dirty="0" smtClean="0"/>
              <a:t>。</a:t>
            </a:r>
            <a:endParaRPr lang="en-US" altLang="ja-JP" sz="2000" dirty="0" smtClean="0"/>
          </a:p>
          <a:p>
            <a:pPr marL="0" indent="0">
              <a:buNone/>
            </a:pPr>
            <a:r>
              <a:rPr lang="en-US" altLang="ja-JP" sz="2000" dirty="0"/>
              <a:t> </a:t>
            </a:r>
            <a:r>
              <a:rPr lang="en-US" altLang="ja-JP" sz="2000" dirty="0" smtClean="0"/>
              <a:t>   </a:t>
            </a:r>
            <a:r>
              <a:rPr lang="ja-JP" altLang="en-US" sz="2000" dirty="0" smtClean="0"/>
              <a:t>その</a:t>
            </a:r>
            <a:r>
              <a:rPr lang="ja-JP" altLang="en-US" sz="2000" dirty="0"/>
              <a:t>中で、３回登場する漢字</a:t>
            </a:r>
            <a:r>
              <a:rPr lang="ja-JP" altLang="en-US" sz="2000" dirty="0" smtClean="0"/>
              <a:t>が</a:t>
            </a:r>
            <a:r>
              <a:rPr lang="ja-JP" altLang="en-US" sz="2000" dirty="0"/>
              <a:t>２</a:t>
            </a:r>
            <a:r>
              <a:rPr lang="ja-JP" altLang="en-US" sz="2000" dirty="0" smtClean="0"/>
              <a:t>つ</a:t>
            </a:r>
            <a:r>
              <a:rPr lang="ja-JP" altLang="en-US" sz="2000" dirty="0"/>
              <a:t>あります</a:t>
            </a:r>
            <a:r>
              <a:rPr lang="ja-JP" altLang="en-US" sz="2000" dirty="0" smtClean="0"/>
              <a:t>。</a:t>
            </a:r>
            <a:endParaRPr lang="en-US" altLang="ja-JP" sz="2000" dirty="0" smtClean="0"/>
          </a:p>
          <a:p>
            <a:pPr marL="0" indent="0">
              <a:buNone/>
            </a:pPr>
            <a:r>
              <a:rPr lang="en-US" altLang="ja-JP" sz="2000" dirty="0"/>
              <a:t> </a:t>
            </a:r>
            <a:r>
              <a:rPr lang="en-US" altLang="ja-JP" sz="2000" dirty="0" smtClean="0"/>
              <a:t>   </a:t>
            </a:r>
            <a:r>
              <a:rPr lang="ja-JP" altLang="en-US" sz="2000" dirty="0" smtClean="0"/>
              <a:t>それ</a:t>
            </a:r>
            <a:r>
              <a:rPr lang="ja-JP" altLang="en-US" sz="2000" dirty="0"/>
              <a:t>は何でしょう？　すぐに見つけられますよね</a:t>
            </a:r>
            <a:r>
              <a:rPr lang="ja-JP" altLang="en-US" sz="2000" dirty="0" smtClean="0"/>
              <a:t>。</a:t>
            </a:r>
            <a:endParaRPr lang="en-US" altLang="ja-JP" sz="2000" dirty="0" smtClean="0"/>
          </a:p>
          <a:p>
            <a:pPr marL="0" indent="0">
              <a:buNone/>
            </a:pPr>
            <a:endParaRPr lang="en-US" altLang="ja-JP" sz="1200" dirty="0"/>
          </a:p>
          <a:p>
            <a:r>
              <a:rPr lang="ja-JP" altLang="en-US" sz="2000" dirty="0"/>
              <a:t>では、</a:t>
            </a:r>
            <a:r>
              <a:rPr lang="ja-JP" altLang="en-US" sz="2000" dirty="0" smtClean="0"/>
              <a:t>みなさん</a:t>
            </a:r>
            <a:r>
              <a:rPr lang="ja-JP" altLang="en-US" sz="2000" dirty="0"/>
              <a:t>一斉</a:t>
            </a:r>
            <a:r>
              <a:rPr lang="ja-JP" altLang="en-US" sz="2000" dirty="0" smtClean="0"/>
              <a:t>に</a:t>
            </a:r>
            <a:r>
              <a:rPr lang="ja-JP" altLang="en-US" sz="2000" dirty="0"/>
              <a:t>お立ちください</a:t>
            </a:r>
            <a:r>
              <a:rPr lang="ja-JP" altLang="en-US" sz="2000" dirty="0" smtClean="0"/>
              <a:t>。</a:t>
            </a:r>
            <a:endParaRPr lang="en-US" altLang="ja-JP" sz="2000" dirty="0" smtClean="0"/>
          </a:p>
          <a:p>
            <a:pPr marL="0" indent="0">
              <a:buNone/>
            </a:pPr>
            <a:r>
              <a:rPr lang="ja-JP" altLang="en-US" sz="2000" dirty="0"/>
              <a:t>　</a:t>
            </a:r>
            <a:r>
              <a:rPr lang="ja-JP" altLang="en-US" sz="2000" dirty="0" smtClean="0"/>
              <a:t> 見つけた</a:t>
            </a:r>
            <a:r>
              <a:rPr lang="ja-JP" altLang="en-US" sz="2000" dirty="0"/>
              <a:t>人から座っていきます</a:t>
            </a:r>
            <a:r>
              <a:rPr lang="ja-JP" altLang="en-US" sz="2000" dirty="0" smtClean="0"/>
              <a:t>。</a:t>
            </a:r>
            <a:endParaRPr lang="en-US" altLang="ja-JP" sz="2000" dirty="0" smtClean="0"/>
          </a:p>
          <a:p>
            <a:pPr marL="0" indent="0">
              <a:buNone/>
            </a:pPr>
            <a:r>
              <a:rPr lang="ja-JP" altLang="en-US" sz="2000" dirty="0"/>
              <a:t>　</a:t>
            </a:r>
            <a:r>
              <a:rPr lang="ja-JP" altLang="en-US" sz="2000" dirty="0" smtClean="0"/>
              <a:t> 見つけられない</a:t>
            </a:r>
            <a:r>
              <a:rPr lang="ja-JP" altLang="en-US" sz="2000" dirty="0"/>
              <a:t>人はずーっと立っていましょう。</a:t>
            </a:r>
            <a:endParaRPr lang="en-US" altLang="ja-JP" sz="2000" dirty="0"/>
          </a:p>
          <a:p>
            <a:endParaRPr lang="en-US" altLang="ja-JP" sz="2000" dirty="0"/>
          </a:p>
        </p:txBody>
      </p:sp>
    </p:spTree>
    <p:extLst>
      <p:ext uri="{BB962C8B-B14F-4D97-AF65-F5344CB8AC3E}">
        <p14:creationId xmlns:p14="http://schemas.microsoft.com/office/powerpoint/2010/main" val="25625677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72008" y="93975"/>
            <a:ext cx="8964488" cy="6863417"/>
          </a:xfrm>
          <a:prstGeom prst="rect">
            <a:avLst/>
          </a:prstGeom>
        </p:spPr>
        <p:txBody>
          <a:bodyPr wrap="square">
            <a:spAutoFit/>
          </a:bodyPr>
          <a:lstStyle/>
          <a:p>
            <a:r>
              <a:rPr lang="ja-JP" altLang="en-US" sz="4000" dirty="0"/>
              <a:t>鯏　鯵　鱒　鮎　鯇　鮑　魦　</a:t>
            </a:r>
            <a:r>
              <a:rPr lang="ja-JP" altLang="en-US" sz="4000" dirty="0" smtClean="0"/>
              <a:t>鮫</a:t>
            </a:r>
            <a:r>
              <a:rPr lang="ja-JP" altLang="en-US" sz="4000" dirty="0"/>
              <a:t>　魬鯆　鰯　鰤　鮇　鯏　鱓　鰻　鱏　鱛　鰕　鰧　鰍　鰹　鱟　魳　鰈　鮍　鱚　鯨　鯉　鯒　鮗　鮴　鰒　鮭　鯯　鯖　鮫　鱵　鰆　鯢　鱪　鯱　鮊　鯳　鱸　鯐　鮬　鯛　鮑　鰱　鯨　鮹　魛　鱈　鱘　鱅　鮹　鰌　鯔　鯰　鰊　鮸　鯊　鰣　鯆　鰰　鯇　魬　鱧　鮠　鰚　鰉　鯷　鮃　鱚　鰭　鱶　鰒　鮒　鰤　鯔　鮪　鱒　鮲　鯧　鯨　鯥　鰘　鮴　鰙　鰐　鮬　魦　鰣　鱛　鯆　魛　鰆　鰍</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2207" y="90488"/>
            <a:ext cx="1785937" cy="667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72008" y="692696"/>
            <a:ext cx="683568" cy="1800200"/>
          </a:xfrm>
          <a:prstGeom prst="rect">
            <a:avLst/>
          </a:prstGeom>
          <a:solidFill>
            <a:schemeClr val="accent2">
              <a:lumMod val="40000"/>
              <a:lumOff val="6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259" y="3717031"/>
            <a:ext cx="706437" cy="187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207" y="4893716"/>
            <a:ext cx="777825" cy="187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0319" y="3068959"/>
            <a:ext cx="777825" cy="369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72008" y="93975"/>
            <a:ext cx="1763688" cy="6671950"/>
          </a:xfrm>
          <a:prstGeom prst="rect">
            <a:avLst/>
          </a:prstGeom>
          <a:solidFill>
            <a:schemeClr val="accent3">
              <a:lumMod val="40000"/>
              <a:lumOff val="6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3098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fade">
                                      <p:cBhvr>
                                        <p:cTn id="27" dur="500"/>
                                        <p:tgtEl>
                                          <p:spTgt spid="10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72008" y="93975"/>
            <a:ext cx="8964488" cy="6863417"/>
          </a:xfrm>
          <a:prstGeom prst="rect">
            <a:avLst/>
          </a:prstGeom>
        </p:spPr>
        <p:txBody>
          <a:bodyPr wrap="square">
            <a:spAutoFit/>
          </a:bodyPr>
          <a:lstStyle/>
          <a:p>
            <a:r>
              <a:rPr lang="ja-JP" altLang="en-US" sz="4000" dirty="0"/>
              <a:t>鯏　鯵　鱒　鮎　鯇　鮑　魦</a:t>
            </a:r>
            <a:r>
              <a:rPr lang="ja-JP" altLang="en-US" sz="4000"/>
              <a:t>　</a:t>
            </a:r>
            <a:r>
              <a:rPr lang="ja-JP" altLang="en-US" sz="4000" smtClean="0"/>
              <a:t>鮫</a:t>
            </a:r>
            <a:r>
              <a:rPr lang="ja-JP" altLang="en-US" sz="4000" dirty="0"/>
              <a:t>　魬</a:t>
            </a:r>
            <a:r>
              <a:rPr lang="ja-JP" altLang="en-US" sz="4000" b="1" dirty="0">
                <a:solidFill>
                  <a:srgbClr val="0070C0"/>
                </a:solidFill>
              </a:rPr>
              <a:t>鯆</a:t>
            </a:r>
            <a:r>
              <a:rPr lang="ja-JP" altLang="en-US" sz="4000" dirty="0"/>
              <a:t>　鰯　鰤　鮇　鯏　鱓　鰻　鱏　鱛　鰕　鰧　鰍　鰹　鱟　魳　鰈　鮍　鱚　</a:t>
            </a:r>
            <a:r>
              <a:rPr lang="ja-JP" altLang="en-US" sz="4000" b="1" dirty="0">
                <a:solidFill>
                  <a:srgbClr val="FF0000"/>
                </a:solidFill>
              </a:rPr>
              <a:t>鯨</a:t>
            </a:r>
            <a:r>
              <a:rPr lang="ja-JP" altLang="en-US" sz="4000" dirty="0"/>
              <a:t>　鯉　鯒　鮗　鮴　鰒　鮭　鯯　鯖　鮫　鱵　鰆　鯢　鱪　鯱　鮊　鯳　鱸　鯐　鮬　鯛　鮑　鰱　</a:t>
            </a:r>
            <a:r>
              <a:rPr lang="ja-JP" altLang="en-US" sz="4000" b="1" dirty="0">
                <a:solidFill>
                  <a:srgbClr val="FF0000"/>
                </a:solidFill>
              </a:rPr>
              <a:t>鯨</a:t>
            </a:r>
            <a:r>
              <a:rPr lang="ja-JP" altLang="en-US" sz="4000" dirty="0"/>
              <a:t>　鮹　魛　鱈　鱘　鱅　鮹　鰌　鯔　鯰　鰊　鮸　鯊　鰣　</a:t>
            </a:r>
            <a:r>
              <a:rPr lang="ja-JP" altLang="en-US" sz="4000" b="1" dirty="0">
                <a:solidFill>
                  <a:srgbClr val="0070C0"/>
                </a:solidFill>
              </a:rPr>
              <a:t>鯆</a:t>
            </a:r>
            <a:r>
              <a:rPr lang="ja-JP" altLang="en-US" sz="4000" dirty="0"/>
              <a:t>　鰰　鯇　魬　鱧　鮠　鰚　鰉　鯷　鮃　鱚　鰭　鱶　鰒　鮒　鰤　鯔　鮪　鱒　鮲　鯧　</a:t>
            </a:r>
            <a:r>
              <a:rPr lang="ja-JP" altLang="en-US" sz="4000" b="1" dirty="0">
                <a:solidFill>
                  <a:srgbClr val="FF0000"/>
                </a:solidFill>
              </a:rPr>
              <a:t>鯨</a:t>
            </a:r>
            <a:r>
              <a:rPr lang="ja-JP" altLang="en-US" sz="4000" dirty="0"/>
              <a:t>　鯥　鰘　鮴　鰙　鰐　鮬　魦　鰣　鱛　</a:t>
            </a:r>
            <a:r>
              <a:rPr lang="ja-JP" altLang="en-US" sz="4000" b="1" dirty="0">
                <a:solidFill>
                  <a:srgbClr val="0070C0"/>
                </a:solidFill>
              </a:rPr>
              <a:t>鯆</a:t>
            </a:r>
            <a:r>
              <a:rPr lang="ja-JP" altLang="en-US" sz="4000" dirty="0"/>
              <a:t>　魛　鰆　鰍</a:t>
            </a:r>
          </a:p>
        </p:txBody>
      </p:sp>
    </p:spTree>
    <p:extLst>
      <p:ext uri="{BB962C8B-B14F-4D97-AF65-F5344CB8AC3E}">
        <p14:creationId xmlns:p14="http://schemas.microsoft.com/office/powerpoint/2010/main" val="2788333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smtClean="0"/>
              <a:t>それぞれ</a:t>
            </a:r>
            <a:r>
              <a:rPr kumimoji="1" lang="ja-JP" altLang="en-US" sz="4000" b="1" dirty="0"/>
              <a:t>の地域で実施するとき</a:t>
            </a:r>
            <a:r>
              <a:rPr kumimoji="1" lang="ja-JP" altLang="en-US" sz="4000" b="1" dirty="0" smtClean="0"/>
              <a:t>に</a:t>
            </a:r>
            <a:endParaRPr kumimoji="1" lang="ja-JP" altLang="en-US" sz="4000" b="1" dirty="0"/>
          </a:p>
        </p:txBody>
      </p:sp>
      <p:sp>
        <p:nvSpPr>
          <p:cNvPr id="3" name="コンテンツ プレースホルダー 2"/>
          <p:cNvSpPr>
            <a:spLocks noGrp="1"/>
          </p:cNvSpPr>
          <p:nvPr>
            <p:ph idx="1"/>
          </p:nvPr>
        </p:nvSpPr>
        <p:spPr>
          <a:xfrm>
            <a:off x="467544" y="1988840"/>
            <a:ext cx="8229600" cy="4525963"/>
          </a:xfrm>
        </p:spPr>
        <p:txBody>
          <a:bodyPr>
            <a:normAutofit fontScale="92500" lnSpcReduction="10000"/>
          </a:bodyPr>
          <a:lstStyle/>
          <a:p>
            <a:r>
              <a:rPr kumimoji="1" lang="ja-JP" altLang="en-US" sz="2400" dirty="0"/>
              <a:t>ここで示している体験メニューは、「伝えられないもどかしさ」「意味のわからない苦痛」「見通しのもてない不安や恐怖」「情報処理の困難」「感覚の特異性」</a:t>
            </a:r>
            <a:r>
              <a:rPr kumimoji="1" lang="ja-JP" altLang="en-US" sz="2400" dirty="0" smtClean="0"/>
              <a:t>の５つから組み立てており、「障害特性の理解」の講義にあった７つの視点と連動させています。</a:t>
            </a:r>
            <a:endParaRPr kumimoji="1" lang="en-US" altLang="ja-JP" sz="2400" dirty="0" smtClean="0"/>
          </a:p>
          <a:p>
            <a:pPr marL="0" indent="0">
              <a:buNone/>
            </a:pPr>
            <a:endParaRPr kumimoji="1" lang="en-US" altLang="ja-JP" sz="900" dirty="0"/>
          </a:p>
          <a:p>
            <a:r>
              <a:rPr kumimoji="1" lang="ja-JP" altLang="en-US" sz="2400" dirty="0"/>
              <a:t>それぞれの地域で実施する際にも、これらの</a:t>
            </a:r>
            <a:r>
              <a:rPr kumimoji="1" lang="ja-JP" altLang="en-US" sz="2400" dirty="0" smtClean="0"/>
              <a:t>視点を意識した体験</a:t>
            </a:r>
            <a:r>
              <a:rPr kumimoji="1" lang="ja-JP" altLang="en-US" sz="2400" dirty="0"/>
              <a:t>メニューを提供していただければと思います</a:t>
            </a:r>
            <a:r>
              <a:rPr kumimoji="1" lang="ja-JP" altLang="en-US" sz="2400" dirty="0" smtClean="0"/>
              <a:t>。</a:t>
            </a:r>
            <a:endParaRPr kumimoji="1" lang="en-US" altLang="ja-JP" sz="2400" dirty="0" smtClean="0"/>
          </a:p>
          <a:p>
            <a:pPr marL="0" indent="0">
              <a:buNone/>
            </a:pPr>
            <a:endParaRPr kumimoji="1" lang="en-US" altLang="ja-JP" sz="900" dirty="0"/>
          </a:p>
          <a:p>
            <a:r>
              <a:rPr lang="ja-JP" altLang="en-US" sz="2400" dirty="0" smtClean="0"/>
              <a:t>今回の研修では、できるだけ</a:t>
            </a:r>
            <a:r>
              <a:rPr lang="ja-JP" altLang="en-US" sz="2400" dirty="0"/>
              <a:t>準備に労力をかけないですむようなメニューを示していますが、本人が困っている</a:t>
            </a:r>
            <a:r>
              <a:rPr lang="ja-JP" altLang="en-US" sz="2400" dirty="0" err="1"/>
              <a:t>で</a:t>
            </a:r>
            <a:r>
              <a:rPr lang="ja-JP" altLang="en-US" sz="2400" dirty="0"/>
              <a:t>あろう体験メニュー</a:t>
            </a:r>
            <a:r>
              <a:rPr lang="ja-JP" altLang="en-US" sz="2400" dirty="0" smtClean="0"/>
              <a:t>は、ここ</a:t>
            </a:r>
            <a:r>
              <a:rPr lang="ja-JP" altLang="en-US" sz="2400" dirty="0"/>
              <a:t>で示す他にもたくさん考えられます。それぞれのアイデアでよりよい研修の時間になるように工夫していただければと思います。</a:t>
            </a:r>
            <a:endParaRPr lang="en-US" altLang="ja-JP" sz="2400" dirty="0"/>
          </a:p>
          <a:p>
            <a:endParaRPr kumimoji="1" lang="ja-JP" altLang="en-US" sz="2400" dirty="0"/>
          </a:p>
        </p:txBody>
      </p:sp>
      <p:sp>
        <p:nvSpPr>
          <p:cNvPr id="4" name="角丸四角形 3"/>
          <p:cNvSpPr/>
          <p:nvPr/>
        </p:nvSpPr>
        <p:spPr>
          <a:xfrm>
            <a:off x="6156176" y="1196752"/>
            <a:ext cx="2232248" cy="58058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指導者の方へ</a:t>
            </a:r>
            <a:endParaRPr kumimoji="1" lang="ja-JP" altLang="en-US" sz="2000" dirty="0">
              <a:solidFill>
                <a:schemeClr val="tx1"/>
              </a:solidFill>
            </a:endParaRPr>
          </a:p>
        </p:txBody>
      </p:sp>
    </p:spTree>
    <p:extLst>
      <p:ext uri="{BB962C8B-B14F-4D97-AF65-F5344CB8AC3E}">
        <p14:creationId xmlns:p14="http://schemas.microsoft.com/office/powerpoint/2010/main" val="29540214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a:t>見つかりましたか</a:t>
            </a:r>
          </a:p>
        </p:txBody>
      </p:sp>
      <p:sp>
        <p:nvSpPr>
          <p:cNvPr id="8" name="コンテンツ プレースホルダー 7"/>
          <p:cNvSpPr>
            <a:spLocks noGrp="1"/>
          </p:cNvSpPr>
          <p:nvPr>
            <p:ph idx="1"/>
          </p:nvPr>
        </p:nvSpPr>
        <p:spPr/>
        <p:txBody>
          <a:bodyPr/>
          <a:lstStyle/>
          <a:p>
            <a:pPr marL="0" indent="0">
              <a:buNone/>
            </a:pPr>
            <a:endParaRPr kumimoji="1" lang="en-US" altLang="ja-JP" dirty="0"/>
          </a:p>
          <a:p>
            <a:pPr marL="0" indent="0">
              <a:buNone/>
            </a:pPr>
            <a:endParaRPr lang="en-US" altLang="ja-JP" dirty="0"/>
          </a:p>
          <a:p>
            <a:pPr marL="0" indent="0">
              <a:buNone/>
            </a:pPr>
            <a:endParaRPr kumimoji="1" lang="en-US" altLang="ja-JP" dirty="0"/>
          </a:p>
          <a:p>
            <a:pPr marL="0" indent="0" algn="ctr">
              <a:buNone/>
            </a:pPr>
            <a:r>
              <a:rPr kumimoji="1" lang="ja-JP" altLang="en-US" sz="4400" dirty="0"/>
              <a:t>鯨（クジラ</a:t>
            </a:r>
            <a:r>
              <a:rPr lang="ja-JP" altLang="en-US" sz="4400" dirty="0"/>
              <a:t>）と鯆（イルカ）</a:t>
            </a:r>
            <a:endParaRPr kumimoji="1" lang="ja-JP" altLang="en-US" sz="4400" dirty="0"/>
          </a:p>
        </p:txBody>
      </p:sp>
      <p:sp>
        <p:nvSpPr>
          <p:cNvPr id="4" name="円/楕円 3"/>
          <p:cNvSpPr/>
          <p:nvPr/>
        </p:nvSpPr>
        <p:spPr>
          <a:xfrm>
            <a:off x="7236296" y="1124744"/>
            <a:ext cx="1584176" cy="72008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別紙配布</a:t>
            </a:r>
            <a:endParaRPr kumimoji="1" lang="ja-JP" altLang="en-US" sz="1400" dirty="0">
              <a:solidFill>
                <a:schemeClr val="tx1"/>
              </a:solidFill>
            </a:endParaRPr>
          </a:p>
        </p:txBody>
      </p:sp>
    </p:spTree>
    <p:extLst>
      <p:ext uri="{BB962C8B-B14F-4D97-AF65-F5344CB8AC3E}">
        <p14:creationId xmlns:p14="http://schemas.microsoft.com/office/powerpoint/2010/main" val="2907667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251520" y="3861048"/>
            <a:ext cx="8640960" cy="1800200"/>
          </a:xfrm>
          <a:prstGeom prst="rect">
            <a:avLst/>
          </a:prstGeom>
          <a:solidFill>
            <a:schemeClr val="accent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ホームベース 11"/>
          <p:cNvSpPr/>
          <p:nvPr/>
        </p:nvSpPr>
        <p:spPr>
          <a:xfrm>
            <a:off x="251520" y="1268760"/>
            <a:ext cx="1584176" cy="1008112"/>
          </a:xfrm>
          <a:prstGeom prst="homePlat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まずは</a:t>
            </a:r>
            <a:endParaRPr kumimoji="1" lang="en-US" altLang="ja-JP" sz="1400" dirty="0">
              <a:solidFill>
                <a:schemeClr val="tx1"/>
              </a:solidFill>
            </a:endParaRPr>
          </a:p>
          <a:p>
            <a:pPr algn="ctr"/>
            <a:r>
              <a:rPr kumimoji="1" lang="ja-JP" altLang="en-US" sz="1400" dirty="0">
                <a:solidFill>
                  <a:schemeClr val="tx1"/>
                </a:solidFill>
              </a:rPr>
              <a:t>グループで</a:t>
            </a:r>
            <a:endParaRPr kumimoji="1" lang="en-US" altLang="ja-JP" sz="1400" dirty="0">
              <a:solidFill>
                <a:schemeClr val="tx1"/>
              </a:solidFill>
            </a:endParaRPr>
          </a:p>
          <a:p>
            <a:pPr algn="ctr"/>
            <a:r>
              <a:rPr kumimoji="1" lang="ja-JP" altLang="en-US" sz="1400" dirty="0">
                <a:solidFill>
                  <a:schemeClr val="tx1"/>
                </a:solidFill>
              </a:rPr>
              <a:t>自己紹介</a:t>
            </a:r>
            <a:endParaRPr kumimoji="1" lang="en-US" altLang="ja-JP" sz="1400" dirty="0">
              <a:solidFill>
                <a:schemeClr val="tx1"/>
              </a:solidFill>
            </a:endParaRPr>
          </a:p>
        </p:txBody>
      </p:sp>
      <p:sp>
        <p:nvSpPr>
          <p:cNvPr id="13" name="山形 12"/>
          <p:cNvSpPr/>
          <p:nvPr/>
        </p:nvSpPr>
        <p:spPr>
          <a:xfrm>
            <a:off x="1403648" y="1268760"/>
            <a:ext cx="1440160" cy="1008112"/>
          </a:xfrm>
          <a:prstGeom prst="chevro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Ⅰ</a:t>
            </a:r>
            <a:endParaRPr kumimoji="1" lang="ja-JP" altLang="en-US" sz="1400" dirty="0">
              <a:solidFill>
                <a:schemeClr val="tx1"/>
              </a:solidFill>
            </a:endParaRPr>
          </a:p>
        </p:txBody>
      </p:sp>
      <p:sp>
        <p:nvSpPr>
          <p:cNvPr id="14" name="山形 13"/>
          <p:cNvSpPr/>
          <p:nvPr/>
        </p:nvSpPr>
        <p:spPr>
          <a:xfrm>
            <a:off x="241176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Ⅱ</a:t>
            </a:r>
            <a:endParaRPr kumimoji="1" lang="ja-JP" altLang="en-US" sz="1400" dirty="0">
              <a:solidFill>
                <a:schemeClr val="tx1"/>
              </a:solidFill>
            </a:endParaRPr>
          </a:p>
        </p:txBody>
      </p:sp>
      <p:sp>
        <p:nvSpPr>
          <p:cNvPr id="15" name="山形 14"/>
          <p:cNvSpPr/>
          <p:nvPr/>
        </p:nvSpPr>
        <p:spPr>
          <a:xfrm>
            <a:off x="3419872"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Ⅲ</a:t>
            </a:r>
            <a:endParaRPr kumimoji="1" lang="ja-JP" altLang="en-US" sz="1400" dirty="0">
              <a:solidFill>
                <a:schemeClr val="tx1"/>
              </a:solidFill>
            </a:endParaRPr>
          </a:p>
        </p:txBody>
      </p:sp>
      <p:sp>
        <p:nvSpPr>
          <p:cNvPr id="16" name="山形 15"/>
          <p:cNvSpPr/>
          <p:nvPr/>
        </p:nvSpPr>
        <p:spPr>
          <a:xfrm>
            <a:off x="4427984" y="1268760"/>
            <a:ext cx="1440160" cy="1008112"/>
          </a:xfrm>
          <a:prstGeom prst="chevron">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Ⅳ</a:t>
            </a:r>
            <a:endParaRPr kumimoji="1" lang="ja-JP" altLang="en-US" sz="1400" dirty="0">
              <a:solidFill>
                <a:schemeClr val="tx1"/>
              </a:solidFill>
            </a:endParaRPr>
          </a:p>
        </p:txBody>
      </p:sp>
      <p:sp>
        <p:nvSpPr>
          <p:cNvPr id="17" name="山形 16"/>
          <p:cNvSpPr/>
          <p:nvPr/>
        </p:nvSpPr>
        <p:spPr>
          <a:xfrm>
            <a:off x="5436096"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Ⅴ</a:t>
            </a:r>
            <a:endParaRPr kumimoji="1" lang="ja-JP" altLang="en-US" sz="1400" dirty="0">
              <a:solidFill>
                <a:schemeClr val="tx1"/>
              </a:solidFill>
            </a:endParaRPr>
          </a:p>
        </p:txBody>
      </p:sp>
      <p:sp>
        <p:nvSpPr>
          <p:cNvPr id="18" name="山形 17"/>
          <p:cNvSpPr/>
          <p:nvPr/>
        </p:nvSpPr>
        <p:spPr>
          <a:xfrm>
            <a:off x="6444208"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話し合い</a:t>
            </a:r>
          </a:p>
        </p:txBody>
      </p:sp>
      <p:sp>
        <p:nvSpPr>
          <p:cNvPr id="19" name="山形 18"/>
          <p:cNvSpPr/>
          <p:nvPr/>
        </p:nvSpPr>
        <p:spPr>
          <a:xfrm>
            <a:off x="745232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発表</a:t>
            </a:r>
          </a:p>
        </p:txBody>
      </p:sp>
      <p:sp>
        <p:nvSpPr>
          <p:cNvPr id="20" name="テキスト ボックス 19"/>
          <p:cNvSpPr txBox="1"/>
          <p:nvPr/>
        </p:nvSpPr>
        <p:spPr>
          <a:xfrm>
            <a:off x="467544" y="2277870"/>
            <a:ext cx="792088" cy="307777"/>
          </a:xfrm>
          <a:prstGeom prst="rect">
            <a:avLst/>
          </a:prstGeom>
          <a:noFill/>
        </p:spPr>
        <p:txBody>
          <a:bodyPr wrap="square" rtlCol="0">
            <a:spAutoFit/>
          </a:bodyPr>
          <a:lstStyle/>
          <a:p>
            <a:r>
              <a:rPr kumimoji="1" lang="ja-JP" altLang="en-US" sz="1400" dirty="0"/>
              <a:t>１０分</a:t>
            </a:r>
          </a:p>
        </p:txBody>
      </p:sp>
      <p:sp>
        <p:nvSpPr>
          <p:cNvPr id="21" name="テキスト ボックス 20"/>
          <p:cNvSpPr txBox="1"/>
          <p:nvPr/>
        </p:nvSpPr>
        <p:spPr>
          <a:xfrm>
            <a:off x="1547664" y="2277870"/>
            <a:ext cx="792088" cy="307777"/>
          </a:xfrm>
          <a:prstGeom prst="rect">
            <a:avLst/>
          </a:prstGeom>
          <a:noFill/>
        </p:spPr>
        <p:txBody>
          <a:bodyPr wrap="square" rtlCol="0">
            <a:spAutoFit/>
          </a:bodyPr>
          <a:lstStyle/>
          <a:p>
            <a:r>
              <a:rPr kumimoji="1" lang="ja-JP" altLang="en-US" sz="1400" dirty="0"/>
              <a:t>１５分</a:t>
            </a:r>
          </a:p>
        </p:txBody>
      </p:sp>
      <p:sp>
        <p:nvSpPr>
          <p:cNvPr id="22" name="テキスト ボックス 21"/>
          <p:cNvSpPr txBox="1"/>
          <p:nvPr/>
        </p:nvSpPr>
        <p:spPr>
          <a:xfrm>
            <a:off x="2555776" y="2276381"/>
            <a:ext cx="792088" cy="307777"/>
          </a:xfrm>
          <a:prstGeom prst="rect">
            <a:avLst/>
          </a:prstGeom>
          <a:noFill/>
        </p:spPr>
        <p:txBody>
          <a:bodyPr wrap="square" rtlCol="0">
            <a:spAutoFit/>
          </a:bodyPr>
          <a:lstStyle/>
          <a:p>
            <a:r>
              <a:rPr kumimoji="1" lang="ja-JP" altLang="en-US" sz="1400" dirty="0"/>
              <a:t>１５分</a:t>
            </a:r>
          </a:p>
        </p:txBody>
      </p:sp>
      <p:sp>
        <p:nvSpPr>
          <p:cNvPr id="23" name="テキスト ボックス 22"/>
          <p:cNvSpPr txBox="1"/>
          <p:nvPr/>
        </p:nvSpPr>
        <p:spPr>
          <a:xfrm>
            <a:off x="3563888" y="2277870"/>
            <a:ext cx="792088" cy="307777"/>
          </a:xfrm>
          <a:prstGeom prst="rect">
            <a:avLst/>
          </a:prstGeom>
          <a:noFill/>
        </p:spPr>
        <p:txBody>
          <a:bodyPr wrap="square" rtlCol="0">
            <a:spAutoFit/>
          </a:bodyPr>
          <a:lstStyle/>
          <a:p>
            <a:r>
              <a:rPr kumimoji="1" lang="ja-JP" altLang="en-US" sz="1400" dirty="0"/>
              <a:t>１５分</a:t>
            </a:r>
          </a:p>
        </p:txBody>
      </p:sp>
      <p:sp>
        <p:nvSpPr>
          <p:cNvPr id="24" name="テキスト ボックス 23"/>
          <p:cNvSpPr txBox="1"/>
          <p:nvPr/>
        </p:nvSpPr>
        <p:spPr>
          <a:xfrm>
            <a:off x="4572000" y="2285182"/>
            <a:ext cx="792088" cy="307777"/>
          </a:xfrm>
          <a:prstGeom prst="rect">
            <a:avLst/>
          </a:prstGeom>
          <a:noFill/>
        </p:spPr>
        <p:txBody>
          <a:bodyPr wrap="square" rtlCol="0">
            <a:spAutoFit/>
          </a:bodyPr>
          <a:lstStyle/>
          <a:p>
            <a:r>
              <a:rPr kumimoji="1" lang="ja-JP" altLang="en-US" sz="1400" dirty="0"/>
              <a:t>１５分</a:t>
            </a:r>
          </a:p>
        </p:txBody>
      </p:sp>
      <p:sp>
        <p:nvSpPr>
          <p:cNvPr id="25" name="テキスト ボックス 24"/>
          <p:cNvSpPr txBox="1"/>
          <p:nvPr/>
        </p:nvSpPr>
        <p:spPr>
          <a:xfrm>
            <a:off x="5580112" y="2285182"/>
            <a:ext cx="792088" cy="307777"/>
          </a:xfrm>
          <a:prstGeom prst="rect">
            <a:avLst/>
          </a:prstGeom>
          <a:noFill/>
        </p:spPr>
        <p:txBody>
          <a:bodyPr wrap="square" rtlCol="0">
            <a:spAutoFit/>
          </a:bodyPr>
          <a:lstStyle/>
          <a:p>
            <a:r>
              <a:rPr kumimoji="1" lang="ja-JP" altLang="en-US" sz="1400" dirty="0"/>
              <a:t>１５分</a:t>
            </a:r>
          </a:p>
        </p:txBody>
      </p:sp>
      <p:sp>
        <p:nvSpPr>
          <p:cNvPr id="26" name="テキスト ボックス 25"/>
          <p:cNvSpPr txBox="1"/>
          <p:nvPr/>
        </p:nvSpPr>
        <p:spPr>
          <a:xfrm>
            <a:off x="6558753" y="2276380"/>
            <a:ext cx="792088" cy="307777"/>
          </a:xfrm>
          <a:prstGeom prst="rect">
            <a:avLst/>
          </a:prstGeom>
          <a:noFill/>
        </p:spPr>
        <p:txBody>
          <a:bodyPr wrap="square" rtlCol="0">
            <a:spAutoFit/>
          </a:bodyPr>
          <a:lstStyle/>
          <a:p>
            <a:r>
              <a:rPr kumimoji="1" lang="ja-JP" altLang="en-US" sz="1400" dirty="0"/>
              <a:t>２０分</a:t>
            </a:r>
          </a:p>
        </p:txBody>
      </p:sp>
      <p:sp>
        <p:nvSpPr>
          <p:cNvPr id="27" name="テキスト ボックス 26"/>
          <p:cNvSpPr txBox="1"/>
          <p:nvPr/>
        </p:nvSpPr>
        <p:spPr>
          <a:xfrm>
            <a:off x="7596336" y="2285182"/>
            <a:ext cx="792088" cy="307777"/>
          </a:xfrm>
          <a:prstGeom prst="rect">
            <a:avLst/>
          </a:prstGeom>
          <a:noFill/>
        </p:spPr>
        <p:txBody>
          <a:bodyPr wrap="square" rtlCol="0">
            <a:spAutoFit/>
          </a:bodyPr>
          <a:lstStyle/>
          <a:p>
            <a:r>
              <a:rPr kumimoji="1" lang="ja-JP" altLang="en-US" sz="1400" dirty="0"/>
              <a:t>１５分</a:t>
            </a:r>
          </a:p>
        </p:txBody>
      </p:sp>
      <p:sp>
        <p:nvSpPr>
          <p:cNvPr id="29" name="スマイル 28"/>
          <p:cNvSpPr/>
          <p:nvPr/>
        </p:nvSpPr>
        <p:spPr>
          <a:xfrm>
            <a:off x="35496" y="4470481"/>
            <a:ext cx="504056" cy="504056"/>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タイトル 1"/>
          <p:cNvSpPr>
            <a:spLocks noGrp="1"/>
          </p:cNvSpPr>
          <p:nvPr>
            <p:ph type="title"/>
          </p:nvPr>
        </p:nvSpPr>
        <p:spPr>
          <a:xfrm>
            <a:off x="457200" y="144442"/>
            <a:ext cx="8229600" cy="1143000"/>
          </a:xfrm>
        </p:spPr>
        <p:txBody>
          <a:bodyPr>
            <a:normAutofit/>
          </a:bodyPr>
          <a:lstStyle/>
          <a:p>
            <a:r>
              <a:rPr kumimoji="1" lang="ja-JP" altLang="en-US" sz="3600" b="1" dirty="0" smtClean="0"/>
              <a:t>演習１</a:t>
            </a:r>
            <a:r>
              <a:rPr kumimoji="1" lang="en-US" altLang="ja-JP" sz="2800" b="1" dirty="0" smtClean="0"/>
              <a:t>-</a:t>
            </a:r>
            <a:r>
              <a:rPr kumimoji="1" lang="ja-JP" altLang="en-US" sz="2800" b="1" dirty="0" smtClean="0"/>
              <a:t>体験</a:t>
            </a:r>
            <a:r>
              <a:rPr kumimoji="1" lang="en-US" altLang="ja-JP" sz="2800" b="1" dirty="0"/>
              <a:t>Ⅳ</a:t>
            </a:r>
            <a:r>
              <a:rPr kumimoji="1" lang="ja-JP" altLang="en-US" sz="3600" b="1" dirty="0"/>
              <a:t>　情報処理の</a:t>
            </a:r>
            <a:r>
              <a:rPr kumimoji="1" lang="ja-JP" altLang="en-US" sz="3600" b="1" dirty="0" smtClean="0"/>
              <a:t>困難②</a:t>
            </a:r>
            <a:endParaRPr kumimoji="1" lang="ja-JP" altLang="en-US" sz="3600" b="1" dirty="0"/>
          </a:p>
        </p:txBody>
      </p:sp>
      <p:sp>
        <p:nvSpPr>
          <p:cNvPr id="3" name="コンテンツ プレースホルダー 2"/>
          <p:cNvSpPr>
            <a:spLocks noGrp="1"/>
          </p:cNvSpPr>
          <p:nvPr>
            <p:ph idx="1"/>
          </p:nvPr>
        </p:nvSpPr>
        <p:spPr>
          <a:xfrm>
            <a:off x="251520" y="3140968"/>
            <a:ext cx="8784976" cy="3163082"/>
          </a:xfrm>
        </p:spPr>
        <p:txBody>
          <a:bodyPr>
            <a:normAutofit/>
          </a:bodyPr>
          <a:lstStyle/>
          <a:p>
            <a:r>
              <a:rPr lang="ja-JP" altLang="en-US" sz="2000" dirty="0"/>
              <a:t>続いては</a:t>
            </a:r>
            <a:r>
              <a:rPr lang="ja-JP" altLang="en-US" sz="2000" dirty="0" smtClean="0"/>
              <a:t>、２人組</a:t>
            </a:r>
            <a:r>
              <a:rPr lang="ja-JP" altLang="en-US" sz="2000" dirty="0"/>
              <a:t>ないし</a:t>
            </a:r>
            <a:r>
              <a:rPr lang="ja-JP" altLang="en-US" sz="2000" dirty="0" smtClean="0"/>
              <a:t>は３人組</a:t>
            </a:r>
            <a:r>
              <a:rPr lang="ja-JP" altLang="en-US" sz="2000" dirty="0"/>
              <a:t>になります</a:t>
            </a:r>
            <a:r>
              <a:rPr lang="ja-JP" altLang="en-US" sz="2000" dirty="0" smtClean="0"/>
              <a:t>。３人組</a:t>
            </a:r>
            <a:r>
              <a:rPr lang="ja-JP" altLang="en-US" sz="2000" dirty="0"/>
              <a:t>の場合は</a:t>
            </a:r>
            <a:r>
              <a:rPr lang="ja-JP" altLang="en-US" sz="2000" dirty="0" smtClean="0"/>
              <a:t>、１人</a:t>
            </a:r>
            <a:r>
              <a:rPr lang="en-US" altLang="ja-JP" sz="1600" dirty="0" smtClean="0"/>
              <a:t>VS</a:t>
            </a:r>
            <a:r>
              <a:rPr lang="ja-JP" altLang="en-US" sz="2000" dirty="0" smtClean="0"/>
              <a:t>２人</a:t>
            </a:r>
            <a:r>
              <a:rPr lang="ja-JP" altLang="en-US" sz="2000" dirty="0"/>
              <a:t>で行います</a:t>
            </a:r>
            <a:r>
              <a:rPr lang="ja-JP" altLang="en-US" sz="2000" dirty="0" smtClean="0"/>
              <a:t>。</a:t>
            </a:r>
            <a:endParaRPr lang="en-US" altLang="ja-JP" sz="2000" dirty="0" smtClean="0"/>
          </a:p>
          <a:p>
            <a:pPr marL="0" indent="0">
              <a:buNone/>
            </a:pPr>
            <a:endParaRPr lang="en-US" altLang="ja-JP" sz="400" dirty="0"/>
          </a:p>
          <a:p>
            <a:r>
              <a:rPr lang="ja-JP" altLang="en-US" sz="2000" dirty="0"/>
              <a:t>まず、先攻後攻を決めましょう</a:t>
            </a:r>
            <a:r>
              <a:rPr lang="ja-JP" altLang="en-US" sz="2000" dirty="0" smtClean="0"/>
              <a:t>。</a:t>
            </a:r>
            <a:endParaRPr lang="en-US" altLang="ja-JP" sz="2000" dirty="0" smtClean="0"/>
          </a:p>
          <a:p>
            <a:pPr marL="0" indent="0">
              <a:buNone/>
            </a:pPr>
            <a:endParaRPr lang="en-US" altLang="ja-JP" sz="400" dirty="0"/>
          </a:p>
          <a:p>
            <a:r>
              <a:rPr lang="ja-JP" altLang="en-US" sz="2000" dirty="0"/>
              <a:t>受け手は、１から順にひたすら数を数え続けます。攻め手は「苦手な食べ物は何ですか？」等の質問をどんどんします。受け手はその都度質問に答え、答え終わったらまた途中から数を数えます。それを制限時間内で繰り返します。時間がきたら攻守交代です</a:t>
            </a:r>
            <a:r>
              <a:rPr lang="ja-JP" altLang="en-US" sz="2000" dirty="0" smtClean="0"/>
              <a:t>。</a:t>
            </a:r>
            <a:endParaRPr lang="en-US" altLang="ja-JP" sz="2000" dirty="0" smtClean="0"/>
          </a:p>
          <a:p>
            <a:pPr marL="0" indent="0">
              <a:buNone/>
            </a:pPr>
            <a:endParaRPr lang="en-US" altLang="ja-JP" sz="400" dirty="0"/>
          </a:p>
          <a:p>
            <a:r>
              <a:rPr lang="ja-JP" altLang="en-US" sz="2000" dirty="0"/>
              <a:t>受け手になった人が体験のターゲットです。</a:t>
            </a:r>
            <a:endParaRPr lang="en-US" altLang="ja-JP" sz="2000" dirty="0"/>
          </a:p>
          <a:p>
            <a:endParaRPr lang="en-US" altLang="ja-JP" sz="2000" dirty="0"/>
          </a:p>
        </p:txBody>
      </p:sp>
    </p:spTree>
    <p:extLst>
      <p:ext uri="{BB962C8B-B14F-4D97-AF65-F5344CB8AC3E}">
        <p14:creationId xmlns:p14="http://schemas.microsoft.com/office/powerpoint/2010/main" val="32498943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068960"/>
            <a:ext cx="8640960" cy="3373835"/>
          </a:xfrm>
        </p:spPr>
        <p:txBody>
          <a:bodyPr>
            <a:normAutofit/>
          </a:bodyPr>
          <a:lstStyle/>
          <a:p>
            <a:pPr>
              <a:lnSpc>
                <a:spcPct val="150000"/>
              </a:lnSpc>
            </a:pPr>
            <a:r>
              <a:rPr lang="ja-JP" altLang="en-US" sz="2400" dirty="0"/>
              <a:t>ここでの体験で、強度行動障害の方々の困惑についてみなさんは何を感じたでしょうか。この体験は全員がターゲットになりましたので、いくつかのグループの方に聞いてみます。</a:t>
            </a:r>
          </a:p>
          <a:p>
            <a:endParaRPr lang="en-US" altLang="ja-JP" sz="2400" dirty="0"/>
          </a:p>
        </p:txBody>
      </p:sp>
      <p:sp>
        <p:nvSpPr>
          <p:cNvPr id="12" name="ホームベース 11"/>
          <p:cNvSpPr/>
          <p:nvPr/>
        </p:nvSpPr>
        <p:spPr>
          <a:xfrm>
            <a:off x="251520" y="1268760"/>
            <a:ext cx="1584176" cy="1008112"/>
          </a:xfrm>
          <a:prstGeom prst="homePlat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まずは</a:t>
            </a:r>
            <a:endParaRPr kumimoji="1" lang="en-US" altLang="ja-JP" sz="1400" dirty="0">
              <a:solidFill>
                <a:schemeClr val="tx1"/>
              </a:solidFill>
            </a:endParaRPr>
          </a:p>
          <a:p>
            <a:pPr algn="ctr"/>
            <a:r>
              <a:rPr kumimoji="1" lang="ja-JP" altLang="en-US" sz="1400" dirty="0">
                <a:solidFill>
                  <a:schemeClr val="tx1"/>
                </a:solidFill>
              </a:rPr>
              <a:t>グループで</a:t>
            </a:r>
            <a:endParaRPr kumimoji="1" lang="en-US" altLang="ja-JP" sz="1400" dirty="0">
              <a:solidFill>
                <a:schemeClr val="tx1"/>
              </a:solidFill>
            </a:endParaRPr>
          </a:p>
          <a:p>
            <a:pPr algn="ctr"/>
            <a:r>
              <a:rPr kumimoji="1" lang="ja-JP" altLang="en-US" sz="1400" dirty="0">
                <a:solidFill>
                  <a:schemeClr val="tx1"/>
                </a:solidFill>
              </a:rPr>
              <a:t>自己紹介</a:t>
            </a:r>
            <a:endParaRPr kumimoji="1" lang="en-US" altLang="ja-JP" sz="1400" dirty="0">
              <a:solidFill>
                <a:schemeClr val="tx1"/>
              </a:solidFill>
            </a:endParaRPr>
          </a:p>
        </p:txBody>
      </p:sp>
      <p:sp>
        <p:nvSpPr>
          <p:cNvPr id="13" name="山形 12"/>
          <p:cNvSpPr/>
          <p:nvPr/>
        </p:nvSpPr>
        <p:spPr>
          <a:xfrm>
            <a:off x="1403648" y="1268760"/>
            <a:ext cx="1440160" cy="1008112"/>
          </a:xfrm>
          <a:prstGeom prst="chevro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Ⅰ</a:t>
            </a:r>
            <a:endParaRPr kumimoji="1" lang="ja-JP" altLang="en-US" sz="1400" dirty="0">
              <a:solidFill>
                <a:schemeClr val="tx1"/>
              </a:solidFill>
            </a:endParaRPr>
          </a:p>
        </p:txBody>
      </p:sp>
      <p:sp>
        <p:nvSpPr>
          <p:cNvPr id="14" name="山形 13"/>
          <p:cNvSpPr/>
          <p:nvPr/>
        </p:nvSpPr>
        <p:spPr>
          <a:xfrm>
            <a:off x="241176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Ⅱ</a:t>
            </a:r>
            <a:endParaRPr kumimoji="1" lang="ja-JP" altLang="en-US" sz="1400" dirty="0">
              <a:solidFill>
                <a:schemeClr val="tx1"/>
              </a:solidFill>
            </a:endParaRPr>
          </a:p>
        </p:txBody>
      </p:sp>
      <p:sp>
        <p:nvSpPr>
          <p:cNvPr id="15" name="山形 14"/>
          <p:cNvSpPr/>
          <p:nvPr/>
        </p:nvSpPr>
        <p:spPr>
          <a:xfrm>
            <a:off x="3419872"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Ⅲ</a:t>
            </a:r>
            <a:endParaRPr kumimoji="1" lang="ja-JP" altLang="en-US" sz="1400" dirty="0">
              <a:solidFill>
                <a:schemeClr val="tx1"/>
              </a:solidFill>
            </a:endParaRPr>
          </a:p>
        </p:txBody>
      </p:sp>
      <p:sp>
        <p:nvSpPr>
          <p:cNvPr id="16" name="山形 15"/>
          <p:cNvSpPr/>
          <p:nvPr/>
        </p:nvSpPr>
        <p:spPr>
          <a:xfrm>
            <a:off x="4427984" y="1268760"/>
            <a:ext cx="1440160" cy="1008112"/>
          </a:xfrm>
          <a:prstGeom prst="chevron">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Ⅳ</a:t>
            </a:r>
            <a:endParaRPr kumimoji="1" lang="ja-JP" altLang="en-US" sz="1400" dirty="0">
              <a:solidFill>
                <a:schemeClr val="tx1"/>
              </a:solidFill>
            </a:endParaRPr>
          </a:p>
        </p:txBody>
      </p:sp>
      <p:sp>
        <p:nvSpPr>
          <p:cNvPr id="17" name="山形 16"/>
          <p:cNvSpPr/>
          <p:nvPr/>
        </p:nvSpPr>
        <p:spPr>
          <a:xfrm>
            <a:off x="5436096"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Ⅴ</a:t>
            </a:r>
            <a:endParaRPr kumimoji="1" lang="ja-JP" altLang="en-US" sz="1400" dirty="0">
              <a:solidFill>
                <a:schemeClr val="tx1"/>
              </a:solidFill>
            </a:endParaRPr>
          </a:p>
        </p:txBody>
      </p:sp>
      <p:sp>
        <p:nvSpPr>
          <p:cNvPr id="18" name="山形 17"/>
          <p:cNvSpPr/>
          <p:nvPr/>
        </p:nvSpPr>
        <p:spPr>
          <a:xfrm>
            <a:off x="6444208"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話し合い</a:t>
            </a:r>
          </a:p>
        </p:txBody>
      </p:sp>
      <p:sp>
        <p:nvSpPr>
          <p:cNvPr id="19" name="山形 18"/>
          <p:cNvSpPr/>
          <p:nvPr/>
        </p:nvSpPr>
        <p:spPr>
          <a:xfrm>
            <a:off x="745232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発表</a:t>
            </a:r>
          </a:p>
        </p:txBody>
      </p:sp>
      <p:sp>
        <p:nvSpPr>
          <p:cNvPr id="20" name="テキスト ボックス 19"/>
          <p:cNvSpPr txBox="1"/>
          <p:nvPr/>
        </p:nvSpPr>
        <p:spPr>
          <a:xfrm>
            <a:off x="467544" y="2277870"/>
            <a:ext cx="792088" cy="307777"/>
          </a:xfrm>
          <a:prstGeom prst="rect">
            <a:avLst/>
          </a:prstGeom>
          <a:noFill/>
        </p:spPr>
        <p:txBody>
          <a:bodyPr wrap="square" rtlCol="0">
            <a:spAutoFit/>
          </a:bodyPr>
          <a:lstStyle/>
          <a:p>
            <a:r>
              <a:rPr kumimoji="1" lang="ja-JP" altLang="en-US" sz="1400" dirty="0"/>
              <a:t>１０分</a:t>
            </a:r>
          </a:p>
        </p:txBody>
      </p:sp>
      <p:sp>
        <p:nvSpPr>
          <p:cNvPr id="21" name="テキスト ボックス 20"/>
          <p:cNvSpPr txBox="1"/>
          <p:nvPr/>
        </p:nvSpPr>
        <p:spPr>
          <a:xfrm>
            <a:off x="1547664" y="2277870"/>
            <a:ext cx="792088" cy="307777"/>
          </a:xfrm>
          <a:prstGeom prst="rect">
            <a:avLst/>
          </a:prstGeom>
          <a:noFill/>
        </p:spPr>
        <p:txBody>
          <a:bodyPr wrap="square" rtlCol="0">
            <a:spAutoFit/>
          </a:bodyPr>
          <a:lstStyle/>
          <a:p>
            <a:r>
              <a:rPr kumimoji="1" lang="ja-JP" altLang="en-US" sz="1400" dirty="0"/>
              <a:t>１５分</a:t>
            </a:r>
          </a:p>
        </p:txBody>
      </p:sp>
      <p:sp>
        <p:nvSpPr>
          <p:cNvPr id="22" name="テキスト ボックス 21"/>
          <p:cNvSpPr txBox="1"/>
          <p:nvPr/>
        </p:nvSpPr>
        <p:spPr>
          <a:xfrm>
            <a:off x="2555776" y="2276381"/>
            <a:ext cx="792088" cy="307777"/>
          </a:xfrm>
          <a:prstGeom prst="rect">
            <a:avLst/>
          </a:prstGeom>
          <a:noFill/>
        </p:spPr>
        <p:txBody>
          <a:bodyPr wrap="square" rtlCol="0">
            <a:spAutoFit/>
          </a:bodyPr>
          <a:lstStyle/>
          <a:p>
            <a:r>
              <a:rPr kumimoji="1" lang="ja-JP" altLang="en-US" sz="1400" dirty="0"/>
              <a:t>１５分</a:t>
            </a:r>
          </a:p>
        </p:txBody>
      </p:sp>
      <p:sp>
        <p:nvSpPr>
          <p:cNvPr id="23" name="テキスト ボックス 22"/>
          <p:cNvSpPr txBox="1"/>
          <p:nvPr/>
        </p:nvSpPr>
        <p:spPr>
          <a:xfrm>
            <a:off x="3563888" y="2277870"/>
            <a:ext cx="792088" cy="307777"/>
          </a:xfrm>
          <a:prstGeom prst="rect">
            <a:avLst/>
          </a:prstGeom>
          <a:noFill/>
        </p:spPr>
        <p:txBody>
          <a:bodyPr wrap="square" rtlCol="0">
            <a:spAutoFit/>
          </a:bodyPr>
          <a:lstStyle/>
          <a:p>
            <a:r>
              <a:rPr kumimoji="1" lang="ja-JP" altLang="en-US" sz="1400" dirty="0"/>
              <a:t>１５分</a:t>
            </a:r>
          </a:p>
        </p:txBody>
      </p:sp>
      <p:sp>
        <p:nvSpPr>
          <p:cNvPr id="24" name="テキスト ボックス 23"/>
          <p:cNvSpPr txBox="1"/>
          <p:nvPr/>
        </p:nvSpPr>
        <p:spPr>
          <a:xfrm>
            <a:off x="4572000" y="2285182"/>
            <a:ext cx="792088" cy="307777"/>
          </a:xfrm>
          <a:prstGeom prst="rect">
            <a:avLst/>
          </a:prstGeom>
          <a:noFill/>
        </p:spPr>
        <p:txBody>
          <a:bodyPr wrap="square" rtlCol="0">
            <a:spAutoFit/>
          </a:bodyPr>
          <a:lstStyle/>
          <a:p>
            <a:r>
              <a:rPr kumimoji="1" lang="ja-JP" altLang="en-US" sz="1400" dirty="0"/>
              <a:t>１５分</a:t>
            </a:r>
          </a:p>
        </p:txBody>
      </p:sp>
      <p:sp>
        <p:nvSpPr>
          <p:cNvPr id="25" name="テキスト ボックス 24"/>
          <p:cNvSpPr txBox="1"/>
          <p:nvPr/>
        </p:nvSpPr>
        <p:spPr>
          <a:xfrm>
            <a:off x="5580112" y="2285182"/>
            <a:ext cx="792088" cy="307777"/>
          </a:xfrm>
          <a:prstGeom prst="rect">
            <a:avLst/>
          </a:prstGeom>
          <a:noFill/>
        </p:spPr>
        <p:txBody>
          <a:bodyPr wrap="square" rtlCol="0">
            <a:spAutoFit/>
          </a:bodyPr>
          <a:lstStyle/>
          <a:p>
            <a:r>
              <a:rPr kumimoji="1" lang="ja-JP" altLang="en-US" sz="1400" dirty="0"/>
              <a:t>１５分</a:t>
            </a:r>
          </a:p>
        </p:txBody>
      </p:sp>
      <p:sp>
        <p:nvSpPr>
          <p:cNvPr id="26" name="テキスト ボックス 25"/>
          <p:cNvSpPr txBox="1"/>
          <p:nvPr/>
        </p:nvSpPr>
        <p:spPr>
          <a:xfrm>
            <a:off x="6558753" y="2276380"/>
            <a:ext cx="792088" cy="307777"/>
          </a:xfrm>
          <a:prstGeom prst="rect">
            <a:avLst/>
          </a:prstGeom>
          <a:noFill/>
        </p:spPr>
        <p:txBody>
          <a:bodyPr wrap="square" rtlCol="0">
            <a:spAutoFit/>
          </a:bodyPr>
          <a:lstStyle/>
          <a:p>
            <a:r>
              <a:rPr kumimoji="1" lang="ja-JP" altLang="en-US" sz="1400" dirty="0"/>
              <a:t>２０分</a:t>
            </a:r>
          </a:p>
        </p:txBody>
      </p:sp>
      <p:sp>
        <p:nvSpPr>
          <p:cNvPr id="27" name="テキスト ボックス 26"/>
          <p:cNvSpPr txBox="1"/>
          <p:nvPr/>
        </p:nvSpPr>
        <p:spPr>
          <a:xfrm>
            <a:off x="7596336" y="2285182"/>
            <a:ext cx="792088" cy="307777"/>
          </a:xfrm>
          <a:prstGeom prst="rect">
            <a:avLst/>
          </a:prstGeom>
          <a:noFill/>
        </p:spPr>
        <p:txBody>
          <a:bodyPr wrap="square" rtlCol="0">
            <a:spAutoFit/>
          </a:bodyPr>
          <a:lstStyle/>
          <a:p>
            <a:r>
              <a:rPr kumimoji="1" lang="ja-JP" altLang="en-US" sz="1400" dirty="0"/>
              <a:t>１５分</a:t>
            </a:r>
          </a:p>
        </p:txBody>
      </p:sp>
      <p:sp>
        <p:nvSpPr>
          <p:cNvPr id="28" name="タイトル 1"/>
          <p:cNvSpPr>
            <a:spLocks noGrp="1"/>
          </p:cNvSpPr>
          <p:nvPr>
            <p:ph type="title"/>
          </p:nvPr>
        </p:nvSpPr>
        <p:spPr>
          <a:xfrm>
            <a:off x="457200" y="144442"/>
            <a:ext cx="8229600" cy="1143000"/>
          </a:xfrm>
        </p:spPr>
        <p:txBody>
          <a:bodyPr>
            <a:normAutofit/>
          </a:bodyPr>
          <a:lstStyle/>
          <a:p>
            <a:r>
              <a:rPr kumimoji="1" lang="ja-JP" altLang="en-US" sz="3600" b="1" dirty="0" smtClean="0"/>
              <a:t>演習１</a:t>
            </a:r>
            <a:r>
              <a:rPr kumimoji="1" lang="en-US" altLang="ja-JP" sz="2800" b="1" dirty="0" smtClean="0"/>
              <a:t>-</a:t>
            </a:r>
            <a:r>
              <a:rPr kumimoji="1" lang="ja-JP" altLang="en-US" sz="2800" b="1" dirty="0" smtClean="0"/>
              <a:t>体験</a:t>
            </a:r>
            <a:r>
              <a:rPr kumimoji="1" lang="en-US" altLang="ja-JP" sz="2800" b="1" dirty="0"/>
              <a:t>Ⅳ</a:t>
            </a:r>
            <a:r>
              <a:rPr kumimoji="1" lang="ja-JP" altLang="en-US" sz="3600" b="1" dirty="0"/>
              <a:t>　情報処理の</a:t>
            </a:r>
            <a:r>
              <a:rPr kumimoji="1" lang="ja-JP" altLang="en-US" sz="3600" b="1" dirty="0" smtClean="0"/>
              <a:t>困難③</a:t>
            </a:r>
            <a:endParaRPr kumimoji="1" lang="ja-JP" altLang="en-US" sz="3600" b="1" dirty="0"/>
          </a:p>
        </p:txBody>
      </p:sp>
    </p:spTree>
    <p:extLst>
      <p:ext uri="{BB962C8B-B14F-4D97-AF65-F5344CB8AC3E}">
        <p14:creationId xmlns:p14="http://schemas.microsoft.com/office/powerpoint/2010/main" val="3675575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3573016"/>
            <a:ext cx="8229600" cy="1961059"/>
          </a:xfrm>
        </p:spPr>
        <p:txBody>
          <a:bodyPr>
            <a:normAutofit/>
          </a:bodyPr>
          <a:lstStyle/>
          <a:p>
            <a:r>
              <a:rPr lang="ja-JP" altLang="en-US" sz="2400" dirty="0"/>
              <a:t>いろいろな回答が出てくるかもしれませんが、少なくとも、</a:t>
            </a:r>
            <a:r>
              <a:rPr lang="en-US" altLang="ja-JP" sz="2400" dirty="0"/>
              <a:t>【</a:t>
            </a:r>
            <a:r>
              <a:rPr lang="ja-JP" altLang="en-US" sz="2400" dirty="0"/>
              <a:t>複数情報の処理の難しさ（認知・記憶）</a:t>
            </a:r>
            <a:r>
              <a:rPr lang="en-US" altLang="ja-JP" sz="2400" dirty="0"/>
              <a:t>】</a:t>
            </a:r>
            <a:r>
              <a:rPr lang="ja-JP" altLang="en-US" sz="2400" dirty="0"/>
              <a:t>や</a:t>
            </a:r>
            <a:r>
              <a:rPr lang="en-US" altLang="ja-JP" sz="2400" dirty="0"/>
              <a:t>【</a:t>
            </a:r>
            <a:r>
              <a:rPr lang="ja-JP" altLang="en-US" sz="2400" dirty="0"/>
              <a:t>注意・集中の偏り</a:t>
            </a:r>
            <a:r>
              <a:rPr lang="en-US" altLang="ja-JP" sz="2400" dirty="0"/>
              <a:t>】</a:t>
            </a:r>
            <a:r>
              <a:rPr lang="ja-JP" altLang="en-US" sz="2400" dirty="0"/>
              <a:t>等の発言は引き出したいところです。また、</a:t>
            </a:r>
            <a:r>
              <a:rPr lang="en-US" altLang="ja-JP" sz="2400" dirty="0"/>
              <a:t>【</a:t>
            </a:r>
            <a:r>
              <a:rPr lang="ja-JP" altLang="en-US" sz="2400" dirty="0"/>
              <a:t>気になるところに強い興味を抱いてしまう想像力の困難</a:t>
            </a:r>
            <a:r>
              <a:rPr lang="en-US" altLang="ja-JP" sz="2400" dirty="0"/>
              <a:t>】</a:t>
            </a:r>
            <a:r>
              <a:rPr lang="ja-JP" altLang="en-US" sz="2400" dirty="0"/>
              <a:t>に関する発言もあっていいかと思います。</a:t>
            </a:r>
          </a:p>
          <a:p>
            <a:endParaRPr lang="en-US" altLang="ja-JP" sz="2400" dirty="0"/>
          </a:p>
        </p:txBody>
      </p:sp>
      <p:sp>
        <p:nvSpPr>
          <p:cNvPr id="12" name="ホームベース 11"/>
          <p:cNvSpPr/>
          <p:nvPr/>
        </p:nvSpPr>
        <p:spPr>
          <a:xfrm>
            <a:off x="251520" y="1268760"/>
            <a:ext cx="1584176" cy="1008112"/>
          </a:xfrm>
          <a:prstGeom prst="homePlat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まずは</a:t>
            </a:r>
            <a:endParaRPr kumimoji="1" lang="en-US" altLang="ja-JP" sz="1400" dirty="0">
              <a:solidFill>
                <a:schemeClr val="tx1"/>
              </a:solidFill>
            </a:endParaRPr>
          </a:p>
          <a:p>
            <a:pPr algn="ctr"/>
            <a:r>
              <a:rPr kumimoji="1" lang="ja-JP" altLang="en-US" sz="1400" dirty="0">
                <a:solidFill>
                  <a:schemeClr val="tx1"/>
                </a:solidFill>
              </a:rPr>
              <a:t>グループで</a:t>
            </a:r>
            <a:endParaRPr kumimoji="1" lang="en-US" altLang="ja-JP" sz="1400" dirty="0">
              <a:solidFill>
                <a:schemeClr val="tx1"/>
              </a:solidFill>
            </a:endParaRPr>
          </a:p>
          <a:p>
            <a:pPr algn="ctr"/>
            <a:r>
              <a:rPr kumimoji="1" lang="ja-JP" altLang="en-US" sz="1400" dirty="0">
                <a:solidFill>
                  <a:schemeClr val="tx1"/>
                </a:solidFill>
              </a:rPr>
              <a:t>自己紹介</a:t>
            </a:r>
            <a:endParaRPr kumimoji="1" lang="en-US" altLang="ja-JP" sz="1400" dirty="0">
              <a:solidFill>
                <a:schemeClr val="tx1"/>
              </a:solidFill>
            </a:endParaRPr>
          </a:p>
        </p:txBody>
      </p:sp>
      <p:sp>
        <p:nvSpPr>
          <p:cNvPr id="13" name="山形 12"/>
          <p:cNvSpPr/>
          <p:nvPr/>
        </p:nvSpPr>
        <p:spPr>
          <a:xfrm>
            <a:off x="1403648" y="1268760"/>
            <a:ext cx="1440160" cy="1008112"/>
          </a:xfrm>
          <a:prstGeom prst="chevro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Ⅰ</a:t>
            </a:r>
            <a:endParaRPr kumimoji="1" lang="ja-JP" altLang="en-US" sz="1400" dirty="0">
              <a:solidFill>
                <a:schemeClr val="tx1"/>
              </a:solidFill>
            </a:endParaRPr>
          </a:p>
        </p:txBody>
      </p:sp>
      <p:sp>
        <p:nvSpPr>
          <p:cNvPr id="14" name="山形 13"/>
          <p:cNvSpPr/>
          <p:nvPr/>
        </p:nvSpPr>
        <p:spPr>
          <a:xfrm>
            <a:off x="241176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Ⅱ</a:t>
            </a:r>
            <a:endParaRPr kumimoji="1" lang="ja-JP" altLang="en-US" sz="1400" dirty="0">
              <a:solidFill>
                <a:schemeClr val="tx1"/>
              </a:solidFill>
            </a:endParaRPr>
          </a:p>
        </p:txBody>
      </p:sp>
      <p:sp>
        <p:nvSpPr>
          <p:cNvPr id="15" name="山形 14"/>
          <p:cNvSpPr/>
          <p:nvPr/>
        </p:nvSpPr>
        <p:spPr>
          <a:xfrm>
            <a:off x="3419872"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Ⅲ</a:t>
            </a:r>
            <a:endParaRPr kumimoji="1" lang="ja-JP" altLang="en-US" sz="1400" dirty="0">
              <a:solidFill>
                <a:schemeClr val="tx1"/>
              </a:solidFill>
            </a:endParaRPr>
          </a:p>
        </p:txBody>
      </p:sp>
      <p:sp>
        <p:nvSpPr>
          <p:cNvPr id="16" name="山形 15"/>
          <p:cNvSpPr/>
          <p:nvPr/>
        </p:nvSpPr>
        <p:spPr>
          <a:xfrm>
            <a:off x="4427984" y="1268760"/>
            <a:ext cx="1440160" cy="1008112"/>
          </a:xfrm>
          <a:prstGeom prst="chevron">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Ⅳ</a:t>
            </a:r>
            <a:endParaRPr kumimoji="1" lang="ja-JP" altLang="en-US" sz="1400" dirty="0">
              <a:solidFill>
                <a:schemeClr val="tx1"/>
              </a:solidFill>
            </a:endParaRPr>
          </a:p>
        </p:txBody>
      </p:sp>
      <p:sp>
        <p:nvSpPr>
          <p:cNvPr id="17" name="山形 16"/>
          <p:cNvSpPr/>
          <p:nvPr/>
        </p:nvSpPr>
        <p:spPr>
          <a:xfrm>
            <a:off x="5436096"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Ⅴ</a:t>
            </a:r>
            <a:endParaRPr kumimoji="1" lang="ja-JP" altLang="en-US" sz="1400" dirty="0">
              <a:solidFill>
                <a:schemeClr val="tx1"/>
              </a:solidFill>
            </a:endParaRPr>
          </a:p>
        </p:txBody>
      </p:sp>
      <p:sp>
        <p:nvSpPr>
          <p:cNvPr id="18" name="山形 17"/>
          <p:cNvSpPr/>
          <p:nvPr/>
        </p:nvSpPr>
        <p:spPr>
          <a:xfrm>
            <a:off x="6444208"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話し合い</a:t>
            </a:r>
          </a:p>
        </p:txBody>
      </p:sp>
      <p:sp>
        <p:nvSpPr>
          <p:cNvPr id="19" name="山形 18"/>
          <p:cNvSpPr/>
          <p:nvPr/>
        </p:nvSpPr>
        <p:spPr>
          <a:xfrm>
            <a:off x="745232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発表</a:t>
            </a:r>
          </a:p>
        </p:txBody>
      </p:sp>
      <p:sp>
        <p:nvSpPr>
          <p:cNvPr id="20" name="テキスト ボックス 19"/>
          <p:cNvSpPr txBox="1"/>
          <p:nvPr/>
        </p:nvSpPr>
        <p:spPr>
          <a:xfrm>
            <a:off x="467544" y="2277870"/>
            <a:ext cx="792088" cy="307777"/>
          </a:xfrm>
          <a:prstGeom prst="rect">
            <a:avLst/>
          </a:prstGeom>
          <a:noFill/>
        </p:spPr>
        <p:txBody>
          <a:bodyPr wrap="square" rtlCol="0">
            <a:spAutoFit/>
          </a:bodyPr>
          <a:lstStyle/>
          <a:p>
            <a:r>
              <a:rPr kumimoji="1" lang="ja-JP" altLang="en-US" sz="1400" dirty="0"/>
              <a:t>１０分</a:t>
            </a:r>
          </a:p>
        </p:txBody>
      </p:sp>
      <p:sp>
        <p:nvSpPr>
          <p:cNvPr id="21" name="テキスト ボックス 20"/>
          <p:cNvSpPr txBox="1"/>
          <p:nvPr/>
        </p:nvSpPr>
        <p:spPr>
          <a:xfrm>
            <a:off x="1547664" y="2277870"/>
            <a:ext cx="792088" cy="307777"/>
          </a:xfrm>
          <a:prstGeom prst="rect">
            <a:avLst/>
          </a:prstGeom>
          <a:noFill/>
        </p:spPr>
        <p:txBody>
          <a:bodyPr wrap="square" rtlCol="0">
            <a:spAutoFit/>
          </a:bodyPr>
          <a:lstStyle/>
          <a:p>
            <a:r>
              <a:rPr kumimoji="1" lang="ja-JP" altLang="en-US" sz="1400" dirty="0"/>
              <a:t>１５分</a:t>
            </a:r>
          </a:p>
        </p:txBody>
      </p:sp>
      <p:sp>
        <p:nvSpPr>
          <p:cNvPr id="22" name="テキスト ボックス 21"/>
          <p:cNvSpPr txBox="1"/>
          <p:nvPr/>
        </p:nvSpPr>
        <p:spPr>
          <a:xfrm>
            <a:off x="2555776" y="2276381"/>
            <a:ext cx="792088" cy="307777"/>
          </a:xfrm>
          <a:prstGeom prst="rect">
            <a:avLst/>
          </a:prstGeom>
          <a:noFill/>
        </p:spPr>
        <p:txBody>
          <a:bodyPr wrap="square" rtlCol="0">
            <a:spAutoFit/>
          </a:bodyPr>
          <a:lstStyle/>
          <a:p>
            <a:r>
              <a:rPr kumimoji="1" lang="ja-JP" altLang="en-US" sz="1400" dirty="0"/>
              <a:t>１５分</a:t>
            </a:r>
          </a:p>
        </p:txBody>
      </p:sp>
      <p:sp>
        <p:nvSpPr>
          <p:cNvPr id="23" name="テキスト ボックス 22"/>
          <p:cNvSpPr txBox="1"/>
          <p:nvPr/>
        </p:nvSpPr>
        <p:spPr>
          <a:xfrm>
            <a:off x="3563888" y="2277870"/>
            <a:ext cx="792088" cy="307777"/>
          </a:xfrm>
          <a:prstGeom prst="rect">
            <a:avLst/>
          </a:prstGeom>
          <a:noFill/>
        </p:spPr>
        <p:txBody>
          <a:bodyPr wrap="square" rtlCol="0">
            <a:spAutoFit/>
          </a:bodyPr>
          <a:lstStyle/>
          <a:p>
            <a:r>
              <a:rPr kumimoji="1" lang="ja-JP" altLang="en-US" sz="1400" dirty="0"/>
              <a:t>１５分</a:t>
            </a:r>
          </a:p>
        </p:txBody>
      </p:sp>
      <p:sp>
        <p:nvSpPr>
          <p:cNvPr id="24" name="テキスト ボックス 23"/>
          <p:cNvSpPr txBox="1"/>
          <p:nvPr/>
        </p:nvSpPr>
        <p:spPr>
          <a:xfrm>
            <a:off x="4572000" y="2285182"/>
            <a:ext cx="792088" cy="307777"/>
          </a:xfrm>
          <a:prstGeom prst="rect">
            <a:avLst/>
          </a:prstGeom>
          <a:noFill/>
        </p:spPr>
        <p:txBody>
          <a:bodyPr wrap="square" rtlCol="0">
            <a:spAutoFit/>
          </a:bodyPr>
          <a:lstStyle/>
          <a:p>
            <a:r>
              <a:rPr kumimoji="1" lang="ja-JP" altLang="en-US" sz="1400" dirty="0"/>
              <a:t>１５分</a:t>
            </a:r>
          </a:p>
        </p:txBody>
      </p:sp>
      <p:sp>
        <p:nvSpPr>
          <p:cNvPr id="25" name="テキスト ボックス 24"/>
          <p:cNvSpPr txBox="1"/>
          <p:nvPr/>
        </p:nvSpPr>
        <p:spPr>
          <a:xfrm>
            <a:off x="5580112" y="2285182"/>
            <a:ext cx="792088" cy="307777"/>
          </a:xfrm>
          <a:prstGeom prst="rect">
            <a:avLst/>
          </a:prstGeom>
          <a:noFill/>
        </p:spPr>
        <p:txBody>
          <a:bodyPr wrap="square" rtlCol="0">
            <a:spAutoFit/>
          </a:bodyPr>
          <a:lstStyle/>
          <a:p>
            <a:r>
              <a:rPr kumimoji="1" lang="ja-JP" altLang="en-US" sz="1400" dirty="0"/>
              <a:t>１５分</a:t>
            </a:r>
          </a:p>
        </p:txBody>
      </p:sp>
      <p:sp>
        <p:nvSpPr>
          <p:cNvPr id="26" name="テキスト ボックス 25"/>
          <p:cNvSpPr txBox="1"/>
          <p:nvPr/>
        </p:nvSpPr>
        <p:spPr>
          <a:xfrm>
            <a:off x="6558753" y="2276380"/>
            <a:ext cx="792088" cy="307777"/>
          </a:xfrm>
          <a:prstGeom prst="rect">
            <a:avLst/>
          </a:prstGeom>
          <a:noFill/>
        </p:spPr>
        <p:txBody>
          <a:bodyPr wrap="square" rtlCol="0">
            <a:spAutoFit/>
          </a:bodyPr>
          <a:lstStyle/>
          <a:p>
            <a:r>
              <a:rPr kumimoji="1" lang="ja-JP" altLang="en-US" sz="1400" dirty="0"/>
              <a:t>２０分</a:t>
            </a:r>
          </a:p>
        </p:txBody>
      </p:sp>
      <p:sp>
        <p:nvSpPr>
          <p:cNvPr id="27" name="テキスト ボックス 26"/>
          <p:cNvSpPr txBox="1"/>
          <p:nvPr/>
        </p:nvSpPr>
        <p:spPr>
          <a:xfrm>
            <a:off x="7596336" y="2285182"/>
            <a:ext cx="792088" cy="307777"/>
          </a:xfrm>
          <a:prstGeom prst="rect">
            <a:avLst/>
          </a:prstGeom>
          <a:noFill/>
        </p:spPr>
        <p:txBody>
          <a:bodyPr wrap="square" rtlCol="0">
            <a:spAutoFit/>
          </a:bodyPr>
          <a:lstStyle/>
          <a:p>
            <a:r>
              <a:rPr kumimoji="1" lang="ja-JP" altLang="en-US" sz="1400" dirty="0"/>
              <a:t>１５分</a:t>
            </a:r>
          </a:p>
        </p:txBody>
      </p:sp>
      <p:sp>
        <p:nvSpPr>
          <p:cNvPr id="28" name="角丸四角形 27"/>
          <p:cNvSpPr/>
          <p:nvPr/>
        </p:nvSpPr>
        <p:spPr>
          <a:xfrm>
            <a:off x="4632521" y="2675283"/>
            <a:ext cx="2232248" cy="58058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指導者の方へ</a:t>
            </a:r>
            <a:endParaRPr kumimoji="1" lang="ja-JP" altLang="en-US" sz="2000" dirty="0">
              <a:solidFill>
                <a:schemeClr val="tx1"/>
              </a:solidFill>
            </a:endParaRPr>
          </a:p>
        </p:txBody>
      </p:sp>
      <p:sp>
        <p:nvSpPr>
          <p:cNvPr id="29" name="円/楕円 28"/>
          <p:cNvSpPr/>
          <p:nvPr/>
        </p:nvSpPr>
        <p:spPr>
          <a:xfrm>
            <a:off x="7164288" y="2605535"/>
            <a:ext cx="1584176" cy="72008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別紙配布</a:t>
            </a:r>
            <a:endParaRPr kumimoji="1" lang="ja-JP" altLang="en-US" sz="1400" dirty="0">
              <a:solidFill>
                <a:schemeClr val="tx1"/>
              </a:solidFill>
            </a:endParaRPr>
          </a:p>
        </p:txBody>
      </p:sp>
      <p:sp>
        <p:nvSpPr>
          <p:cNvPr id="30" name="タイトル 1"/>
          <p:cNvSpPr txBox="1">
            <a:spLocks/>
          </p:cNvSpPr>
          <p:nvPr/>
        </p:nvSpPr>
        <p:spPr>
          <a:xfrm>
            <a:off x="457200" y="14444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b="1" dirty="0" smtClean="0"/>
              <a:t>演習１</a:t>
            </a:r>
            <a:r>
              <a:rPr lang="en-US" altLang="ja-JP" sz="2800" b="1" dirty="0" smtClean="0"/>
              <a:t>-</a:t>
            </a:r>
            <a:r>
              <a:rPr lang="ja-JP" altLang="en-US" sz="2800" b="1" dirty="0" smtClean="0"/>
              <a:t>体験</a:t>
            </a:r>
            <a:r>
              <a:rPr lang="en-US" altLang="ja-JP" sz="2800" b="1" dirty="0" smtClean="0"/>
              <a:t>Ⅳ</a:t>
            </a:r>
            <a:r>
              <a:rPr lang="ja-JP" altLang="en-US" sz="3600" b="1" dirty="0" smtClean="0"/>
              <a:t>　情報処理の困難④</a:t>
            </a:r>
            <a:endParaRPr lang="ja-JP" altLang="en-US" sz="3600" b="1" dirty="0"/>
          </a:p>
        </p:txBody>
      </p:sp>
    </p:spTree>
    <p:extLst>
      <p:ext uri="{BB962C8B-B14F-4D97-AF65-F5344CB8AC3E}">
        <p14:creationId xmlns:p14="http://schemas.microsoft.com/office/powerpoint/2010/main" val="11357098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a:xfrm>
            <a:off x="457200" y="2420888"/>
            <a:ext cx="8424936" cy="30963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dirty="0"/>
              <a:t>使用するもの：問題用及び解答用スライド</a:t>
            </a:r>
            <a:endParaRPr lang="en-US" altLang="ja-JP" dirty="0"/>
          </a:p>
          <a:p>
            <a:endParaRPr lang="en-US" altLang="ja-JP" dirty="0" smtClean="0"/>
          </a:p>
          <a:p>
            <a:r>
              <a:rPr lang="ja-JP" altLang="en-US" dirty="0" smtClean="0"/>
              <a:t>特性確認シートとのリンクでは</a:t>
            </a:r>
            <a:r>
              <a:rPr lang="en-US" altLang="ja-JP" dirty="0" smtClean="0"/>
              <a:t>…</a:t>
            </a:r>
          </a:p>
          <a:p>
            <a:pPr marL="0" indent="0">
              <a:buFont typeface="Arial" panose="020B0604020202020204" pitchFamily="34" charset="0"/>
              <a:buNone/>
            </a:pPr>
            <a:r>
              <a:rPr lang="ja-JP" altLang="en-US" dirty="0" smtClean="0"/>
              <a:t>　　→次のスライドで</a:t>
            </a:r>
            <a:endParaRPr lang="en-US" altLang="ja-JP" dirty="0" smtClean="0"/>
          </a:p>
          <a:p>
            <a:pPr marL="0" indent="0">
              <a:buFont typeface="Arial" panose="020B0604020202020204" pitchFamily="34" charset="0"/>
              <a:buNone/>
            </a:pPr>
            <a:r>
              <a:rPr lang="ja-JP" altLang="en-US" dirty="0" smtClean="0"/>
              <a:t>　　</a:t>
            </a:r>
            <a:endParaRPr lang="ja-JP" altLang="en-US" dirty="0"/>
          </a:p>
        </p:txBody>
      </p:sp>
      <p:sp>
        <p:nvSpPr>
          <p:cNvPr id="6" name="角丸四角形 5"/>
          <p:cNvSpPr/>
          <p:nvPr/>
        </p:nvSpPr>
        <p:spPr>
          <a:xfrm>
            <a:off x="4499992" y="1266500"/>
            <a:ext cx="2232248" cy="58058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指導者の方へ</a:t>
            </a:r>
            <a:endParaRPr kumimoji="1" lang="ja-JP" altLang="en-US" sz="2000" dirty="0">
              <a:solidFill>
                <a:schemeClr val="tx1"/>
              </a:solidFill>
            </a:endParaRPr>
          </a:p>
        </p:txBody>
      </p:sp>
      <p:sp>
        <p:nvSpPr>
          <p:cNvPr id="7" name="円/楕円 6"/>
          <p:cNvSpPr/>
          <p:nvPr/>
        </p:nvSpPr>
        <p:spPr>
          <a:xfrm>
            <a:off x="7020272" y="1196752"/>
            <a:ext cx="1584176" cy="72008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別紙配布</a:t>
            </a:r>
            <a:endParaRPr kumimoji="1" lang="ja-JP" altLang="en-US" sz="1400" dirty="0">
              <a:solidFill>
                <a:schemeClr val="tx1"/>
              </a:solidFill>
            </a:endParaRPr>
          </a:p>
        </p:txBody>
      </p:sp>
      <p:sp>
        <p:nvSpPr>
          <p:cNvPr id="8" name="タイトル 1"/>
          <p:cNvSpPr txBox="1">
            <a:spLocks/>
          </p:cNvSpPr>
          <p:nvPr/>
        </p:nvSpPr>
        <p:spPr>
          <a:xfrm>
            <a:off x="457200" y="28845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b="1" dirty="0" smtClean="0"/>
              <a:t>演習１</a:t>
            </a:r>
            <a:r>
              <a:rPr lang="en-US" altLang="ja-JP" sz="2800" b="1" dirty="0" smtClean="0"/>
              <a:t>-</a:t>
            </a:r>
            <a:r>
              <a:rPr lang="ja-JP" altLang="en-US" sz="2800" b="1" dirty="0" smtClean="0"/>
              <a:t>体験</a:t>
            </a:r>
            <a:r>
              <a:rPr lang="en-US" altLang="ja-JP" sz="2800" b="1" dirty="0" smtClean="0"/>
              <a:t>Ⅳ</a:t>
            </a:r>
            <a:r>
              <a:rPr lang="ja-JP" altLang="en-US" sz="3600" b="1" dirty="0" smtClean="0"/>
              <a:t>　情報処理の困難⑤</a:t>
            </a:r>
            <a:endParaRPr lang="ja-JP" altLang="en-US" sz="3600" b="1" dirty="0"/>
          </a:p>
        </p:txBody>
      </p:sp>
    </p:spTree>
    <p:extLst>
      <p:ext uri="{BB962C8B-B14F-4D97-AF65-F5344CB8AC3E}">
        <p14:creationId xmlns:p14="http://schemas.microsoft.com/office/powerpoint/2010/main" val="41724954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l="922" t="1414" r="26986" b="10163"/>
          <a:stretch/>
        </p:blipFill>
        <p:spPr>
          <a:xfrm>
            <a:off x="0" y="0"/>
            <a:ext cx="9144000" cy="6858000"/>
          </a:xfrm>
          <a:prstGeom prst="rect">
            <a:avLst/>
          </a:prstGeom>
        </p:spPr>
      </p:pic>
      <p:sp>
        <p:nvSpPr>
          <p:cNvPr id="20" name="角丸四角形 19"/>
          <p:cNvSpPr/>
          <p:nvPr/>
        </p:nvSpPr>
        <p:spPr>
          <a:xfrm>
            <a:off x="4427984" y="442004"/>
            <a:ext cx="2232248" cy="58058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指導者の方へ</a:t>
            </a:r>
            <a:endParaRPr kumimoji="1" lang="ja-JP" altLang="en-US" sz="2000" dirty="0">
              <a:solidFill>
                <a:schemeClr val="tx1"/>
              </a:solidFill>
            </a:endParaRPr>
          </a:p>
        </p:txBody>
      </p:sp>
      <p:sp>
        <p:nvSpPr>
          <p:cNvPr id="36" name="円/楕円 35"/>
          <p:cNvSpPr/>
          <p:nvPr/>
        </p:nvSpPr>
        <p:spPr>
          <a:xfrm>
            <a:off x="5076056" y="1124744"/>
            <a:ext cx="1584176" cy="72008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別紙配布</a:t>
            </a:r>
            <a:endParaRPr kumimoji="1" lang="ja-JP" altLang="en-US" sz="1400" dirty="0">
              <a:solidFill>
                <a:schemeClr val="tx1"/>
              </a:solidFill>
            </a:endParaRPr>
          </a:p>
        </p:txBody>
      </p:sp>
      <p:sp>
        <p:nvSpPr>
          <p:cNvPr id="37" name="正方形/長方形 36"/>
          <p:cNvSpPr/>
          <p:nvPr/>
        </p:nvSpPr>
        <p:spPr>
          <a:xfrm>
            <a:off x="4957427" y="3140968"/>
            <a:ext cx="1677417" cy="1944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rPr>
              <a:t>例えば、赤枠を付けた部分と体験との関連は受講者に伝えておきたい（黄枠部分は受講者の感想の中で触れられる可能性があることを想定しておく。もちろん他にも出てくるかもしれないが）。</a:t>
            </a:r>
            <a:endParaRPr kumimoji="1" lang="ja-JP" altLang="en-US" sz="1200" dirty="0">
              <a:solidFill>
                <a:schemeClr val="tx1"/>
              </a:solidFill>
            </a:endParaRPr>
          </a:p>
        </p:txBody>
      </p:sp>
    </p:spTree>
    <p:extLst>
      <p:ext uri="{BB962C8B-B14F-4D97-AF65-F5344CB8AC3E}">
        <p14:creationId xmlns:p14="http://schemas.microsoft.com/office/powerpoint/2010/main" val="2542867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467544" y="2996952"/>
            <a:ext cx="8424936" cy="2088232"/>
          </a:xfrm>
          <a:prstGeom prst="rect">
            <a:avLst/>
          </a:prstGeom>
          <a:solidFill>
            <a:schemeClr val="accent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3600" b="1" dirty="0" smtClean="0"/>
              <a:t>演習１</a:t>
            </a:r>
            <a:r>
              <a:rPr kumimoji="1" lang="en-US" altLang="ja-JP" sz="2800" b="1" dirty="0" smtClean="0"/>
              <a:t>-</a:t>
            </a:r>
            <a:r>
              <a:rPr kumimoji="1" lang="ja-JP" altLang="en-US" sz="2800" b="1" dirty="0" smtClean="0"/>
              <a:t>体験</a:t>
            </a:r>
            <a:r>
              <a:rPr kumimoji="1" lang="en-US" altLang="ja-JP" sz="2800" b="1" dirty="0"/>
              <a:t>Ⅴ</a:t>
            </a:r>
            <a:r>
              <a:rPr kumimoji="1" lang="ja-JP" altLang="en-US" sz="3600" b="1" dirty="0"/>
              <a:t>　感覚の特異性①</a:t>
            </a:r>
          </a:p>
        </p:txBody>
      </p:sp>
      <p:sp>
        <p:nvSpPr>
          <p:cNvPr id="3" name="コンテンツ プレースホルダー 2"/>
          <p:cNvSpPr>
            <a:spLocks noGrp="1"/>
          </p:cNvSpPr>
          <p:nvPr>
            <p:ph idx="1"/>
          </p:nvPr>
        </p:nvSpPr>
        <p:spPr>
          <a:xfrm>
            <a:off x="467544" y="3068960"/>
            <a:ext cx="8424936" cy="3373835"/>
          </a:xfrm>
        </p:spPr>
        <p:txBody>
          <a:bodyPr>
            <a:normAutofit fontScale="92500" lnSpcReduction="10000"/>
          </a:bodyPr>
          <a:lstStyle/>
          <a:p>
            <a:r>
              <a:rPr lang="ja-JP" altLang="en-US" sz="2000" dirty="0"/>
              <a:t>ここで</a:t>
            </a:r>
            <a:r>
              <a:rPr lang="ja-JP" altLang="en-US" sz="2000" dirty="0" smtClean="0"/>
              <a:t>は２つの</a:t>
            </a:r>
            <a:r>
              <a:rPr lang="ja-JP" altLang="en-US" sz="2000" dirty="0"/>
              <a:t>体験をします。最初は一斉に行いますが、ターゲットになる方はグループで一人です。次の順にあたっている人がその役を担います。役割は「全体指示者の発する１０の単語もしくはフレーズを聞き取る」です。メモをしてもかまいません</a:t>
            </a:r>
            <a:r>
              <a:rPr lang="ja-JP" altLang="en-US" sz="2000" dirty="0" smtClean="0"/>
              <a:t>。</a:t>
            </a:r>
            <a:endParaRPr lang="en-US" altLang="ja-JP" sz="2000" dirty="0" smtClean="0"/>
          </a:p>
          <a:p>
            <a:pPr marL="0" indent="0">
              <a:buNone/>
            </a:pPr>
            <a:endParaRPr lang="en-US" altLang="ja-JP" sz="400" dirty="0"/>
          </a:p>
          <a:p>
            <a:r>
              <a:rPr lang="ja-JP" altLang="en-US" sz="2000" dirty="0"/>
              <a:t>それ以外の方は</a:t>
            </a:r>
            <a:r>
              <a:rPr lang="ja-JP" altLang="en-US" sz="2000" dirty="0" smtClean="0"/>
              <a:t>、２人</a:t>
            </a:r>
            <a:r>
              <a:rPr lang="ja-JP" altLang="en-US" sz="2000" dirty="0"/>
              <a:t>ないし</a:t>
            </a:r>
            <a:r>
              <a:rPr lang="ja-JP" altLang="en-US" sz="2000" dirty="0" smtClean="0"/>
              <a:t>は３人組</a:t>
            </a:r>
            <a:r>
              <a:rPr lang="ja-JP" altLang="en-US" sz="2000" dirty="0"/>
              <a:t>をつくります。「しりとり」か「あっちむいてホイ」か「山手線ゲーム」のどれかを心ゆくまで楽しみます</a:t>
            </a:r>
            <a:r>
              <a:rPr lang="ja-JP" altLang="en-US" sz="2000" dirty="0" smtClean="0"/>
              <a:t>。</a:t>
            </a:r>
            <a:endParaRPr lang="en-US" altLang="ja-JP" sz="2000" dirty="0" smtClean="0"/>
          </a:p>
          <a:p>
            <a:pPr marL="0" indent="0">
              <a:buNone/>
            </a:pPr>
            <a:endParaRPr lang="en-US" altLang="ja-JP" sz="400" dirty="0"/>
          </a:p>
          <a:p>
            <a:r>
              <a:rPr lang="ja-JP" altLang="en-US" sz="2000" dirty="0"/>
              <a:t>さて、ターゲットになる方は、いくつ聞き取れるでしょうか</a:t>
            </a:r>
            <a:r>
              <a:rPr lang="ja-JP" altLang="en-US" sz="2000" dirty="0" smtClean="0"/>
              <a:t>。</a:t>
            </a:r>
            <a:endParaRPr lang="en-US" altLang="ja-JP" sz="2000" dirty="0" smtClean="0"/>
          </a:p>
          <a:p>
            <a:pPr marL="0" indent="0">
              <a:buNone/>
            </a:pPr>
            <a:endParaRPr lang="en-US" altLang="ja-JP" sz="400" dirty="0"/>
          </a:p>
          <a:p>
            <a:r>
              <a:rPr lang="ja-JP" altLang="en-US" sz="2000" dirty="0"/>
              <a:t>では、ターゲットになる方以外のみなさん、何も気にせず楽しんでください。</a:t>
            </a:r>
            <a:endParaRPr lang="en-US" altLang="ja-JP" sz="2000" dirty="0"/>
          </a:p>
        </p:txBody>
      </p:sp>
      <p:sp>
        <p:nvSpPr>
          <p:cNvPr id="12" name="ホームベース 11"/>
          <p:cNvSpPr/>
          <p:nvPr/>
        </p:nvSpPr>
        <p:spPr>
          <a:xfrm>
            <a:off x="251520" y="1268760"/>
            <a:ext cx="1584176" cy="1008112"/>
          </a:xfrm>
          <a:prstGeom prst="homePlat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まずは</a:t>
            </a:r>
            <a:endParaRPr kumimoji="1" lang="en-US" altLang="ja-JP" sz="1400" dirty="0">
              <a:solidFill>
                <a:schemeClr val="tx1"/>
              </a:solidFill>
            </a:endParaRPr>
          </a:p>
          <a:p>
            <a:pPr algn="ctr"/>
            <a:r>
              <a:rPr kumimoji="1" lang="ja-JP" altLang="en-US" sz="1400" dirty="0">
                <a:solidFill>
                  <a:schemeClr val="tx1"/>
                </a:solidFill>
              </a:rPr>
              <a:t>グループで</a:t>
            </a:r>
            <a:endParaRPr kumimoji="1" lang="en-US" altLang="ja-JP" sz="1400" dirty="0">
              <a:solidFill>
                <a:schemeClr val="tx1"/>
              </a:solidFill>
            </a:endParaRPr>
          </a:p>
          <a:p>
            <a:pPr algn="ctr"/>
            <a:r>
              <a:rPr kumimoji="1" lang="ja-JP" altLang="en-US" sz="1400" dirty="0">
                <a:solidFill>
                  <a:schemeClr val="tx1"/>
                </a:solidFill>
              </a:rPr>
              <a:t>自己紹介</a:t>
            </a:r>
            <a:endParaRPr kumimoji="1" lang="en-US" altLang="ja-JP" sz="1400" dirty="0">
              <a:solidFill>
                <a:schemeClr val="tx1"/>
              </a:solidFill>
            </a:endParaRPr>
          </a:p>
        </p:txBody>
      </p:sp>
      <p:sp>
        <p:nvSpPr>
          <p:cNvPr id="13" name="山形 12"/>
          <p:cNvSpPr/>
          <p:nvPr/>
        </p:nvSpPr>
        <p:spPr>
          <a:xfrm>
            <a:off x="1403648" y="1268760"/>
            <a:ext cx="1440160" cy="1008112"/>
          </a:xfrm>
          <a:prstGeom prst="chevro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Ⅰ</a:t>
            </a:r>
            <a:endParaRPr kumimoji="1" lang="ja-JP" altLang="en-US" sz="1400" dirty="0">
              <a:solidFill>
                <a:schemeClr val="tx1"/>
              </a:solidFill>
            </a:endParaRPr>
          </a:p>
        </p:txBody>
      </p:sp>
      <p:sp>
        <p:nvSpPr>
          <p:cNvPr id="14" name="山形 13"/>
          <p:cNvSpPr/>
          <p:nvPr/>
        </p:nvSpPr>
        <p:spPr>
          <a:xfrm>
            <a:off x="241176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Ⅱ</a:t>
            </a:r>
            <a:endParaRPr kumimoji="1" lang="ja-JP" altLang="en-US" sz="1400" dirty="0">
              <a:solidFill>
                <a:schemeClr val="tx1"/>
              </a:solidFill>
            </a:endParaRPr>
          </a:p>
        </p:txBody>
      </p:sp>
      <p:sp>
        <p:nvSpPr>
          <p:cNvPr id="15" name="山形 14"/>
          <p:cNvSpPr/>
          <p:nvPr/>
        </p:nvSpPr>
        <p:spPr>
          <a:xfrm>
            <a:off x="3419872"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Ⅲ</a:t>
            </a:r>
            <a:endParaRPr kumimoji="1" lang="ja-JP" altLang="en-US" sz="1400" dirty="0">
              <a:solidFill>
                <a:schemeClr val="tx1"/>
              </a:solidFill>
            </a:endParaRPr>
          </a:p>
        </p:txBody>
      </p:sp>
      <p:sp>
        <p:nvSpPr>
          <p:cNvPr id="16" name="山形 15"/>
          <p:cNvSpPr/>
          <p:nvPr/>
        </p:nvSpPr>
        <p:spPr>
          <a:xfrm>
            <a:off x="4427984"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Ⅳ</a:t>
            </a:r>
            <a:endParaRPr kumimoji="1" lang="ja-JP" altLang="en-US" sz="1400" dirty="0">
              <a:solidFill>
                <a:schemeClr val="tx1"/>
              </a:solidFill>
            </a:endParaRPr>
          </a:p>
        </p:txBody>
      </p:sp>
      <p:sp>
        <p:nvSpPr>
          <p:cNvPr id="17" name="山形 16"/>
          <p:cNvSpPr/>
          <p:nvPr/>
        </p:nvSpPr>
        <p:spPr>
          <a:xfrm>
            <a:off x="5436096" y="1268760"/>
            <a:ext cx="1440160" cy="1008112"/>
          </a:xfrm>
          <a:prstGeom prst="chevron">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Ⅴ</a:t>
            </a:r>
            <a:endParaRPr kumimoji="1" lang="ja-JP" altLang="en-US" sz="1400" dirty="0">
              <a:solidFill>
                <a:schemeClr val="tx1"/>
              </a:solidFill>
            </a:endParaRPr>
          </a:p>
        </p:txBody>
      </p:sp>
      <p:sp>
        <p:nvSpPr>
          <p:cNvPr id="18" name="山形 17"/>
          <p:cNvSpPr/>
          <p:nvPr/>
        </p:nvSpPr>
        <p:spPr>
          <a:xfrm>
            <a:off x="6444208"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話し合い</a:t>
            </a:r>
          </a:p>
        </p:txBody>
      </p:sp>
      <p:sp>
        <p:nvSpPr>
          <p:cNvPr id="19" name="山形 18"/>
          <p:cNvSpPr/>
          <p:nvPr/>
        </p:nvSpPr>
        <p:spPr>
          <a:xfrm>
            <a:off x="745232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発表</a:t>
            </a:r>
          </a:p>
        </p:txBody>
      </p:sp>
      <p:sp>
        <p:nvSpPr>
          <p:cNvPr id="20" name="テキスト ボックス 19"/>
          <p:cNvSpPr txBox="1"/>
          <p:nvPr/>
        </p:nvSpPr>
        <p:spPr>
          <a:xfrm>
            <a:off x="467544" y="2277870"/>
            <a:ext cx="792088" cy="307777"/>
          </a:xfrm>
          <a:prstGeom prst="rect">
            <a:avLst/>
          </a:prstGeom>
          <a:noFill/>
        </p:spPr>
        <p:txBody>
          <a:bodyPr wrap="square" rtlCol="0">
            <a:spAutoFit/>
          </a:bodyPr>
          <a:lstStyle/>
          <a:p>
            <a:r>
              <a:rPr kumimoji="1" lang="ja-JP" altLang="en-US" sz="1400" dirty="0"/>
              <a:t>１０分</a:t>
            </a:r>
          </a:p>
        </p:txBody>
      </p:sp>
      <p:sp>
        <p:nvSpPr>
          <p:cNvPr id="21" name="テキスト ボックス 20"/>
          <p:cNvSpPr txBox="1"/>
          <p:nvPr/>
        </p:nvSpPr>
        <p:spPr>
          <a:xfrm>
            <a:off x="1547664" y="2277870"/>
            <a:ext cx="792088" cy="307777"/>
          </a:xfrm>
          <a:prstGeom prst="rect">
            <a:avLst/>
          </a:prstGeom>
          <a:noFill/>
        </p:spPr>
        <p:txBody>
          <a:bodyPr wrap="square" rtlCol="0">
            <a:spAutoFit/>
          </a:bodyPr>
          <a:lstStyle/>
          <a:p>
            <a:r>
              <a:rPr kumimoji="1" lang="ja-JP" altLang="en-US" sz="1400" dirty="0"/>
              <a:t>１５分</a:t>
            </a:r>
          </a:p>
        </p:txBody>
      </p:sp>
      <p:sp>
        <p:nvSpPr>
          <p:cNvPr id="22" name="テキスト ボックス 21"/>
          <p:cNvSpPr txBox="1"/>
          <p:nvPr/>
        </p:nvSpPr>
        <p:spPr>
          <a:xfrm>
            <a:off x="2555776" y="2276381"/>
            <a:ext cx="792088" cy="307777"/>
          </a:xfrm>
          <a:prstGeom prst="rect">
            <a:avLst/>
          </a:prstGeom>
          <a:noFill/>
        </p:spPr>
        <p:txBody>
          <a:bodyPr wrap="square" rtlCol="0">
            <a:spAutoFit/>
          </a:bodyPr>
          <a:lstStyle/>
          <a:p>
            <a:r>
              <a:rPr kumimoji="1" lang="ja-JP" altLang="en-US" sz="1400" dirty="0"/>
              <a:t>１５分</a:t>
            </a:r>
          </a:p>
        </p:txBody>
      </p:sp>
      <p:sp>
        <p:nvSpPr>
          <p:cNvPr id="23" name="テキスト ボックス 22"/>
          <p:cNvSpPr txBox="1"/>
          <p:nvPr/>
        </p:nvSpPr>
        <p:spPr>
          <a:xfrm>
            <a:off x="3563888" y="2277870"/>
            <a:ext cx="792088" cy="307777"/>
          </a:xfrm>
          <a:prstGeom prst="rect">
            <a:avLst/>
          </a:prstGeom>
          <a:noFill/>
        </p:spPr>
        <p:txBody>
          <a:bodyPr wrap="square" rtlCol="0">
            <a:spAutoFit/>
          </a:bodyPr>
          <a:lstStyle/>
          <a:p>
            <a:r>
              <a:rPr kumimoji="1" lang="ja-JP" altLang="en-US" sz="1400" dirty="0"/>
              <a:t>１５分</a:t>
            </a:r>
          </a:p>
        </p:txBody>
      </p:sp>
      <p:sp>
        <p:nvSpPr>
          <p:cNvPr id="24" name="テキスト ボックス 23"/>
          <p:cNvSpPr txBox="1"/>
          <p:nvPr/>
        </p:nvSpPr>
        <p:spPr>
          <a:xfrm>
            <a:off x="4572000" y="2285182"/>
            <a:ext cx="792088" cy="307777"/>
          </a:xfrm>
          <a:prstGeom prst="rect">
            <a:avLst/>
          </a:prstGeom>
          <a:noFill/>
        </p:spPr>
        <p:txBody>
          <a:bodyPr wrap="square" rtlCol="0">
            <a:spAutoFit/>
          </a:bodyPr>
          <a:lstStyle/>
          <a:p>
            <a:r>
              <a:rPr kumimoji="1" lang="ja-JP" altLang="en-US" sz="1400" dirty="0"/>
              <a:t>１５分</a:t>
            </a:r>
          </a:p>
        </p:txBody>
      </p:sp>
      <p:sp>
        <p:nvSpPr>
          <p:cNvPr id="25" name="テキスト ボックス 24"/>
          <p:cNvSpPr txBox="1"/>
          <p:nvPr/>
        </p:nvSpPr>
        <p:spPr>
          <a:xfrm>
            <a:off x="5580112" y="2285182"/>
            <a:ext cx="792088" cy="307777"/>
          </a:xfrm>
          <a:prstGeom prst="rect">
            <a:avLst/>
          </a:prstGeom>
          <a:noFill/>
        </p:spPr>
        <p:txBody>
          <a:bodyPr wrap="square" rtlCol="0">
            <a:spAutoFit/>
          </a:bodyPr>
          <a:lstStyle/>
          <a:p>
            <a:r>
              <a:rPr kumimoji="1" lang="ja-JP" altLang="en-US" sz="1400" dirty="0"/>
              <a:t>１５分</a:t>
            </a:r>
          </a:p>
        </p:txBody>
      </p:sp>
      <p:sp>
        <p:nvSpPr>
          <p:cNvPr id="26" name="テキスト ボックス 25"/>
          <p:cNvSpPr txBox="1"/>
          <p:nvPr/>
        </p:nvSpPr>
        <p:spPr>
          <a:xfrm>
            <a:off x="6558753" y="2276380"/>
            <a:ext cx="792088" cy="307777"/>
          </a:xfrm>
          <a:prstGeom prst="rect">
            <a:avLst/>
          </a:prstGeom>
          <a:noFill/>
        </p:spPr>
        <p:txBody>
          <a:bodyPr wrap="square" rtlCol="0">
            <a:spAutoFit/>
          </a:bodyPr>
          <a:lstStyle/>
          <a:p>
            <a:r>
              <a:rPr kumimoji="1" lang="ja-JP" altLang="en-US" sz="1400" dirty="0"/>
              <a:t>２０分</a:t>
            </a:r>
          </a:p>
        </p:txBody>
      </p:sp>
      <p:sp>
        <p:nvSpPr>
          <p:cNvPr id="27" name="テキスト ボックス 26"/>
          <p:cNvSpPr txBox="1"/>
          <p:nvPr/>
        </p:nvSpPr>
        <p:spPr>
          <a:xfrm>
            <a:off x="7596336" y="2285182"/>
            <a:ext cx="792088" cy="307777"/>
          </a:xfrm>
          <a:prstGeom prst="rect">
            <a:avLst/>
          </a:prstGeom>
          <a:noFill/>
        </p:spPr>
        <p:txBody>
          <a:bodyPr wrap="square" rtlCol="0">
            <a:spAutoFit/>
          </a:bodyPr>
          <a:lstStyle/>
          <a:p>
            <a:r>
              <a:rPr kumimoji="1" lang="ja-JP" altLang="en-US" sz="1400" dirty="0"/>
              <a:t>１５分</a:t>
            </a:r>
          </a:p>
        </p:txBody>
      </p:sp>
      <p:sp>
        <p:nvSpPr>
          <p:cNvPr id="29" name="スマイル 28"/>
          <p:cNvSpPr/>
          <p:nvPr/>
        </p:nvSpPr>
        <p:spPr>
          <a:xfrm>
            <a:off x="215516" y="3861048"/>
            <a:ext cx="504056" cy="504056"/>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58357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a:t>聞き取れましたか</a:t>
            </a:r>
          </a:p>
        </p:txBody>
      </p:sp>
      <p:sp>
        <p:nvSpPr>
          <p:cNvPr id="8" name="コンテンツ プレースホルダー 7"/>
          <p:cNvSpPr>
            <a:spLocks noGrp="1"/>
          </p:cNvSpPr>
          <p:nvPr>
            <p:ph idx="1"/>
          </p:nvPr>
        </p:nvSpPr>
        <p:spPr>
          <a:xfrm>
            <a:off x="251520" y="1988840"/>
            <a:ext cx="8640960" cy="4525963"/>
          </a:xfrm>
          <a:ln w="12700">
            <a:solidFill>
              <a:schemeClr val="tx1"/>
            </a:solidFill>
          </a:ln>
        </p:spPr>
        <p:txBody>
          <a:bodyPr>
            <a:noAutofit/>
          </a:bodyPr>
          <a:lstStyle/>
          <a:p>
            <a:pPr marL="0" indent="0" algn="ctr">
              <a:buNone/>
            </a:pPr>
            <a:r>
              <a:rPr lang="ja-JP" altLang="en-US" sz="3600" dirty="0"/>
              <a:t>東ティモール民主共和国　</a:t>
            </a:r>
            <a:endParaRPr lang="en-US" altLang="ja-JP" sz="3600" dirty="0"/>
          </a:p>
          <a:p>
            <a:pPr marL="0" indent="0" algn="ctr">
              <a:buNone/>
            </a:pPr>
            <a:r>
              <a:rPr lang="ja-JP" altLang="en-US" sz="3600" dirty="0"/>
              <a:t>犬も歩けば棒にあたる</a:t>
            </a:r>
            <a:endParaRPr lang="en-US" altLang="ja-JP" sz="3600" dirty="0"/>
          </a:p>
          <a:p>
            <a:pPr marL="0" indent="0" algn="ctr">
              <a:buNone/>
            </a:pPr>
            <a:r>
              <a:rPr lang="ja-JP" altLang="en-US" sz="3600" dirty="0"/>
              <a:t>東海道新幹線　　オールインワン</a:t>
            </a:r>
            <a:endParaRPr lang="en-US" altLang="ja-JP" sz="3600" dirty="0"/>
          </a:p>
          <a:p>
            <a:pPr marL="0" indent="0" algn="ctr">
              <a:buNone/>
            </a:pPr>
            <a:r>
              <a:rPr lang="ja-JP" altLang="en-US" sz="3600" dirty="0"/>
              <a:t>ＮＨＫタイガードラマ　　明智ミッツ秀</a:t>
            </a:r>
            <a:endParaRPr lang="en-US" altLang="ja-JP" sz="3600" dirty="0"/>
          </a:p>
          <a:p>
            <a:pPr marL="0" indent="0" algn="ctr">
              <a:buNone/>
            </a:pPr>
            <a:r>
              <a:rPr lang="ja-JP" altLang="en-US" sz="3600" dirty="0"/>
              <a:t>スーパーマリオシスターズ</a:t>
            </a:r>
            <a:endParaRPr lang="en-US" altLang="ja-JP" sz="3600" dirty="0"/>
          </a:p>
          <a:p>
            <a:pPr marL="0" indent="0" algn="ctr">
              <a:buNone/>
            </a:pPr>
            <a:r>
              <a:rPr lang="ja-JP" altLang="en-US" sz="3600" dirty="0"/>
              <a:t>焼肉焼き放題　　３年</a:t>
            </a:r>
            <a:r>
              <a:rPr lang="en-US" altLang="ja-JP" sz="3600" dirty="0"/>
              <a:t>B</a:t>
            </a:r>
            <a:r>
              <a:rPr lang="ja-JP" altLang="en-US" sz="3600" dirty="0"/>
              <a:t>組金髪先生　　</a:t>
            </a:r>
            <a:r>
              <a:rPr kumimoji="1" lang="ja-JP" altLang="en-US" sz="3600" dirty="0"/>
              <a:t>　　</a:t>
            </a:r>
            <a:endParaRPr lang="en-US" altLang="ja-JP" sz="3600" dirty="0"/>
          </a:p>
          <a:p>
            <a:pPr marL="0" indent="0" algn="ctr">
              <a:buNone/>
            </a:pPr>
            <a:r>
              <a:rPr kumimoji="1" lang="ja-JP" altLang="en-US" sz="3600" dirty="0"/>
              <a:t>バンジー少年ジャンプ　　　　　</a:t>
            </a:r>
            <a:endParaRPr kumimoji="1" lang="en-US" altLang="ja-JP" sz="3600" dirty="0"/>
          </a:p>
          <a:p>
            <a:pPr marL="0" indent="0" algn="ctr">
              <a:buNone/>
            </a:pPr>
            <a:r>
              <a:rPr kumimoji="1" lang="ja-JP" altLang="en-US" sz="3600" dirty="0"/>
              <a:t>　</a:t>
            </a:r>
            <a:r>
              <a:rPr lang="ja-JP" altLang="en-US" sz="3600" dirty="0"/>
              <a:t>　　</a:t>
            </a:r>
            <a:r>
              <a:rPr kumimoji="1" lang="ja-JP" altLang="en-US" sz="3600" dirty="0"/>
              <a:t>　　　　</a:t>
            </a:r>
          </a:p>
        </p:txBody>
      </p:sp>
      <p:sp>
        <p:nvSpPr>
          <p:cNvPr id="4" name="円/楕円 3"/>
          <p:cNvSpPr/>
          <p:nvPr/>
        </p:nvSpPr>
        <p:spPr>
          <a:xfrm>
            <a:off x="7236296" y="1124744"/>
            <a:ext cx="1584176" cy="72008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別紙配布</a:t>
            </a:r>
            <a:endParaRPr kumimoji="1" lang="ja-JP" altLang="en-US" sz="1400" dirty="0">
              <a:solidFill>
                <a:schemeClr val="tx1"/>
              </a:solidFill>
            </a:endParaRPr>
          </a:p>
        </p:txBody>
      </p:sp>
    </p:spTree>
    <p:extLst>
      <p:ext uri="{BB962C8B-B14F-4D97-AF65-F5344CB8AC3E}">
        <p14:creationId xmlns:p14="http://schemas.microsoft.com/office/powerpoint/2010/main" val="27867000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467544" y="3861048"/>
            <a:ext cx="8280920" cy="2088232"/>
          </a:xfrm>
          <a:prstGeom prst="rect">
            <a:avLst/>
          </a:prstGeom>
          <a:solidFill>
            <a:schemeClr val="accent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ホームベース 11"/>
          <p:cNvSpPr/>
          <p:nvPr/>
        </p:nvSpPr>
        <p:spPr>
          <a:xfrm>
            <a:off x="251520" y="1268760"/>
            <a:ext cx="1584176" cy="1008112"/>
          </a:xfrm>
          <a:prstGeom prst="homePlat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まずは</a:t>
            </a:r>
            <a:endParaRPr kumimoji="1" lang="en-US" altLang="ja-JP" sz="1400" dirty="0">
              <a:solidFill>
                <a:schemeClr val="tx1"/>
              </a:solidFill>
            </a:endParaRPr>
          </a:p>
          <a:p>
            <a:pPr algn="ctr"/>
            <a:r>
              <a:rPr kumimoji="1" lang="ja-JP" altLang="en-US" sz="1400" dirty="0">
                <a:solidFill>
                  <a:schemeClr val="tx1"/>
                </a:solidFill>
              </a:rPr>
              <a:t>グループで</a:t>
            </a:r>
            <a:endParaRPr kumimoji="1" lang="en-US" altLang="ja-JP" sz="1400" dirty="0">
              <a:solidFill>
                <a:schemeClr val="tx1"/>
              </a:solidFill>
            </a:endParaRPr>
          </a:p>
          <a:p>
            <a:pPr algn="ctr"/>
            <a:r>
              <a:rPr kumimoji="1" lang="ja-JP" altLang="en-US" sz="1400" dirty="0">
                <a:solidFill>
                  <a:schemeClr val="tx1"/>
                </a:solidFill>
              </a:rPr>
              <a:t>自己紹介</a:t>
            </a:r>
            <a:endParaRPr kumimoji="1" lang="en-US" altLang="ja-JP" sz="1400" dirty="0">
              <a:solidFill>
                <a:schemeClr val="tx1"/>
              </a:solidFill>
            </a:endParaRPr>
          </a:p>
        </p:txBody>
      </p:sp>
      <p:sp>
        <p:nvSpPr>
          <p:cNvPr id="13" name="山形 12"/>
          <p:cNvSpPr/>
          <p:nvPr/>
        </p:nvSpPr>
        <p:spPr>
          <a:xfrm>
            <a:off x="1403648" y="1268760"/>
            <a:ext cx="1440160" cy="1008112"/>
          </a:xfrm>
          <a:prstGeom prst="chevro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Ⅰ</a:t>
            </a:r>
            <a:endParaRPr kumimoji="1" lang="ja-JP" altLang="en-US" sz="1400" dirty="0">
              <a:solidFill>
                <a:schemeClr val="tx1"/>
              </a:solidFill>
            </a:endParaRPr>
          </a:p>
        </p:txBody>
      </p:sp>
      <p:sp>
        <p:nvSpPr>
          <p:cNvPr id="14" name="山形 13"/>
          <p:cNvSpPr/>
          <p:nvPr/>
        </p:nvSpPr>
        <p:spPr>
          <a:xfrm>
            <a:off x="241176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Ⅱ</a:t>
            </a:r>
            <a:endParaRPr kumimoji="1" lang="ja-JP" altLang="en-US" sz="1400" dirty="0">
              <a:solidFill>
                <a:schemeClr val="tx1"/>
              </a:solidFill>
            </a:endParaRPr>
          </a:p>
        </p:txBody>
      </p:sp>
      <p:sp>
        <p:nvSpPr>
          <p:cNvPr id="15" name="山形 14"/>
          <p:cNvSpPr/>
          <p:nvPr/>
        </p:nvSpPr>
        <p:spPr>
          <a:xfrm>
            <a:off x="3419872"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Ⅲ</a:t>
            </a:r>
            <a:endParaRPr kumimoji="1" lang="ja-JP" altLang="en-US" sz="1400" dirty="0">
              <a:solidFill>
                <a:schemeClr val="tx1"/>
              </a:solidFill>
            </a:endParaRPr>
          </a:p>
        </p:txBody>
      </p:sp>
      <p:sp>
        <p:nvSpPr>
          <p:cNvPr id="16" name="山形 15"/>
          <p:cNvSpPr/>
          <p:nvPr/>
        </p:nvSpPr>
        <p:spPr>
          <a:xfrm>
            <a:off x="4427984"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Ⅳ</a:t>
            </a:r>
            <a:endParaRPr kumimoji="1" lang="ja-JP" altLang="en-US" sz="1400" dirty="0">
              <a:solidFill>
                <a:schemeClr val="tx1"/>
              </a:solidFill>
            </a:endParaRPr>
          </a:p>
        </p:txBody>
      </p:sp>
      <p:sp>
        <p:nvSpPr>
          <p:cNvPr id="17" name="山形 16"/>
          <p:cNvSpPr/>
          <p:nvPr/>
        </p:nvSpPr>
        <p:spPr>
          <a:xfrm>
            <a:off x="5436096" y="1268760"/>
            <a:ext cx="1440160" cy="1008112"/>
          </a:xfrm>
          <a:prstGeom prst="chevron">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Ⅴ</a:t>
            </a:r>
            <a:endParaRPr kumimoji="1" lang="ja-JP" altLang="en-US" sz="1400" dirty="0">
              <a:solidFill>
                <a:schemeClr val="tx1"/>
              </a:solidFill>
            </a:endParaRPr>
          </a:p>
        </p:txBody>
      </p:sp>
      <p:sp>
        <p:nvSpPr>
          <p:cNvPr id="18" name="山形 17"/>
          <p:cNvSpPr/>
          <p:nvPr/>
        </p:nvSpPr>
        <p:spPr>
          <a:xfrm>
            <a:off x="6444208"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話し合い</a:t>
            </a:r>
          </a:p>
        </p:txBody>
      </p:sp>
      <p:sp>
        <p:nvSpPr>
          <p:cNvPr id="19" name="山形 18"/>
          <p:cNvSpPr/>
          <p:nvPr/>
        </p:nvSpPr>
        <p:spPr>
          <a:xfrm>
            <a:off x="745232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発表</a:t>
            </a:r>
          </a:p>
        </p:txBody>
      </p:sp>
      <p:sp>
        <p:nvSpPr>
          <p:cNvPr id="20" name="テキスト ボックス 19"/>
          <p:cNvSpPr txBox="1"/>
          <p:nvPr/>
        </p:nvSpPr>
        <p:spPr>
          <a:xfrm>
            <a:off x="467544" y="2277870"/>
            <a:ext cx="792088" cy="307777"/>
          </a:xfrm>
          <a:prstGeom prst="rect">
            <a:avLst/>
          </a:prstGeom>
          <a:noFill/>
        </p:spPr>
        <p:txBody>
          <a:bodyPr wrap="square" rtlCol="0">
            <a:spAutoFit/>
          </a:bodyPr>
          <a:lstStyle/>
          <a:p>
            <a:r>
              <a:rPr kumimoji="1" lang="ja-JP" altLang="en-US" sz="1400" dirty="0"/>
              <a:t>１０分</a:t>
            </a:r>
          </a:p>
        </p:txBody>
      </p:sp>
      <p:sp>
        <p:nvSpPr>
          <p:cNvPr id="21" name="テキスト ボックス 20"/>
          <p:cNvSpPr txBox="1"/>
          <p:nvPr/>
        </p:nvSpPr>
        <p:spPr>
          <a:xfrm>
            <a:off x="1547664" y="2277870"/>
            <a:ext cx="792088" cy="307777"/>
          </a:xfrm>
          <a:prstGeom prst="rect">
            <a:avLst/>
          </a:prstGeom>
          <a:noFill/>
        </p:spPr>
        <p:txBody>
          <a:bodyPr wrap="square" rtlCol="0">
            <a:spAutoFit/>
          </a:bodyPr>
          <a:lstStyle/>
          <a:p>
            <a:r>
              <a:rPr kumimoji="1" lang="ja-JP" altLang="en-US" sz="1400" dirty="0"/>
              <a:t>１５分</a:t>
            </a:r>
          </a:p>
        </p:txBody>
      </p:sp>
      <p:sp>
        <p:nvSpPr>
          <p:cNvPr id="22" name="テキスト ボックス 21"/>
          <p:cNvSpPr txBox="1"/>
          <p:nvPr/>
        </p:nvSpPr>
        <p:spPr>
          <a:xfrm>
            <a:off x="2555776" y="2276381"/>
            <a:ext cx="792088" cy="307777"/>
          </a:xfrm>
          <a:prstGeom prst="rect">
            <a:avLst/>
          </a:prstGeom>
          <a:noFill/>
        </p:spPr>
        <p:txBody>
          <a:bodyPr wrap="square" rtlCol="0">
            <a:spAutoFit/>
          </a:bodyPr>
          <a:lstStyle/>
          <a:p>
            <a:r>
              <a:rPr kumimoji="1" lang="ja-JP" altLang="en-US" sz="1400" dirty="0"/>
              <a:t>１５分</a:t>
            </a:r>
          </a:p>
        </p:txBody>
      </p:sp>
      <p:sp>
        <p:nvSpPr>
          <p:cNvPr id="23" name="テキスト ボックス 22"/>
          <p:cNvSpPr txBox="1"/>
          <p:nvPr/>
        </p:nvSpPr>
        <p:spPr>
          <a:xfrm>
            <a:off x="3563888" y="2277870"/>
            <a:ext cx="792088" cy="307777"/>
          </a:xfrm>
          <a:prstGeom prst="rect">
            <a:avLst/>
          </a:prstGeom>
          <a:noFill/>
        </p:spPr>
        <p:txBody>
          <a:bodyPr wrap="square" rtlCol="0">
            <a:spAutoFit/>
          </a:bodyPr>
          <a:lstStyle/>
          <a:p>
            <a:r>
              <a:rPr kumimoji="1" lang="ja-JP" altLang="en-US" sz="1400" dirty="0"/>
              <a:t>１５分</a:t>
            </a:r>
          </a:p>
        </p:txBody>
      </p:sp>
      <p:sp>
        <p:nvSpPr>
          <p:cNvPr id="24" name="テキスト ボックス 23"/>
          <p:cNvSpPr txBox="1"/>
          <p:nvPr/>
        </p:nvSpPr>
        <p:spPr>
          <a:xfrm>
            <a:off x="4572000" y="2285182"/>
            <a:ext cx="792088" cy="307777"/>
          </a:xfrm>
          <a:prstGeom prst="rect">
            <a:avLst/>
          </a:prstGeom>
          <a:noFill/>
        </p:spPr>
        <p:txBody>
          <a:bodyPr wrap="square" rtlCol="0">
            <a:spAutoFit/>
          </a:bodyPr>
          <a:lstStyle/>
          <a:p>
            <a:r>
              <a:rPr kumimoji="1" lang="ja-JP" altLang="en-US" sz="1400" dirty="0"/>
              <a:t>１５分</a:t>
            </a:r>
          </a:p>
        </p:txBody>
      </p:sp>
      <p:sp>
        <p:nvSpPr>
          <p:cNvPr id="25" name="テキスト ボックス 24"/>
          <p:cNvSpPr txBox="1"/>
          <p:nvPr/>
        </p:nvSpPr>
        <p:spPr>
          <a:xfrm>
            <a:off x="5580112" y="2285182"/>
            <a:ext cx="792088" cy="307777"/>
          </a:xfrm>
          <a:prstGeom prst="rect">
            <a:avLst/>
          </a:prstGeom>
          <a:noFill/>
        </p:spPr>
        <p:txBody>
          <a:bodyPr wrap="square" rtlCol="0">
            <a:spAutoFit/>
          </a:bodyPr>
          <a:lstStyle/>
          <a:p>
            <a:r>
              <a:rPr kumimoji="1" lang="ja-JP" altLang="en-US" sz="1400" dirty="0"/>
              <a:t>１５分</a:t>
            </a:r>
          </a:p>
        </p:txBody>
      </p:sp>
      <p:sp>
        <p:nvSpPr>
          <p:cNvPr id="26" name="テキスト ボックス 25"/>
          <p:cNvSpPr txBox="1"/>
          <p:nvPr/>
        </p:nvSpPr>
        <p:spPr>
          <a:xfrm>
            <a:off x="6558753" y="2276380"/>
            <a:ext cx="792088" cy="307777"/>
          </a:xfrm>
          <a:prstGeom prst="rect">
            <a:avLst/>
          </a:prstGeom>
          <a:noFill/>
        </p:spPr>
        <p:txBody>
          <a:bodyPr wrap="square" rtlCol="0">
            <a:spAutoFit/>
          </a:bodyPr>
          <a:lstStyle/>
          <a:p>
            <a:r>
              <a:rPr kumimoji="1" lang="ja-JP" altLang="en-US" sz="1400" dirty="0"/>
              <a:t>２０分</a:t>
            </a:r>
          </a:p>
        </p:txBody>
      </p:sp>
      <p:sp>
        <p:nvSpPr>
          <p:cNvPr id="27" name="テキスト ボックス 26"/>
          <p:cNvSpPr txBox="1"/>
          <p:nvPr/>
        </p:nvSpPr>
        <p:spPr>
          <a:xfrm>
            <a:off x="7596336" y="2285182"/>
            <a:ext cx="792088" cy="307777"/>
          </a:xfrm>
          <a:prstGeom prst="rect">
            <a:avLst/>
          </a:prstGeom>
          <a:noFill/>
        </p:spPr>
        <p:txBody>
          <a:bodyPr wrap="square" rtlCol="0">
            <a:spAutoFit/>
          </a:bodyPr>
          <a:lstStyle/>
          <a:p>
            <a:r>
              <a:rPr kumimoji="1" lang="ja-JP" altLang="en-US" sz="1400" dirty="0"/>
              <a:t>１５分</a:t>
            </a:r>
          </a:p>
        </p:txBody>
      </p:sp>
      <p:sp>
        <p:nvSpPr>
          <p:cNvPr id="29" name="スマイル 28"/>
          <p:cNvSpPr/>
          <p:nvPr/>
        </p:nvSpPr>
        <p:spPr>
          <a:xfrm>
            <a:off x="215516" y="4581128"/>
            <a:ext cx="504056" cy="504056"/>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467544" y="3068960"/>
            <a:ext cx="8064896" cy="3789040"/>
          </a:xfrm>
        </p:spPr>
        <p:txBody>
          <a:bodyPr>
            <a:normAutofit/>
          </a:bodyPr>
          <a:lstStyle/>
          <a:p>
            <a:r>
              <a:rPr lang="ja-JP" altLang="en-US" sz="2000" dirty="0"/>
              <a:t>２</a:t>
            </a:r>
            <a:r>
              <a:rPr lang="ja-JP" altLang="en-US" sz="2000" dirty="0" smtClean="0"/>
              <a:t>つめ</a:t>
            </a:r>
            <a:r>
              <a:rPr lang="ja-JP" altLang="en-US" sz="2000" dirty="0"/>
              <a:t>の体験は</a:t>
            </a:r>
            <a:r>
              <a:rPr lang="ja-JP" altLang="en-US" sz="2000" dirty="0" smtClean="0"/>
              <a:t>、２人</a:t>
            </a:r>
            <a:r>
              <a:rPr lang="ja-JP" altLang="en-US" sz="2000" dirty="0"/>
              <a:t>ないし</a:t>
            </a:r>
            <a:r>
              <a:rPr lang="ja-JP" altLang="en-US" sz="2000" dirty="0" smtClean="0"/>
              <a:t>は３人組</a:t>
            </a:r>
            <a:r>
              <a:rPr lang="ja-JP" altLang="en-US" sz="2000" dirty="0"/>
              <a:t>で行います</a:t>
            </a:r>
            <a:r>
              <a:rPr lang="ja-JP" altLang="en-US" sz="2000" dirty="0" smtClean="0"/>
              <a:t>。</a:t>
            </a:r>
            <a:endParaRPr lang="en-US" altLang="ja-JP" sz="2000" dirty="0" smtClean="0"/>
          </a:p>
          <a:p>
            <a:pPr marL="0" indent="0">
              <a:buNone/>
            </a:pPr>
            <a:r>
              <a:rPr lang="ja-JP" altLang="en-US" sz="2000" dirty="0"/>
              <a:t>　 </a:t>
            </a:r>
            <a:r>
              <a:rPr lang="ja-JP" altLang="en-US" sz="2000" dirty="0" smtClean="0"/>
              <a:t>３人組</a:t>
            </a:r>
            <a:r>
              <a:rPr lang="ja-JP" altLang="en-US" sz="2000" dirty="0"/>
              <a:t>の場合は</a:t>
            </a:r>
            <a:r>
              <a:rPr lang="ja-JP" altLang="en-US" sz="2000" dirty="0" smtClean="0"/>
              <a:t>、１人</a:t>
            </a:r>
            <a:r>
              <a:rPr lang="en-US" altLang="ja-JP" sz="1600" dirty="0" smtClean="0"/>
              <a:t>VS</a:t>
            </a:r>
            <a:r>
              <a:rPr lang="ja-JP" altLang="en-US" sz="2000" dirty="0" smtClean="0"/>
              <a:t>２人</a:t>
            </a:r>
            <a:r>
              <a:rPr lang="ja-JP" altLang="en-US" sz="2000" dirty="0"/>
              <a:t>で行います</a:t>
            </a:r>
            <a:r>
              <a:rPr lang="ja-JP" altLang="en-US" sz="2000" dirty="0" smtClean="0"/>
              <a:t>。</a:t>
            </a:r>
            <a:endParaRPr lang="en-US" altLang="ja-JP" sz="2000" dirty="0"/>
          </a:p>
          <a:p>
            <a:pPr marL="0" indent="0">
              <a:buNone/>
            </a:pPr>
            <a:endParaRPr lang="en-US" altLang="ja-JP" sz="800" dirty="0"/>
          </a:p>
          <a:p>
            <a:r>
              <a:rPr lang="ja-JP" altLang="en-US" sz="2000" dirty="0"/>
              <a:t>まず、先攻後攻を決めましょう</a:t>
            </a:r>
            <a:r>
              <a:rPr lang="ja-JP" altLang="en-US" sz="2000" dirty="0" smtClean="0"/>
              <a:t>。</a:t>
            </a:r>
            <a:endParaRPr lang="en-US" altLang="ja-JP" sz="2000" dirty="0" smtClean="0"/>
          </a:p>
          <a:p>
            <a:pPr marL="0" indent="0">
              <a:buNone/>
            </a:pPr>
            <a:endParaRPr lang="en-US" altLang="ja-JP" sz="800" dirty="0"/>
          </a:p>
          <a:p>
            <a:r>
              <a:rPr lang="ja-JP" altLang="en-US" sz="2000" dirty="0"/>
              <a:t>受け手は、目をつぶって手のひらを出します</a:t>
            </a:r>
            <a:r>
              <a:rPr lang="ja-JP" altLang="en-US" sz="2000" dirty="0" smtClean="0"/>
              <a:t>。</a:t>
            </a:r>
            <a:endParaRPr lang="en-US" altLang="ja-JP" sz="2000" dirty="0" smtClean="0"/>
          </a:p>
          <a:p>
            <a:pPr marL="0" indent="0">
              <a:buNone/>
            </a:pPr>
            <a:r>
              <a:rPr lang="en-US" altLang="ja-JP" sz="2000" dirty="0"/>
              <a:t> </a:t>
            </a:r>
            <a:r>
              <a:rPr lang="en-US" altLang="ja-JP" sz="2000" dirty="0" smtClean="0"/>
              <a:t>   </a:t>
            </a:r>
            <a:r>
              <a:rPr lang="ja-JP" altLang="en-US" sz="2000" dirty="0" smtClean="0"/>
              <a:t>攻め手</a:t>
            </a:r>
            <a:r>
              <a:rPr lang="ja-JP" altLang="en-US" sz="2000" dirty="0"/>
              <a:t>は、ハンカチ</a:t>
            </a:r>
            <a:r>
              <a:rPr lang="ja-JP" altLang="en-US" sz="2000" dirty="0" smtClean="0"/>
              <a:t>・ウェットティッシュ・</a:t>
            </a:r>
            <a:r>
              <a:rPr lang="ja-JP" altLang="en-US" sz="2000" dirty="0"/>
              <a:t>サンドペーパー</a:t>
            </a:r>
            <a:r>
              <a:rPr lang="ja-JP" altLang="en-US" sz="2000" dirty="0" smtClean="0"/>
              <a:t>の</a:t>
            </a:r>
            <a:endParaRPr lang="en-US" altLang="ja-JP" sz="2000" dirty="0" smtClean="0"/>
          </a:p>
          <a:p>
            <a:pPr marL="0" indent="0">
              <a:buNone/>
            </a:pPr>
            <a:r>
              <a:rPr lang="en-US" altLang="ja-JP" sz="2000" dirty="0"/>
              <a:t> </a:t>
            </a:r>
            <a:r>
              <a:rPr lang="en-US" altLang="ja-JP" sz="2000" dirty="0" smtClean="0"/>
              <a:t>   </a:t>
            </a:r>
            <a:r>
              <a:rPr lang="ja-JP" altLang="en-US" sz="2000" dirty="0" smtClean="0"/>
              <a:t>どれ</a:t>
            </a:r>
            <a:r>
              <a:rPr lang="ja-JP" altLang="en-US" sz="2000" dirty="0"/>
              <a:t>かで手のひらをこすります</a:t>
            </a:r>
            <a:r>
              <a:rPr lang="ja-JP" altLang="en-US" sz="2000" dirty="0" smtClean="0"/>
              <a:t>。</a:t>
            </a:r>
            <a:endParaRPr lang="en-US" altLang="ja-JP" sz="2000" dirty="0" smtClean="0"/>
          </a:p>
          <a:p>
            <a:pPr marL="0" indent="0">
              <a:buNone/>
            </a:pPr>
            <a:r>
              <a:rPr lang="en-US" altLang="ja-JP" sz="2000" dirty="0"/>
              <a:t> </a:t>
            </a:r>
            <a:r>
              <a:rPr lang="en-US" altLang="ja-JP" sz="2000" dirty="0" smtClean="0"/>
              <a:t>   </a:t>
            </a:r>
            <a:r>
              <a:rPr lang="ja-JP" altLang="en-US" sz="2000" dirty="0" smtClean="0"/>
              <a:t>何</a:t>
            </a:r>
            <a:r>
              <a:rPr lang="ja-JP" altLang="en-US" sz="2000" dirty="0"/>
              <a:t>でこするかはアトランダムにしてください</a:t>
            </a:r>
            <a:r>
              <a:rPr lang="ja-JP" altLang="en-US" sz="2000" dirty="0" smtClean="0"/>
              <a:t>。</a:t>
            </a:r>
            <a:endParaRPr lang="en-US" altLang="ja-JP" sz="2000" dirty="0" smtClean="0"/>
          </a:p>
          <a:p>
            <a:pPr marL="0" indent="0">
              <a:buNone/>
            </a:pPr>
            <a:endParaRPr lang="en-US" altLang="ja-JP" sz="800" dirty="0"/>
          </a:p>
          <a:p>
            <a:r>
              <a:rPr lang="ja-JP" altLang="en-US" sz="2000" dirty="0"/>
              <a:t>受け手になった人が体験のターゲットです。</a:t>
            </a:r>
            <a:endParaRPr lang="en-US" altLang="ja-JP" sz="2000" dirty="0"/>
          </a:p>
        </p:txBody>
      </p:sp>
      <p:sp>
        <p:nvSpPr>
          <p:cNvPr id="30" name="タイトル 1"/>
          <p:cNvSpPr txBox="1">
            <a:spLocks/>
          </p:cNvSpPr>
          <p:nvPr/>
        </p:nvSpPr>
        <p:spPr>
          <a:xfrm>
            <a:off x="603052" y="22125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b="1" dirty="0" smtClean="0"/>
              <a:t>演習１</a:t>
            </a:r>
            <a:r>
              <a:rPr lang="en-US" altLang="ja-JP" sz="2800" b="1" dirty="0" smtClean="0"/>
              <a:t>-</a:t>
            </a:r>
            <a:r>
              <a:rPr lang="ja-JP" altLang="en-US" sz="2800" b="1" dirty="0" smtClean="0"/>
              <a:t>体験</a:t>
            </a:r>
            <a:r>
              <a:rPr lang="en-US" altLang="ja-JP" sz="2800" b="1" dirty="0" smtClean="0"/>
              <a:t>Ⅴ</a:t>
            </a:r>
            <a:r>
              <a:rPr lang="ja-JP" altLang="en-US" sz="3600" b="1" dirty="0" smtClean="0"/>
              <a:t>　感覚の特異性②</a:t>
            </a:r>
            <a:endParaRPr lang="ja-JP" altLang="en-US" sz="3600" b="1" dirty="0"/>
          </a:p>
        </p:txBody>
      </p:sp>
    </p:spTree>
    <p:extLst>
      <p:ext uri="{BB962C8B-B14F-4D97-AF65-F5344CB8AC3E}">
        <p14:creationId xmlns:p14="http://schemas.microsoft.com/office/powerpoint/2010/main" val="82538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068960"/>
            <a:ext cx="8640960" cy="3373835"/>
          </a:xfrm>
        </p:spPr>
        <p:txBody>
          <a:bodyPr>
            <a:normAutofit/>
          </a:bodyPr>
          <a:lstStyle/>
          <a:p>
            <a:pPr>
              <a:lnSpc>
                <a:spcPct val="150000"/>
              </a:lnSpc>
            </a:pPr>
            <a:r>
              <a:rPr lang="ja-JP" altLang="en-US" sz="2400" dirty="0"/>
              <a:t>ここでの体験で、強度行動障害の方々の困惑についてみなさんは何を感じたでしょうか。この体験は全員が受け手としてターゲットになりましたので、いくつかのグループの方に聞いてみます。</a:t>
            </a:r>
          </a:p>
          <a:p>
            <a:endParaRPr lang="en-US" altLang="ja-JP" sz="2400" dirty="0"/>
          </a:p>
        </p:txBody>
      </p:sp>
      <p:sp>
        <p:nvSpPr>
          <p:cNvPr id="12" name="ホームベース 11"/>
          <p:cNvSpPr/>
          <p:nvPr/>
        </p:nvSpPr>
        <p:spPr>
          <a:xfrm>
            <a:off x="251520" y="1268760"/>
            <a:ext cx="1584176" cy="1008112"/>
          </a:xfrm>
          <a:prstGeom prst="homePlat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まずは</a:t>
            </a:r>
            <a:endParaRPr kumimoji="1" lang="en-US" altLang="ja-JP" sz="1400" dirty="0">
              <a:solidFill>
                <a:schemeClr val="tx1"/>
              </a:solidFill>
            </a:endParaRPr>
          </a:p>
          <a:p>
            <a:pPr algn="ctr"/>
            <a:r>
              <a:rPr kumimoji="1" lang="ja-JP" altLang="en-US" sz="1400" dirty="0">
                <a:solidFill>
                  <a:schemeClr val="tx1"/>
                </a:solidFill>
              </a:rPr>
              <a:t>グループで</a:t>
            </a:r>
            <a:endParaRPr kumimoji="1" lang="en-US" altLang="ja-JP" sz="1400" dirty="0">
              <a:solidFill>
                <a:schemeClr val="tx1"/>
              </a:solidFill>
            </a:endParaRPr>
          </a:p>
          <a:p>
            <a:pPr algn="ctr"/>
            <a:r>
              <a:rPr kumimoji="1" lang="ja-JP" altLang="en-US" sz="1400" dirty="0">
                <a:solidFill>
                  <a:schemeClr val="tx1"/>
                </a:solidFill>
              </a:rPr>
              <a:t>自己紹介</a:t>
            </a:r>
            <a:endParaRPr kumimoji="1" lang="en-US" altLang="ja-JP" sz="1400" dirty="0">
              <a:solidFill>
                <a:schemeClr val="tx1"/>
              </a:solidFill>
            </a:endParaRPr>
          </a:p>
        </p:txBody>
      </p:sp>
      <p:sp>
        <p:nvSpPr>
          <p:cNvPr id="13" name="山形 12"/>
          <p:cNvSpPr/>
          <p:nvPr/>
        </p:nvSpPr>
        <p:spPr>
          <a:xfrm>
            <a:off x="1403648" y="1268760"/>
            <a:ext cx="1440160" cy="1008112"/>
          </a:xfrm>
          <a:prstGeom prst="chevro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Ⅰ</a:t>
            </a:r>
            <a:endParaRPr kumimoji="1" lang="ja-JP" altLang="en-US" sz="1400" dirty="0">
              <a:solidFill>
                <a:schemeClr val="tx1"/>
              </a:solidFill>
            </a:endParaRPr>
          </a:p>
        </p:txBody>
      </p:sp>
      <p:sp>
        <p:nvSpPr>
          <p:cNvPr id="14" name="山形 13"/>
          <p:cNvSpPr/>
          <p:nvPr/>
        </p:nvSpPr>
        <p:spPr>
          <a:xfrm>
            <a:off x="241176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Ⅱ</a:t>
            </a:r>
            <a:endParaRPr kumimoji="1" lang="ja-JP" altLang="en-US" sz="1400" dirty="0">
              <a:solidFill>
                <a:schemeClr val="tx1"/>
              </a:solidFill>
            </a:endParaRPr>
          </a:p>
        </p:txBody>
      </p:sp>
      <p:sp>
        <p:nvSpPr>
          <p:cNvPr id="15" name="山形 14"/>
          <p:cNvSpPr/>
          <p:nvPr/>
        </p:nvSpPr>
        <p:spPr>
          <a:xfrm>
            <a:off x="3419872"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Ⅲ</a:t>
            </a:r>
            <a:endParaRPr kumimoji="1" lang="ja-JP" altLang="en-US" sz="1400" dirty="0">
              <a:solidFill>
                <a:schemeClr val="tx1"/>
              </a:solidFill>
            </a:endParaRPr>
          </a:p>
        </p:txBody>
      </p:sp>
      <p:sp>
        <p:nvSpPr>
          <p:cNvPr id="16" name="山形 15"/>
          <p:cNvSpPr/>
          <p:nvPr/>
        </p:nvSpPr>
        <p:spPr>
          <a:xfrm>
            <a:off x="4427984"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Ⅳ</a:t>
            </a:r>
            <a:endParaRPr kumimoji="1" lang="ja-JP" altLang="en-US" sz="1400" dirty="0">
              <a:solidFill>
                <a:schemeClr val="tx1"/>
              </a:solidFill>
            </a:endParaRPr>
          </a:p>
        </p:txBody>
      </p:sp>
      <p:sp>
        <p:nvSpPr>
          <p:cNvPr id="17" name="山形 16"/>
          <p:cNvSpPr/>
          <p:nvPr/>
        </p:nvSpPr>
        <p:spPr>
          <a:xfrm>
            <a:off x="5436096" y="1268760"/>
            <a:ext cx="1440160" cy="1008112"/>
          </a:xfrm>
          <a:prstGeom prst="chevron">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Ⅴ</a:t>
            </a:r>
            <a:endParaRPr kumimoji="1" lang="ja-JP" altLang="en-US" sz="1400" dirty="0">
              <a:solidFill>
                <a:schemeClr val="tx1"/>
              </a:solidFill>
            </a:endParaRPr>
          </a:p>
        </p:txBody>
      </p:sp>
      <p:sp>
        <p:nvSpPr>
          <p:cNvPr id="18" name="山形 17"/>
          <p:cNvSpPr/>
          <p:nvPr/>
        </p:nvSpPr>
        <p:spPr>
          <a:xfrm>
            <a:off x="6444208"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話し合い</a:t>
            </a:r>
          </a:p>
        </p:txBody>
      </p:sp>
      <p:sp>
        <p:nvSpPr>
          <p:cNvPr id="19" name="山形 18"/>
          <p:cNvSpPr/>
          <p:nvPr/>
        </p:nvSpPr>
        <p:spPr>
          <a:xfrm>
            <a:off x="745232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発表</a:t>
            </a:r>
          </a:p>
        </p:txBody>
      </p:sp>
      <p:sp>
        <p:nvSpPr>
          <p:cNvPr id="20" name="テキスト ボックス 19"/>
          <p:cNvSpPr txBox="1"/>
          <p:nvPr/>
        </p:nvSpPr>
        <p:spPr>
          <a:xfrm>
            <a:off x="467544" y="2277870"/>
            <a:ext cx="792088" cy="307777"/>
          </a:xfrm>
          <a:prstGeom prst="rect">
            <a:avLst/>
          </a:prstGeom>
          <a:noFill/>
        </p:spPr>
        <p:txBody>
          <a:bodyPr wrap="square" rtlCol="0">
            <a:spAutoFit/>
          </a:bodyPr>
          <a:lstStyle/>
          <a:p>
            <a:r>
              <a:rPr kumimoji="1" lang="ja-JP" altLang="en-US" sz="1400" dirty="0"/>
              <a:t>１０分</a:t>
            </a:r>
          </a:p>
        </p:txBody>
      </p:sp>
      <p:sp>
        <p:nvSpPr>
          <p:cNvPr id="21" name="テキスト ボックス 20"/>
          <p:cNvSpPr txBox="1"/>
          <p:nvPr/>
        </p:nvSpPr>
        <p:spPr>
          <a:xfrm>
            <a:off x="1547664" y="2277870"/>
            <a:ext cx="792088" cy="307777"/>
          </a:xfrm>
          <a:prstGeom prst="rect">
            <a:avLst/>
          </a:prstGeom>
          <a:noFill/>
        </p:spPr>
        <p:txBody>
          <a:bodyPr wrap="square" rtlCol="0">
            <a:spAutoFit/>
          </a:bodyPr>
          <a:lstStyle/>
          <a:p>
            <a:r>
              <a:rPr kumimoji="1" lang="ja-JP" altLang="en-US" sz="1400" dirty="0"/>
              <a:t>１５分</a:t>
            </a:r>
          </a:p>
        </p:txBody>
      </p:sp>
      <p:sp>
        <p:nvSpPr>
          <p:cNvPr id="22" name="テキスト ボックス 21"/>
          <p:cNvSpPr txBox="1"/>
          <p:nvPr/>
        </p:nvSpPr>
        <p:spPr>
          <a:xfrm>
            <a:off x="2555776" y="2276381"/>
            <a:ext cx="792088" cy="307777"/>
          </a:xfrm>
          <a:prstGeom prst="rect">
            <a:avLst/>
          </a:prstGeom>
          <a:noFill/>
        </p:spPr>
        <p:txBody>
          <a:bodyPr wrap="square" rtlCol="0">
            <a:spAutoFit/>
          </a:bodyPr>
          <a:lstStyle/>
          <a:p>
            <a:r>
              <a:rPr kumimoji="1" lang="ja-JP" altLang="en-US" sz="1400" dirty="0"/>
              <a:t>１５分</a:t>
            </a:r>
          </a:p>
        </p:txBody>
      </p:sp>
      <p:sp>
        <p:nvSpPr>
          <p:cNvPr id="23" name="テキスト ボックス 22"/>
          <p:cNvSpPr txBox="1"/>
          <p:nvPr/>
        </p:nvSpPr>
        <p:spPr>
          <a:xfrm>
            <a:off x="3563888" y="2277870"/>
            <a:ext cx="792088" cy="307777"/>
          </a:xfrm>
          <a:prstGeom prst="rect">
            <a:avLst/>
          </a:prstGeom>
          <a:noFill/>
        </p:spPr>
        <p:txBody>
          <a:bodyPr wrap="square" rtlCol="0">
            <a:spAutoFit/>
          </a:bodyPr>
          <a:lstStyle/>
          <a:p>
            <a:r>
              <a:rPr kumimoji="1" lang="ja-JP" altLang="en-US" sz="1400" dirty="0"/>
              <a:t>１５分</a:t>
            </a:r>
          </a:p>
        </p:txBody>
      </p:sp>
      <p:sp>
        <p:nvSpPr>
          <p:cNvPr id="24" name="テキスト ボックス 23"/>
          <p:cNvSpPr txBox="1"/>
          <p:nvPr/>
        </p:nvSpPr>
        <p:spPr>
          <a:xfrm>
            <a:off x="4572000" y="2285182"/>
            <a:ext cx="792088" cy="307777"/>
          </a:xfrm>
          <a:prstGeom prst="rect">
            <a:avLst/>
          </a:prstGeom>
          <a:noFill/>
        </p:spPr>
        <p:txBody>
          <a:bodyPr wrap="square" rtlCol="0">
            <a:spAutoFit/>
          </a:bodyPr>
          <a:lstStyle/>
          <a:p>
            <a:r>
              <a:rPr kumimoji="1" lang="ja-JP" altLang="en-US" sz="1400" dirty="0"/>
              <a:t>１５分</a:t>
            </a:r>
          </a:p>
        </p:txBody>
      </p:sp>
      <p:sp>
        <p:nvSpPr>
          <p:cNvPr id="25" name="テキスト ボックス 24"/>
          <p:cNvSpPr txBox="1"/>
          <p:nvPr/>
        </p:nvSpPr>
        <p:spPr>
          <a:xfrm>
            <a:off x="5580112" y="2285182"/>
            <a:ext cx="792088" cy="307777"/>
          </a:xfrm>
          <a:prstGeom prst="rect">
            <a:avLst/>
          </a:prstGeom>
          <a:noFill/>
        </p:spPr>
        <p:txBody>
          <a:bodyPr wrap="square" rtlCol="0">
            <a:spAutoFit/>
          </a:bodyPr>
          <a:lstStyle/>
          <a:p>
            <a:r>
              <a:rPr kumimoji="1" lang="ja-JP" altLang="en-US" sz="1400" dirty="0"/>
              <a:t>１５分</a:t>
            </a:r>
          </a:p>
        </p:txBody>
      </p:sp>
      <p:sp>
        <p:nvSpPr>
          <p:cNvPr id="26" name="テキスト ボックス 25"/>
          <p:cNvSpPr txBox="1"/>
          <p:nvPr/>
        </p:nvSpPr>
        <p:spPr>
          <a:xfrm>
            <a:off x="6558753" y="2276380"/>
            <a:ext cx="792088" cy="307777"/>
          </a:xfrm>
          <a:prstGeom prst="rect">
            <a:avLst/>
          </a:prstGeom>
          <a:noFill/>
        </p:spPr>
        <p:txBody>
          <a:bodyPr wrap="square" rtlCol="0">
            <a:spAutoFit/>
          </a:bodyPr>
          <a:lstStyle/>
          <a:p>
            <a:r>
              <a:rPr kumimoji="1" lang="ja-JP" altLang="en-US" sz="1400" dirty="0"/>
              <a:t>２０分</a:t>
            </a:r>
          </a:p>
        </p:txBody>
      </p:sp>
      <p:sp>
        <p:nvSpPr>
          <p:cNvPr id="27" name="テキスト ボックス 26"/>
          <p:cNvSpPr txBox="1"/>
          <p:nvPr/>
        </p:nvSpPr>
        <p:spPr>
          <a:xfrm>
            <a:off x="7596336" y="2285182"/>
            <a:ext cx="792088" cy="307777"/>
          </a:xfrm>
          <a:prstGeom prst="rect">
            <a:avLst/>
          </a:prstGeom>
          <a:noFill/>
        </p:spPr>
        <p:txBody>
          <a:bodyPr wrap="square" rtlCol="0">
            <a:spAutoFit/>
          </a:bodyPr>
          <a:lstStyle/>
          <a:p>
            <a:r>
              <a:rPr kumimoji="1" lang="ja-JP" altLang="en-US" sz="1400" dirty="0"/>
              <a:t>１５分</a:t>
            </a:r>
          </a:p>
        </p:txBody>
      </p:sp>
      <p:sp>
        <p:nvSpPr>
          <p:cNvPr id="28" name="タイトル 1"/>
          <p:cNvSpPr txBox="1">
            <a:spLocks/>
          </p:cNvSpPr>
          <p:nvPr/>
        </p:nvSpPr>
        <p:spPr>
          <a:xfrm>
            <a:off x="603052" y="22125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b="1" dirty="0" smtClean="0"/>
              <a:t>演習１</a:t>
            </a:r>
            <a:r>
              <a:rPr lang="en-US" altLang="ja-JP" sz="2800" b="1" dirty="0" smtClean="0"/>
              <a:t>-</a:t>
            </a:r>
            <a:r>
              <a:rPr lang="ja-JP" altLang="en-US" sz="2800" b="1" dirty="0" smtClean="0"/>
              <a:t>体験</a:t>
            </a:r>
            <a:r>
              <a:rPr lang="en-US" altLang="ja-JP" sz="2800" b="1" dirty="0" smtClean="0"/>
              <a:t>Ⅴ</a:t>
            </a:r>
            <a:r>
              <a:rPr lang="ja-JP" altLang="en-US" sz="3600" b="1" dirty="0" smtClean="0"/>
              <a:t>　感覚の特異性③</a:t>
            </a:r>
            <a:endParaRPr lang="ja-JP" altLang="en-US" sz="3600" b="1" dirty="0"/>
          </a:p>
        </p:txBody>
      </p:sp>
    </p:spTree>
    <p:extLst>
      <p:ext uri="{BB962C8B-B14F-4D97-AF65-F5344CB8AC3E}">
        <p14:creationId xmlns:p14="http://schemas.microsoft.com/office/powerpoint/2010/main" val="2164960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a:t>この時間の流れ</a:t>
            </a:r>
          </a:p>
        </p:txBody>
      </p:sp>
      <p:sp>
        <p:nvSpPr>
          <p:cNvPr id="3" name="コンテンツ プレースホルダー 2"/>
          <p:cNvSpPr>
            <a:spLocks noGrp="1"/>
          </p:cNvSpPr>
          <p:nvPr>
            <p:ph idx="1"/>
          </p:nvPr>
        </p:nvSpPr>
        <p:spPr>
          <a:xfrm>
            <a:off x="220900" y="3135614"/>
            <a:ext cx="8784976" cy="3456384"/>
          </a:xfrm>
        </p:spPr>
        <p:txBody>
          <a:bodyPr>
            <a:normAutofit/>
          </a:bodyPr>
          <a:lstStyle/>
          <a:p>
            <a:r>
              <a:rPr kumimoji="1" lang="ja-JP" altLang="en-US" sz="2400" dirty="0"/>
              <a:t>まずグループ内での自己紹介を行い、少しだけお互いの距離を縮めます</a:t>
            </a:r>
            <a:r>
              <a:rPr kumimoji="1" lang="ja-JP" altLang="en-US" sz="2400" dirty="0" smtClean="0"/>
              <a:t>。</a:t>
            </a:r>
            <a:endParaRPr kumimoji="1" lang="en-US" altLang="ja-JP" sz="2400" dirty="0" smtClean="0"/>
          </a:p>
          <a:p>
            <a:pPr marL="0" indent="0">
              <a:buNone/>
            </a:pPr>
            <a:endParaRPr kumimoji="1" lang="en-US" altLang="ja-JP" sz="800" dirty="0"/>
          </a:p>
          <a:p>
            <a:r>
              <a:rPr lang="ja-JP" altLang="en-US" sz="2400" dirty="0"/>
              <a:t>体験メニューは５パートあります。何を体験しようとしているのかを考えながら、積極的に参加しましょう</a:t>
            </a:r>
            <a:r>
              <a:rPr lang="ja-JP" altLang="en-US" sz="2400" dirty="0" smtClean="0"/>
              <a:t>。</a:t>
            </a:r>
            <a:endParaRPr lang="en-US" altLang="ja-JP" sz="2400" dirty="0" smtClean="0"/>
          </a:p>
          <a:p>
            <a:pPr marL="0" indent="0">
              <a:buNone/>
            </a:pPr>
            <a:endParaRPr lang="en-US" altLang="ja-JP" sz="800" dirty="0"/>
          </a:p>
          <a:p>
            <a:r>
              <a:rPr lang="ja-JP" altLang="en-US" sz="2400" dirty="0"/>
              <a:t>途中</a:t>
            </a:r>
            <a:r>
              <a:rPr lang="ja-JP" altLang="en-US" sz="2400" dirty="0" smtClean="0"/>
              <a:t>で何</a:t>
            </a:r>
            <a:r>
              <a:rPr lang="ja-JP" altLang="en-US" sz="2400" dirty="0"/>
              <a:t>を感じたか、数名に発表してもらう場面も</a:t>
            </a:r>
            <a:r>
              <a:rPr lang="ja-JP" altLang="en-US" sz="2400" dirty="0" smtClean="0"/>
              <a:t>あります。</a:t>
            </a:r>
            <a:endParaRPr lang="en-US" altLang="ja-JP" sz="2400" dirty="0" smtClean="0"/>
          </a:p>
          <a:p>
            <a:pPr marL="0" indent="0">
              <a:buNone/>
            </a:pPr>
            <a:endParaRPr lang="en-US" altLang="ja-JP" sz="800" dirty="0"/>
          </a:p>
          <a:p>
            <a:r>
              <a:rPr kumimoji="1" lang="ja-JP" altLang="en-US" sz="2400" dirty="0"/>
              <a:t>最後にグループメンバーで振り返りを行い</a:t>
            </a:r>
            <a:r>
              <a:rPr lang="ja-JP" altLang="en-US" sz="2400" dirty="0"/>
              <a:t>、発表します。</a:t>
            </a:r>
            <a:endParaRPr lang="en-US" altLang="ja-JP" sz="2400" dirty="0"/>
          </a:p>
          <a:p>
            <a:endParaRPr kumimoji="1" lang="en-US" altLang="ja-JP" sz="2400" dirty="0"/>
          </a:p>
        </p:txBody>
      </p:sp>
      <p:sp>
        <p:nvSpPr>
          <p:cNvPr id="4" name="ホームベース 3"/>
          <p:cNvSpPr/>
          <p:nvPr/>
        </p:nvSpPr>
        <p:spPr>
          <a:xfrm>
            <a:off x="251520" y="1268760"/>
            <a:ext cx="1584176" cy="1008112"/>
          </a:xfrm>
          <a:prstGeom prst="homePlat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まずは</a:t>
            </a:r>
            <a:endParaRPr kumimoji="1" lang="en-US" altLang="ja-JP" sz="1400" dirty="0">
              <a:solidFill>
                <a:schemeClr val="tx1"/>
              </a:solidFill>
            </a:endParaRPr>
          </a:p>
          <a:p>
            <a:pPr algn="ctr"/>
            <a:r>
              <a:rPr kumimoji="1" lang="ja-JP" altLang="en-US" sz="1400" dirty="0">
                <a:solidFill>
                  <a:schemeClr val="tx1"/>
                </a:solidFill>
              </a:rPr>
              <a:t>グループで</a:t>
            </a:r>
            <a:endParaRPr kumimoji="1" lang="en-US" altLang="ja-JP" sz="1400" dirty="0">
              <a:solidFill>
                <a:schemeClr val="tx1"/>
              </a:solidFill>
            </a:endParaRPr>
          </a:p>
          <a:p>
            <a:pPr algn="ctr"/>
            <a:r>
              <a:rPr kumimoji="1" lang="ja-JP" altLang="en-US" sz="1400" dirty="0">
                <a:solidFill>
                  <a:schemeClr val="tx1"/>
                </a:solidFill>
              </a:rPr>
              <a:t>自己紹介</a:t>
            </a:r>
            <a:endParaRPr kumimoji="1" lang="en-US" altLang="ja-JP" sz="1400" dirty="0">
              <a:solidFill>
                <a:schemeClr val="tx1"/>
              </a:solidFill>
            </a:endParaRPr>
          </a:p>
        </p:txBody>
      </p:sp>
      <p:sp>
        <p:nvSpPr>
          <p:cNvPr id="5" name="山形 4"/>
          <p:cNvSpPr/>
          <p:nvPr/>
        </p:nvSpPr>
        <p:spPr>
          <a:xfrm>
            <a:off x="1403648"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Ⅰ</a:t>
            </a:r>
            <a:endParaRPr kumimoji="1" lang="ja-JP" altLang="en-US" sz="1400" dirty="0">
              <a:solidFill>
                <a:schemeClr val="tx1"/>
              </a:solidFill>
            </a:endParaRPr>
          </a:p>
        </p:txBody>
      </p:sp>
      <p:sp>
        <p:nvSpPr>
          <p:cNvPr id="6" name="山形 5"/>
          <p:cNvSpPr/>
          <p:nvPr/>
        </p:nvSpPr>
        <p:spPr>
          <a:xfrm>
            <a:off x="241176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Ⅱ</a:t>
            </a:r>
            <a:endParaRPr kumimoji="1" lang="ja-JP" altLang="en-US" sz="1400" dirty="0">
              <a:solidFill>
                <a:schemeClr val="tx1"/>
              </a:solidFill>
            </a:endParaRPr>
          </a:p>
        </p:txBody>
      </p:sp>
      <p:sp>
        <p:nvSpPr>
          <p:cNvPr id="7" name="山形 6"/>
          <p:cNvSpPr/>
          <p:nvPr/>
        </p:nvSpPr>
        <p:spPr>
          <a:xfrm>
            <a:off x="3419872"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Ⅲ</a:t>
            </a:r>
            <a:endParaRPr kumimoji="1" lang="ja-JP" altLang="en-US" sz="1400" dirty="0">
              <a:solidFill>
                <a:schemeClr val="tx1"/>
              </a:solidFill>
            </a:endParaRPr>
          </a:p>
        </p:txBody>
      </p:sp>
      <p:sp>
        <p:nvSpPr>
          <p:cNvPr id="8" name="山形 7"/>
          <p:cNvSpPr/>
          <p:nvPr/>
        </p:nvSpPr>
        <p:spPr>
          <a:xfrm>
            <a:off x="4427984"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Ⅳ</a:t>
            </a:r>
            <a:endParaRPr kumimoji="1" lang="ja-JP" altLang="en-US" sz="1400" dirty="0">
              <a:solidFill>
                <a:schemeClr val="tx1"/>
              </a:solidFill>
            </a:endParaRPr>
          </a:p>
        </p:txBody>
      </p:sp>
      <p:sp>
        <p:nvSpPr>
          <p:cNvPr id="9" name="山形 8"/>
          <p:cNvSpPr/>
          <p:nvPr/>
        </p:nvSpPr>
        <p:spPr>
          <a:xfrm>
            <a:off x="5436096"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Ⅴ</a:t>
            </a:r>
            <a:endParaRPr kumimoji="1" lang="ja-JP" altLang="en-US" sz="1400" dirty="0">
              <a:solidFill>
                <a:schemeClr val="tx1"/>
              </a:solidFill>
            </a:endParaRPr>
          </a:p>
        </p:txBody>
      </p:sp>
      <p:sp>
        <p:nvSpPr>
          <p:cNvPr id="10" name="山形 9"/>
          <p:cNvSpPr/>
          <p:nvPr/>
        </p:nvSpPr>
        <p:spPr>
          <a:xfrm>
            <a:off x="6444208"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話し合い</a:t>
            </a:r>
          </a:p>
        </p:txBody>
      </p:sp>
      <p:sp>
        <p:nvSpPr>
          <p:cNvPr id="11" name="山形 10"/>
          <p:cNvSpPr/>
          <p:nvPr/>
        </p:nvSpPr>
        <p:spPr>
          <a:xfrm>
            <a:off x="745232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発表</a:t>
            </a:r>
          </a:p>
        </p:txBody>
      </p:sp>
      <p:sp>
        <p:nvSpPr>
          <p:cNvPr id="13" name="テキスト ボックス 12"/>
          <p:cNvSpPr txBox="1"/>
          <p:nvPr/>
        </p:nvSpPr>
        <p:spPr>
          <a:xfrm>
            <a:off x="467544" y="2277870"/>
            <a:ext cx="792088" cy="307777"/>
          </a:xfrm>
          <a:prstGeom prst="rect">
            <a:avLst/>
          </a:prstGeom>
          <a:noFill/>
        </p:spPr>
        <p:txBody>
          <a:bodyPr wrap="square" rtlCol="0">
            <a:spAutoFit/>
          </a:bodyPr>
          <a:lstStyle/>
          <a:p>
            <a:r>
              <a:rPr kumimoji="1" lang="ja-JP" altLang="en-US" sz="1400" dirty="0"/>
              <a:t>１０分</a:t>
            </a:r>
          </a:p>
        </p:txBody>
      </p:sp>
      <p:sp>
        <p:nvSpPr>
          <p:cNvPr id="14" name="テキスト ボックス 13"/>
          <p:cNvSpPr txBox="1"/>
          <p:nvPr/>
        </p:nvSpPr>
        <p:spPr>
          <a:xfrm>
            <a:off x="1547664" y="2277870"/>
            <a:ext cx="792088" cy="307777"/>
          </a:xfrm>
          <a:prstGeom prst="rect">
            <a:avLst/>
          </a:prstGeom>
          <a:noFill/>
        </p:spPr>
        <p:txBody>
          <a:bodyPr wrap="square" rtlCol="0">
            <a:spAutoFit/>
          </a:bodyPr>
          <a:lstStyle/>
          <a:p>
            <a:r>
              <a:rPr kumimoji="1" lang="ja-JP" altLang="en-US" sz="1400" dirty="0"/>
              <a:t>１５分</a:t>
            </a:r>
          </a:p>
        </p:txBody>
      </p:sp>
      <p:sp>
        <p:nvSpPr>
          <p:cNvPr id="15" name="テキスト ボックス 14"/>
          <p:cNvSpPr txBox="1"/>
          <p:nvPr/>
        </p:nvSpPr>
        <p:spPr>
          <a:xfrm>
            <a:off x="2555776" y="2276381"/>
            <a:ext cx="792088" cy="307777"/>
          </a:xfrm>
          <a:prstGeom prst="rect">
            <a:avLst/>
          </a:prstGeom>
          <a:noFill/>
        </p:spPr>
        <p:txBody>
          <a:bodyPr wrap="square" rtlCol="0">
            <a:spAutoFit/>
          </a:bodyPr>
          <a:lstStyle/>
          <a:p>
            <a:r>
              <a:rPr kumimoji="1" lang="ja-JP" altLang="en-US" sz="1400" dirty="0"/>
              <a:t>１５分</a:t>
            </a:r>
          </a:p>
        </p:txBody>
      </p:sp>
      <p:sp>
        <p:nvSpPr>
          <p:cNvPr id="16" name="テキスト ボックス 15"/>
          <p:cNvSpPr txBox="1"/>
          <p:nvPr/>
        </p:nvSpPr>
        <p:spPr>
          <a:xfrm>
            <a:off x="3563888" y="2277870"/>
            <a:ext cx="792088" cy="307777"/>
          </a:xfrm>
          <a:prstGeom prst="rect">
            <a:avLst/>
          </a:prstGeom>
          <a:noFill/>
        </p:spPr>
        <p:txBody>
          <a:bodyPr wrap="square" rtlCol="0">
            <a:spAutoFit/>
          </a:bodyPr>
          <a:lstStyle/>
          <a:p>
            <a:r>
              <a:rPr kumimoji="1" lang="ja-JP" altLang="en-US" sz="1400" dirty="0"/>
              <a:t>１５分</a:t>
            </a:r>
          </a:p>
        </p:txBody>
      </p:sp>
      <p:sp>
        <p:nvSpPr>
          <p:cNvPr id="17" name="テキスト ボックス 16"/>
          <p:cNvSpPr txBox="1"/>
          <p:nvPr/>
        </p:nvSpPr>
        <p:spPr>
          <a:xfrm>
            <a:off x="4572000" y="2285182"/>
            <a:ext cx="792088" cy="307777"/>
          </a:xfrm>
          <a:prstGeom prst="rect">
            <a:avLst/>
          </a:prstGeom>
          <a:noFill/>
        </p:spPr>
        <p:txBody>
          <a:bodyPr wrap="square" rtlCol="0">
            <a:spAutoFit/>
          </a:bodyPr>
          <a:lstStyle/>
          <a:p>
            <a:r>
              <a:rPr kumimoji="1" lang="ja-JP" altLang="en-US" sz="1400" dirty="0"/>
              <a:t>１５分</a:t>
            </a:r>
          </a:p>
        </p:txBody>
      </p:sp>
      <p:sp>
        <p:nvSpPr>
          <p:cNvPr id="18" name="テキスト ボックス 17"/>
          <p:cNvSpPr txBox="1"/>
          <p:nvPr/>
        </p:nvSpPr>
        <p:spPr>
          <a:xfrm>
            <a:off x="5580112" y="2285182"/>
            <a:ext cx="792088" cy="307777"/>
          </a:xfrm>
          <a:prstGeom prst="rect">
            <a:avLst/>
          </a:prstGeom>
          <a:noFill/>
        </p:spPr>
        <p:txBody>
          <a:bodyPr wrap="square" rtlCol="0">
            <a:spAutoFit/>
          </a:bodyPr>
          <a:lstStyle/>
          <a:p>
            <a:r>
              <a:rPr kumimoji="1" lang="ja-JP" altLang="en-US" sz="1400" dirty="0"/>
              <a:t>１５分</a:t>
            </a:r>
          </a:p>
        </p:txBody>
      </p:sp>
      <p:sp>
        <p:nvSpPr>
          <p:cNvPr id="19" name="テキスト ボックス 18"/>
          <p:cNvSpPr txBox="1"/>
          <p:nvPr/>
        </p:nvSpPr>
        <p:spPr>
          <a:xfrm>
            <a:off x="6558753" y="2276380"/>
            <a:ext cx="792088" cy="307777"/>
          </a:xfrm>
          <a:prstGeom prst="rect">
            <a:avLst/>
          </a:prstGeom>
          <a:noFill/>
        </p:spPr>
        <p:txBody>
          <a:bodyPr wrap="square" rtlCol="0">
            <a:spAutoFit/>
          </a:bodyPr>
          <a:lstStyle/>
          <a:p>
            <a:r>
              <a:rPr kumimoji="1" lang="ja-JP" altLang="en-US" sz="1400" dirty="0"/>
              <a:t>２０分</a:t>
            </a:r>
          </a:p>
        </p:txBody>
      </p:sp>
      <p:sp>
        <p:nvSpPr>
          <p:cNvPr id="20" name="テキスト ボックス 19"/>
          <p:cNvSpPr txBox="1"/>
          <p:nvPr/>
        </p:nvSpPr>
        <p:spPr>
          <a:xfrm>
            <a:off x="7596336" y="2285182"/>
            <a:ext cx="792088" cy="307777"/>
          </a:xfrm>
          <a:prstGeom prst="rect">
            <a:avLst/>
          </a:prstGeom>
          <a:noFill/>
        </p:spPr>
        <p:txBody>
          <a:bodyPr wrap="square" rtlCol="0">
            <a:spAutoFit/>
          </a:bodyPr>
          <a:lstStyle/>
          <a:p>
            <a:r>
              <a:rPr kumimoji="1" lang="ja-JP" altLang="en-US" sz="1400" dirty="0"/>
              <a:t>１５分</a:t>
            </a:r>
          </a:p>
        </p:txBody>
      </p:sp>
    </p:spTree>
    <p:extLst>
      <p:ext uri="{BB962C8B-B14F-4D97-AF65-F5344CB8AC3E}">
        <p14:creationId xmlns:p14="http://schemas.microsoft.com/office/powerpoint/2010/main" val="482410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3645025"/>
            <a:ext cx="8229600" cy="2016224"/>
          </a:xfrm>
        </p:spPr>
        <p:txBody>
          <a:bodyPr>
            <a:normAutofit/>
          </a:bodyPr>
          <a:lstStyle/>
          <a:p>
            <a:r>
              <a:rPr lang="ja-JP" altLang="en-US" sz="2400" dirty="0"/>
              <a:t>いろいろな回答が出てくるかもしれませんが、少なくとも、</a:t>
            </a:r>
            <a:r>
              <a:rPr lang="en-US" altLang="ja-JP" sz="2400" dirty="0"/>
              <a:t>【</a:t>
            </a:r>
            <a:r>
              <a:rPr lang="ja-JP" altLang="en-US" sz="2400" dirty="0"/>
              <a:t>聴覚処理や触覚の過敏さといった感覚のこと</a:t>
            </a:r>
            <a:r>
              <a:rPr lang="en-US" altLang="ja-JP" sz="2400" dirty="0"/>
              <a:t>】</a:t>
            </a:r>
            <a:r>
              <a:rPr lang="ja-JP" altLang="en-US" sz="2400" dirty="0"/>
              <a:t>に関する発言は引き出したいところです。また、</a:t>
            </a:r>
            <a:r>
              <a:rPr lang="en-US" altLang="ja-JP" sz="2400" dirty="0"/>
              <a:t>【</a:t>
            </a:r>
            <a:r>
              <a:rPr lang="ja-JP" altLang="en-US" sz="2400" dirty="0"/>
              <a:t>見えないものの理解が難しい想像力の問題</a:t>
            </a:r>
            <a:r>
              <a:rPr lang="en-US" altLang="ja-JP" sz="2400" dirty="0"/>
              <a:t>】</a:t>
            </a:r>
            <a:r>
              <a:rPr lang="ja-JP" altLang="en-US" sz="2400" dirty="0"/>
              <a:t>に関する発言もあっていいかと思います。</a:t>
            </a:r>
          </a:p>
          <a:p>
            <a:endParaRPr lang="en-US" altLang="ja-JP" sz="2400" dirty="0"/>
          </a:p>
        </p:txBody>
      </p:sp>
      <p:sp>
        <p:nvSpPr>
          <p:cNvPr id="12" name="ホームベース 11"/>
          <p:cNvSpPr/>
          <p:nvPr/>
        </p:nvSpPr>
        <p:spPr>
          <a:xfrm>
            <a:off x="251520" y="1268760"/>
            <a:ext cx="1584176" cy="1008112"/>
          </a:xfrm>
          <a:prstGeom prst="homePlat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まずは</a:t>
            </a:r>
            <a:endParaRPr kumimoji="1" lang="en-US" altLang="ja-JP" sz="1400" dirty="0">
              <a:solidFill>
                <a:schemeClr val="tx1"/>
              </a:solidFill>
            </a:endParaRPr>
          </a:p>
          <a:p>
            <a:pPr algn="ctr"/>
            <a:r>
              <a:rPr kumimoji="1" lang="ja-JP" altLang="en-US" sz="1400" dirty="0">
                <a:solidFill>
                  <a:schemeClr val="tx1"/>
                </a:solidFill>
              </a:rPr>
              <a:t>グループで</a:t>
            </a:r>
            <a:endParaRPr kumimoji="1" lang="en-US" altLang="ja-JP" sz="1400" dirty="0">
              <a:solidFill>
                <a:schemeClr val="tx1"/>
              </a:solidFill>
            </a:endParaRPr>
          </a:p>
          <a:p>
            <a:pPr algn="ctr"/>
            <a:r>
              <a:rPr kumimoji="1" lang="ja-JP" altLang="en-US" sz="1400" dirty="0">
                <a:solidFill>
                  <a:schemeClr val="tx1"/>
                </a:solidFill>
              </a:rPr>
              <a:t>自己紹介</a:t>
            </a:r>
            <a:endParaRPr kumimoji="1" lang="en-US" altLang="ja-JP" sz="1400" dirty="0">
              <a:solidFill>
                <a:schemeClr val="tx1"/>
              </a:solidFill>
            </a:endParaRPr>
          </a:p>
        </p:txBody>
      </p:sp>
      <p:sp>
        <p:nvSpPr>
          <p:cNvPr id="13" name="山形 12"/>
          <p:cNvSpPr/>
          <p:nvPr/>
        </p:nvSpPr>
        <p:spPr>
          <a:xfrm>
            <a:off x="1403648" y="1268760"/>
            <a:ext cx="1440160" cy="1008112"/>
          </a:xfrm>
          <a:prstGeom prst="chevro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Ⅰ</a:t>
            </a:r>
            <a:endParaRPr kumimoji="1" lang="ja-JP" altLang="en-US" sz="1400" dirty="0">
              <a:solidFill>
                <a:schemeClr val="tx1"/>
              </a:solidFill>
            </a:endParaRPr>
          </a:p>
        </p:txBody>
      </p:sp>
      <p:sp>
        <p:nvSpPr>
          <p:cNvPr id="14" name="山形 13"/>
          <p:cNvSpPr/>
          <p:nvPr/>
        </p:nvSpPr>
        <p:spPr>
          <a:xfrm>
            <a:off x="241176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Ⅱ</a:t>
            </a:r>
            <a:endParaRPr kumimoji="1" lang="ja-JP" altLang="en-US" sz="1400" dirty="0">
              <a:solidFill>
                <a:schemeClr val="tx1"/>
              </a:solidFill>
            </a:endParaRPr>
          </a:p>
        </p:txBody>
      </p:sp>
      <p:sp>
        <p:nvSpPr>
          <p:cNvPr id="15" name="山形 14"/>
          <p:cNvSpPr/>
          <p:nvPr/>
        </p:nvSpPr>
        <p:spPr>
          <a:xfrm>
            <a:off x="3419872"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Ⅲ</a:t>
            </a:r>
            <a:endParaRPr kumimoji="1" lang="ja-JP" altLang="en-US" sz="1400" dirty="0">
              <a:solidFill>
                <a:schemeClr val="tx1"/>
              </a:solidFill>
            </a:endParaRPr>
          </a:p>
        </p:txBody>
      </p:sp>
      <p:sp>
        <p:nvSpPr>
          <p:cNvPr id="16" name="山形 15"/>
          <p:cNvSpPr/>
          <p:nvPr/>
        </p:nvSpPr>
        <p:spPr>
          <a:xfrm>
            <a:off x="4427984"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Ⅳ</a:t>
            </a:r>
            <a:endParaRPr kumimoji="1" lang="ja-JP" altLang="en-US" sz="1400" dirty="0">
              <a:solidFill>
                <a:schemeClr val="tx1"/>
              </a:solidFill>
            </a:endParaRPr>
          </a:p>
        </p:txBody>
      </p:sp>
      <p:sp>
        <p:nvSpPr>
          <p:cNvPr id="17" name="山形 16"/>
          <p:cNvSpPr/>
          <p:nvPr/>
        </p:nvSpPr>
        <p:spPr>
          <a:xfrm>
            <a:off x="5436096" y="1268760"/>
            <a:ext cx="1440160" cy="1008112"/>
          </a:xfrm>
          <a:prstGeom prst="chevron">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Ⅴ</a:t>
            </a:r>
            <a:endParaRPr kumimoji="1" lang="ja-JP" altLang="en-US" sz="1400" dirty="0">
              <a:solidFill>
                <a:schemeClr val="tx1"/>
              </a:solidFill>
            </a:endParaRPr>
          </a:p>
        </p:txBody>
      </p:sp>
      <p:sp>
        <p:nvSpPr>
          <p:cNvPr id="18" name="山形 17"/>
          <p:cNvSpPr/>
          <p:nvPr/>
        </p:nvSpPr>
        <p:spPr>
          <a:xfrm>
            <a:off x="6444208"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話し合い</a:t>
            </a:r>
          </a:p>
        </p:txBody>
      </p:sp>
      <p:sp>
        <p:nvSpPr>
          <p:cNvPr id="19" name="山形 18"/>
          <p:cNvSpPr/>
          <p:nvPr/>
        </p:nvSpPr>
        <p:spPr>
          <a:xfrm>
            <a:off x="745232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発表</a:t>
            </a:r>
          </a:p>
        </p:txBody>
      </p:sp>
      <p:sp>
        <p:nvSpPr>
          <p:cNvPr id="20" name="テキスト ボックス 19"/>
          <p:cNvSpPr txBox="1"/>
          <p:nvPr/>
        </p:nvSpPr>
        <p:spPr>
          <a:xfrm>
            <a:off x="467544" y="2277870"/>
            <a:ext cx="792088" cy="307777"/>
          </a:xfrm>
          <a:prstGeom prst="rect">
            <a:avLst/>
          </a:prstGeom>
          <a:noFill/>
        </p:spPr>
        <p:txBody>
          <a:bodyPr wrap="square" rtlCol="0">
            <a:spAutoFit/>
          </a:bodyPr>
          <a:lstStyle/>
          <a:p>
            <a:r>
              <a:rPr kumimoji="1" lang="ja-JP" altLang="en-US" sz="1400" dirty="0"/>
              <a:t>１０分</a:t>
            </a:r>
          </a:p>
        </p:txBody>
      </p:sp>
      <p:sp>
        <p:nvSpPr>
          <p:cNvPr id="21" name="テキスト ボックス 20"/>
          <p:cNvSpPr txBox="1"/>
          <p:nvPr/>
        </p:nvSpPr>
        <p:spPr>
          <a:xfrm>
            <a:off x="1547664" y="2277870"/>
            <a:ext cx="792088" cy="307777"/>
          </a:xfrm>
          <a:prstGeom prst="rect">
            <a:avLst/>
          </a:prstGeom>
          <a:noFill/>
        </p:spPr>
        <p:txBody>
          <a:bodyPr wrap="square" rtlCol="0">
            <a:spAutoFit/>
          </a:bodyPr>
          <a:lstStyle/>
          <a:p>
            <a:r>
              <a:rPr kumimoji="1" lang="ja-JP" altLang="en-US" sz="1400" dirty="0"/>
              <a:t>１５分</a:t>
            </a:r>
          </a:p>
        </p:txBody>
      </p:sp>
      <p:sp>
        <p:nvSpPr>
          <p:cNvPr id="22" name="テキスト ボックス 21"/>
          <p:cNvSpPr txBox="1"/>
          <p:nvPr/>
        </p:nvSpPr>
        <p:spPr>
          <a:xfrm>
            <a:off x="2555776" y="2276381"/>
            <a:ext cx="792088" cy="307777"/>
          </a:xfrm>
          <a:prstGeom prst="rect">
            <a:avLst/>
          </a:prstGeom>
          <a:noFill/>
        </p:spPr>
        <p:txBody>
          <a:bodyPr wrap="square" rtlCol="0">
            <a:spAutoFit/>
          </a:bodyPr>
          <a:lstStyle/>
          <a:p>
            <a:r>
              <a:rPr kumimoji="1" lang="ja-JP" altLang="en-US" sz="1400" dirty="0"/>
              <a:t>１５分</a:t>
            </a:r>
          </a:p>
        </p:txBody>
      </p:sp>
      <p:sp>
        <p:nvSpPr>
          <p:cNvPr id="23" name="テキスト ボックス 22"/>
          <p:cNvSpPr txBox="1"/>
          <p:nvPr/>
        </p:nvSpPr>
        <p:spPr>
          <a:xfrm>
            <a:off x="3563888" y="2277870"/>
            <a:ext cx="792088" cy="307777"/>
          </a:xfrm>
          <a:prstGeom prst="rect">
            <a:avLst/>
          </a:prstGeom>
          <a:noFill/>
        </p:spPr>
        <p:txBody>
          <a:bodyPr wrap="square" rtlCol="0">
            <a:spAutoFit/>
          </a:bodyPr>
          <a:lstStyle/>
          <a:p>
            <a:r>
              <a:rPr kumimoji="1" lang="ja-JP" altLang="en-US" sz="1400" dirty="0"/>
              <a:t>１５分</a:t>
            </a:r>
          </a:p>
        </p:txBody>
      </p:sp>
      <p:sp>
        <p:nvSpPr>
          <p:cNvPr id="24" name="テキスト ボックス 23"/>
          <p:cNvSpPr txBox="1"/>
          <p:nvPr/>
        </p:nvSpPr>
        <p:spPr>
          <a:xfrm>
            <a:off x="4572000" y="2285182"/>
            <a:ext cx="792088" cy="307777"/>
          </a:xfrm>
          <a:prstGeom prst="rect">
            <a:avLst/>
          </a:prstGeom>
          <a:noFill/>
        </p:spPr>
        <p:txBody>
          <a:bodyPr wrap="square" rtlCol="0">
            <a:spAutoFit/>
          </a:bodyPr>
          <a:lstStyle/>
          <a:p>
            <a:r>
              <a:rPr kumimoji="1" lang="ja-JP" altLang="en-US" sz="1400" dirty="0"/>
              <a:t>１５分</a:t>
            </a:r>
          </a:p>
        </p:txBody>
      </p:sp>
      <p:sp>
        <p:nvSpPr>
          <p:cNvPr id="25" name="テキスト ボックス 24"/>
          <p:cNvSpPr txBox="1"/>
          <p:nvPr/>
        </p:nvSpPr>
        <p:spPr>
          <a:xfrm>
            <a:off x="5580112" y="2285182"/>
            <a:ext cx="792088" cy="307777"/>
          </a:xfrm>
          <a:prstGeom prst="rect">
            <a:avLst/>
          </a:prstGeom>
          <a:noFill/>
        </p:spPr>
        <p:txBody>
          <a:bodyPr wrap="square" rtlCol="0">
            <a:spAutoFit/>
          </a:bodyPr>
          <a:lstStyle/>
          <a:p>
            <a:r>
              <a:rPr kumimoji="1" lang="ja-JP" altLang="en-US" sz="1400" dirty="0"/>
              <a:t>１５分</a:t>
            </a:r>
          </a:p>
        </p:txBody>
      </p:sp>
      <p:sp>
        <p:nvSpPr>
          <p:cNvPr id="26" name="テキスト ボックス 25"/>
          <p:cNvSpPr txBox="1"/>
          <p:nvPr/>
        </p:nvSpPr>
        <p:spPr>
          <a:xfrm>
            <a:off x="6558753" y="2276380"/>
            <a:ext cx="792088" cy="307777"/>
          </a:xfrm>
          <a:prstGeom prst="rect">
            <a:avLst/>
          </a:prstGeom>
          <a:noFill/>
        </p:spPr>
        <p:txBody>
          <a:bodyPr wrap="square" rtlCol="0">
            <a:spAutoFit/>
          </a:bodyPr>
          <a:lstStyle/>
          <a:p>
            <a:r>
              <a:rPr kumimoji="1" lang="ja-JP" altLang="en-US" sz="1400" dirty="0"/>
              <a:t>２０分</a:t>
            </a:r>
          </a:p>
        </p:txBody>
      </p:sp>
      <p:sp>
        <p:nvSpPr>
          <p:cNvPr id="27" name="テキスト ボックス 26"/>
          <p:cNvSpPr txBox="1"/>
          <p:nvPr/>
        </p:nvSpPr>
        <p:spPr>
          <a:xfrm>
            <a:off x="7596336" y="2285182"/>
            <a:ext cx="792088" cy="307777"/>
          </a:xfrm>
          <a:prstGeom prst="rect">
            <a:avLst/>
          </a:prstGeom>
          <a:noFill/>
        </p:spPr>
        <p:txBody>
          <a:bodyPr wrap="square" rtlCol="0">
            <a:spAutoFit/>
          </a:bodyPr>
          <a:lstStyle/>
          <a:p>
            <a:r>
              <a:rPr kumimoji="1" lang="ja-JP" altLang="en-US" sz="1400" dirty="0"/>
              <a:t>１５分</a:t>
            </a:r>
          </a:p>
        </p:txBody>
      </p:sp>
      <p:sp>
        <p:nvSpPr>
          <p:cNvPr id="28" name="角丸四角形 27"/>
          <p:cNvSpPr/>
          <p:nvPr/>
        </p:nvSpPr>
        <p:spPr>
          <a:xfrm>
            <a:off x="4632521" y="2675283"/>
            <a:ext cx="2232248" cy="58058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指導者の方へ</a:t>
            </a:r>
            <a:endParaRPr kumimoji="1" lang="ja-JP" altLang="en-US" sz="2000" dirty="0">
              <a:solidFill>
                <a:schemeClr val="tx1"/>
              </a:solidFill>
            </a:endParaRPr>
          </a:p>
        </p:txBody>
      </p:sp>
      <p:sp>
        <p:nvSpPr>
          <p:cNvPr id="29" name="円/楕円 28"/>
          <p:cNvSpPr/>
          <p:nvPr/>
        </p:nvSpPr>
        <p:spPr>
          <a:xfrm>
            <a:off x="7164288" y="2605535"/>
            <a:ext cx="1584176" cy="72008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別紙配布</a:t>
            </a:r>
            <a:endParaRPr kumimoji="1" lang="ja-JP" altLang="en-US" sz="1400" dirty="0">
              <a:solidFill>
                <a:schemeClr val="tx1"/>
              </a:solidFill>
            </a:endParaRPr>
          </a:p>
        </p:txBody>
      </p:sp>
      <p:sp>
        <p:nvSpPr>
          <p:cNvPr id="30" name="タイトル 1"/>
          <p:cNvSpPr txBox="1">
            <a:spLocks/>
          </p:cNvSpPr>
          <p:nvPr/>
        </p:nvSpPr>
        <p:spPr>
          <a:xfrm>
            <a:off x="603052" y="22125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b="1" dirty="0" smtClean="0"/>
              <a:t>演習１</a:t>
            </a:r>
            <a:r>
              <a:rPr lang="en-US" altLang="ja-JP" sz="2800" b="1" dirty="0" smtClean="0"/>
              <a:t>-</a:t>
            </a:r>
            <a:r>
              <a:rPr lang="ja-JP" altLang="en-US" sz="2800" b="1" dirty="0" smtClean="0"/>
              <a:t>体験</a:t>
            </a:r>
            <a:r>
              <a:rPr lang="en-US" altLang="ja-JP" sz="2800" b="1" dirty="0" smtClean="0"/>
              <a:t>Ⅴ</a:t>
            </a:r>
            <a:r>
              <a:rPr lang="ja-JP" altLang="en-US" sz="3600" b="1" dirty="0" smtClean="0"/>
              <a:t>　感覚の特異性④</a:t>
            </a:r>
            <a:endParaRPr lang="ja-JP" altLang="en-US" sz="3600" b="1" dirty="0"/>
          </a:p>
        </p:txBody>
      </p:sp>
    </p:spTree>
    <p:extLst>
      <p:ext uri="{BB962C8B-B14F-4D97-AF65-F5344CB8AC3E}">
        <p14:creationId xmlns:p14="http://schemas.microsoft.com/office/powerpoint/2010/main" val="9468317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5192" y="2132856"/>
            <a:ext cx="8229600" cy="4608512"/>
          </a:xfrm>
        </p:spPr>
        <p:txBody>
          <a:bodyPr>
            <a:normAutofit fontScale="92500" lnSpcReduction="20000"/>
          </a:bodyPr>
          <a:lstStyle/>
          <a:p>
            <a:r>
              <a:rPr lang="ja-JP" altLang="en-US" dirty="0"/>
              <a:t>使用するもの：</a:t>
            </a:r>
            <a:endParaRPr lang="en-US" altLang="ja-JP" dirty="0"/>
          </a:p>
          <a:p>
            <a:pPr marL="0" indent="0">
              <a:buNone/>
            </a:pPr>
            <a:r>
              <a:rPr lang="ja-JP" altLang="en-US" dirty="0"/>
              <a:t>　　ハンカチ</a:t>
            </a:r>
            <a:endParaRPr lang="en-US" altLang="ja-JP" dirty="0"/>
          </a:p>
          <a:p>
            <a:pPr marL="0" indent="0">
              <a:buNone/>
            </a:pPr>
            <a:r>
              <a:rPr lang="ja-JP" altLang="en-US" dirty="0"/>
              <a:t>　　ウェットティッシュ　</a:t>
            </a:r>
            <a:endParaRPr lang="en-US" altLang="ja-JP" dirty="0"/>
          </a:p>
          <a:p>
            <a:pPr marL="0" indent="0">
              <a:buNone/>
            </a:pPr>
            <a:r>
              <a:rPr lang="ja-JP" altLang="en-US" dirty="0"/>
              <a:t>　　サンドペーパー</a:t>
            </a:r>
            <a:endParaRPr lang="en-US" altLang="ja-JP" dirty="0"/>
          </a:p>
          <a:p>
            <a:pPr marL="0" indent="0">
              <a:buNone/>
            </a:pPr>
            <a:r>
              <a:rPr lang="ja-JP" altLang="en-US" dirty="0"/>
              <a:t>　　（５</a:t>
            </a:r>
            <a:r>
              <a:rPr lang="en-US" altLang="ja-JP" dirty="0"/>
              <a:t>cm</a:t>
            </a:r>
            <a:r>
              <a:rPr lang="ja-JP" altLang="en-US" dirty="0"/>
              <a:t>角くらい・粗目のもの</a:t>
            </a:r>
            <a:r>
              <a:rPr lang="ja-JP" altLang="en-US" dirty="0" smtClean="0"/>
              <a:t>）</a:t>
            </a:r>
            <a:endParaRPr lang="en-US" altLang="ja-JP" dirty="0" smtClean="0"/>
          </a:p>
          <a:p>
            <a:pPr marL="0" indent="0">
              <a:buNone/>
            </a:pPr>
            <a:r>
              <a:rPr lang="ja-JP" altLang="en-US" dirty="0"/>
              <a:t>　</a:t>
            </a:r>
            <a:r>
              <a:rPr lang="en-US" altLang="ja-JP" dirty="0" smtClean="0"/>
              <a:t>	</a:t>
            </a:r>
            <a:r>
              <a:rPr lang="en-US" altLang="ja-JP" sz="1900" dirty="0" smtClean="0"/>
              <a:t>※</a:t>
            </a:r>
            <a:r>
              <a:rPr lang="ja-JP" altLang="en-US" sz="1900" dirty="0" smtClean="0"/>
              <a:t>何</a:t>
            </a:r>
            <a:r>
              <a:rPr lang="ja-JP" altLang="en-US" sz="1900" dirty="0"/>
              <a:t>を使うかを見せずにブラックボックス的に</a:t>
            </a:r>
            <a:r>
              <a:rPr lang="ja-JP" altLang="en-US" sz="1900" dirty="0" smtClean="0"/>
              <a:t>用意する</a:t>
            </a:r>
            <a:r>
              <a:rPr lang="ja-JP" altLang="en-US" sz="1900" dirty="0"/>
              <a:t>のも</a:t>
            </a:r>
            <a:r>
              <a:rPr lang="ja-JP" altLang="en-US" sz="1900" dirty="0" smtClean="0"/>
              <a:t>ありです。</a:t>
            </a:r>
            <a:r>
              <a:rPr lang="ja-JP" altLang="en-US" sz="1900" dirty="0"/>
              <a:t>　</a:t>
            </a:r>
            <a:r>
              <a:rPr lang="ja-JP" altLang="en-US" sz="1900" dirty="0" smtClean="0"/>
              <a:t>　　　　　　　　　　　　　　　　　</a:t>
            </a:r>
            <a:r>
              <a:rPr lang="en-US" altLang="ja-JP" sz="1900" dirty="0" smtClean="0"/>
              <a:t>	</a:t>
            </a:r>
            <a:r>
              <a:rPr lang="ja-JP" altLang="en-US" sz="1900" dirty="0" smtClean="0"/>
              <a:t>　その</a:t>
            </a:r>
            <a:r>
              <a:rPr lang="ja-JP" altLang="en-US" sz="1900" dirty="0"/>
              <a:t>場合は交代制ではなく、</a:t>
            </a:r>
            <a:r>
              <a:rPr lang="ja-JP" altLang="en-US" sz="1900" dirty="0" smtClean="0"/>
              <a:t>どちらか</a:t>
            </a:r>
            <a:r>
              <a:rPr lang="ja-JP" altLang="en-US" sz="1900" dirty="0"/>
              <a:t>一方がターゲットに</a:t>
            </a:r>
            <a:r>
              <a:rPr lang="ja-JP" altLang="en-US" sz="1900" dirty="0" smtClean="0"/>
              <a:t>なります。</a:t>
            </a:r>
            <a:endParaRPr lang="ja-JP" altLang="en-US" sz="1900" dirty="0"/>
          </a:p>
          <a:p>
            <a:pPr marL="0" indent="0">
              <a:buNone/>
            </a:pPr>
            <a:endParaRPr lang="en-US" altLang="ja-JP" sz="1700" dirty="0" smtClean="0"/>
          </a:p>
          <a:p>
            <a:pPr marL="0" indent="0">
              <a:buNone/>
            </a:pPr>
            <a:endParaRPr lang="ja-JP" altLang="en-US" dirty="0"/>
          </a:p>
          <a:p>
            <a:r>
              <a:rPr lang="ja-JP" altLang="en-US" dirty="0" smtClean="0"/>
              <a:t>特性</a:t>
            </a:r>
            <a:r>
              <a:rPr lang="ja-JP" altLang="en-US" dirty="0"/>
              <a:t>確認シートとのリンクでは</a:t>
            </a:r>
            <a:r>
              <a:rPr lang="en-US" altLang="ja-JP" dirty="0"/>
              <a:t>…</a:t>
            </a:r>
          </a:p>
          <a:p>
            <a:pPr marL="0" indent="0">
              <a:buNone/>
            </a:pPr>
            <a:r>
              <a:rPr lang="ja-JP" altLang="en-US" dirty="0"/>
              <a:t>　　→次のスライド</a:t>
            </a:r>
            <a:r>
              <a:rPr lang="ja-JP" altLang="en-US" dirty="0" smtClean="0"/>
              <a:t>で</a:t>
            </a:r>
            <a:endParaRPr lang="en-US" altLang="ja-JP" dirty="0"/>
          </a:p>
        </p:txBody>
      </p:sp>
      <p:sp>
        <p:nvSpPr>
          <p:cNvPr id="5" name="角丸四角形 4"/>
          <p:cNvSpPr/>
          <p:nvPr/>
        </p:nvSpPr>
        <p:spPr>
          <a:xfrm>
            <a:off x="4499992" y="1266500"/>
            <a:ext cx="2232248" cy="58058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指導者の方へ</a:t>
            </a:r>
            <a:endParaRPr kumimoji="1" lang="ja-JP" altLang="en-US" sz="2000" dirty="0">
              <a:solidFill>
                <a:schemeClr val="tx1"/>
              </a:solidFill>
            </a:endParaRPr>
          </a:p>
        </p:txBody>
      </p:sp>
      <p:sp>
        <p:nvSpPr>
          <p:cNvPr id="6" name="円/楕円 5"/>
          <p:cNvSpPr/>
          <p:nvPr/>
        </p:nvSpPr>
        <p:spPr>
          <a:xfrm>
            <a:off x="7020272" y="1196752"/>
            <a:ext cx="1584176" cy="72008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別紙配布</a:t>
            </a:r>
            <a:endParaRPr kumimoji="1" lang="ja-JP" altLang="en-US" sz="1400" dirty="0">
              <a:solidFill>
                <a:schemeClr val="tx1"/>
              </a:solidFill>
            </a:endParaRPr>
          </a:p>
        </p:txBody>
      </p:sp>
      <p:sp>
        <p:nvSpPr>
          <p:cNvPr id="7" name="タイトル 1"/>
          <p:cNvSpPr txBox="1">
            <a:spLocks/>
          </p:cNvSpPr>
          <p:nvPr/>
        </p:nvSpPr>
        <p:spPr>
          <a:xfrm>
            <a:off x="603052" y="22125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b="1" dirty="0" smtClean="0"/>
              <a:t>演習１</a:t>
            </a:r>
            <a:r>
              <a:rPr lang="en-US" altLang="ja-JP" sz="2800" b="1" dirty="0" smtClean="0"/>
              <a:t>-</a:t>
            </a:r>
            <a:r>
              <a:rPr lang="ja-JP" altLang="en-US" sz="2800" b="1" dirty="0" smtClean="0"/>
              <a:t>体験</a:t>
            </a:r>
            <a:r>
              <a:rPr lang="en-US" altLang="ja-JP" sz="2800" b="1" dirty="0" smtClean="0"/>
              <a:t>Ⅴ</a:t>
            </a:r>
            <a:r>
              <a:rPr lang="ja-JP" altLang="en-US" sz="3600" b="1" dirty="0" smtClean="0"/>
              <a:t>　感覚の特異性⑤</a:t>
            </a:r>
            <a:endParaRPr lang="ja-JP" altLang="en-US" sz="3600" b="1" dirty="0"/>
          </a:p>
        </p:txBody>
      </p:sp>
    </p:spTree>
    <p:extLst>
      <p:ext uri="{BB962C8B-B14F-4D97-AF65-F5344CB8AC3E}">
        <p14:creationId xmlns:p14="http://schemas.microsoft.com/office/powerpoint/2010/main" val="22537679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l="921" t="1414" r="26448" b="9605"/>
          <a:stretch/>
        </p:blipFill>
        <p:spPr>
          <a:xfrm>
            <a:off x="0" y="0"/>
            <a:ext cx="9144000" cy="6858000"/>
          </a:xfrm>
          <a:prstGeom prst="rect">
            <a:avLst/>
          </a:prstGeom>
        </p:spPr>
      </p:pic>
      <p:sp>
        <p:nvSpPr>
          <p:cNvPr id="19" name="角丸四角形 18"/>
          <p:cNvSpPr/>
          <p:nvPr/>
        </p:nvSpPr>
        <p:spPr>
          <a:xfrm>
            <a:off x="4355976" y="442004"/>
            <a:ext cx="2232248" cy="580583"/>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指導者の方へ</a:t>
            </a:r>
            <a:endParaRPr kumimoji="1" lang="ja-JP" altLang="en-US" sz="2000" dirty="0">
              <a:solidFill>
                <a:schemeClr val="tx1"/>
              </a:solidFill>
            </a:endParaRPr>
          </a:p>
        </p:txBody>
      </p:sp>
      <p:sp>
        <p:nvSpPr>
          <p:cNvPr id="20" name="円/楕円 19"/>
          <p:cNvSpPr/>
          <p:nvPr/>
        </p:nvSpPr>
        <p:spPr>
          <a:xfrm>
            <a:off x="5004048" y="1124744"/>
            <a:ext cx="1584176" cy="72008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別紙配布</a:t>
            </a:r>
            <a:endParaRPr kumimoji="1" lang="ja-JP" altLang="en-US" sz="1400" dirty="0">
              <a:solidFill>
                <a:schemeClr val="tx1"/>
              </a:solidFill>
            </a:endParaRPr>
          </a:p>
        </p:txBody>
      </p:sp>
      <p:sp>
        <p:nvSpPr>
          <p:cNvPr id="21" name="正方形/長方形 20"/>
          <p:cNvSpPr/>
          <p:nvPr/>
        </p:nvSpPr>
        <p:spPr>
          <a:xfrm>
            <a:off x="4910807" y="3140968"/>
            <a:ext cx="1677417" cy="1944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rPr>
              <a:t>例えば、赤枠を付けた部分と体験との関連は受講者に伝えておきたい（黄枠部分は受講者の感想の中で触れられる可能性があることを想定しておく。もちろん他にも出てくるかもしれないが）。</a:t>
            </a:r>
            <a:endParaRPr kumimoji="1" lang="ja-JP" altLang="en-US" sz="1200" dirty="0">
              <a:solidFill>
                <a:schemeClr val="tx1"/>
              </a:solidFill>
            </a:endParaRPr>
          </a:p>
        </p:txBody>
      </p:sp>
    </p:spTree>
    <p:extLst>
      <p:ext uri="{BB962C8B-B14F-4D97-AF65-F5344CB8AC3E}">
        <p14:creationId xmlns:p14="http://schemas.microsoft.com/office/powerpoint/2010/main" val="32364519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a:t>話し合い　</a:t>
            </a:r>
          </a:p>
        </p:txBody>
      </p:sp>
      <p:sp>
        <p:nvSpPr>
          <p:cNvPr id="3" name="コンテンツ プレースホルダー 2"/>
          <p:cNvSpPr>
            <a:spLocks noGrp="1"/>
          </p:cNvSpPr>
          <p:nvPr>
            <p:ph idx="1"/>
          </p:nvPr>
        </p:nvSpPr>
        <p:spPr>
          <a:xfrm>
            <a:off x="467544" y="3068960"/>
            <a:ext cx="8229600" cy="3373835"/>
          </a:xfrm>
        </p:spPr>
        <p:txBody>
          <a:bodyPr>
            <a:normAutofit/>
          </a:bodyPr>
          <a:lstStyle/>
          <a:p>
            <a:r>
              <a:rPr lang="ja-JP" altLang="en-US" sz="2400" dirty="0"/>
              <a:t>順に従って、進行役・記録役・</a:t>
            </a:r>
            <a:endParaRPr lang="en-US" altLang="ja-JP" sz="2400" dirty="0"/>
          </a:p>
          <a:p>
            <a:pPr marL="0" indent="0">
              <a:buNone/>
            </a:pPr>
            <a:r>
              <a:rPr lang="ja-JP" altLang="en-US" sz="2400" dirty="0"/>
              <a:t>　発表役の方を確認し、ワークシー</a:t>
            </a:r>
            <a:endParaRPr lang="en-US" altLang="ja-JP" sz="2400" dirty="0"/>
          </a:p>
          <a:p>
            <a:pPr marL="0" indent="0">
              <a:buNone/>
            </a:pPr>
            <a:r>
              <a:rPr lang="ja-JP" altLang="en-US" sz="2400" dirty="0"/>
              <a:t>　トに沿って話し合いを進めましょう</a:t>
            </a:r>
            <a:r>
              <a:rPr lang="ja-JP" altLang="en-US" sz="2400" dirty="0" smtClean="0"/>
              <a:t>。</a:t>
            </a:r>
            <a:endParaRPr lang="en-US" altLang="ja-JP" sz="2400" dirty="0" smtClean="0"/>
          </a:p>
          <a:p>
            <a:pPr marL="0" indent="0">
              <a:buNone/>
            </a:pPr>
            <a:endParaRPr lang="en-US" altLang="ja-JP" sz="2400" dirty="0"/>
          </a:p>
          <a:p>
            <a:pPr marL="0" indent="0">
              <a:buNone/>
            </a:pPr>
            <a:r>
              <a:rPr lang="ja-JP" altLang="en-US" sz="2400" dirty="0" smtClean="0"/>
              <a:t>■</a:t>
            </a:r>
            <a:r>
              <a:rPr lang="en-US" altLang="ja-JP" sz="2400" dirty="0" smtClean="0"/>
              <a:t>A4</a:t>
            </a:r>
            <a:r>
              <a:rPr lang="ja-JP" altLang="en-US" sz="2400" dirty="0" smtClean="0"/>
              <a:t>「話し合い記録メモ」を使います</a:t>
            </a:r>
            <a:endParaRPr lang="ja-JP" altLang="en-US" sz="2400" dirty="0"/>
          </a:p>
          <a:p>
            <a:endParaRPr lang="en-US" altLang="ja-JP" sz="2400" dirty="0"/>
          </a:p>
        </p:txBody>
      </p:sp>
      <p:sp>
        <p:nvSpPr>
          <p:cNvPr id="12" name="ホームベース 11"/>
          <p:cNvSpPr/>
          <p:nvPr/>
        </p:nvSpPr>
        <p:spPr>
          <a:xfrm>
            <a:off x="251520" y="1268760"/>
            <a:ext cx="1584176" cy="1008112"/>
          </a:xfrm>
          <a:prstGeom prst="homePlat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まずは</a:t>
            </a:r>
            <a:endParaRPr kumimoji="1" lang="en-US" altLang="ja-JP" sz="1400" dirty="0">
              <a:solidFill>
                <a:schemeClr val="tx1"/>
              </a:solidFill>
            </a:endParaRPr>
          </a:p>
          <a:p>
            <a:pPr algn="ctr"/>
            <a:r>
              <a:rPr kumimoji="1" lang="ja-JP" altLang="en-US" sz="1400" dirty="0">
                <a:solidFill>
                  <a:schemeClr val="tx1"/>
                </a:solidFill>
              </a:rPr>
              <a:t>グループで</a:t>
            </a:r>
            <a:endParaRPr kumimoji="1" lang="en-US" altLang="ja-JP" sz="1400" dirty="0">
              <a:solidFill>
                <a:schemeClr val="tx1"/>
              </a:solidFill>
            </a:endParaRPr>
          </a:p>
          <a:p>
            <a:pPr algn="ctr"/>
            <a:r>
              <a:rPr kumimoji="1" lang="ja-JP" altLang="en-US" sz="1400" dirty="0">
                <a:solidFill>
                  <a:schemeClr val="tx1"/>
                </a:solidFill>
              </a:rPr>
              <a:t>自己紹介</a:t>
            </a:r>
            <a:endParaRPr kumimoji="1" lang="en-US" altLang="ja-JP" sz="1400" dirty="0">
              <a:solidFill>
                <a:schemeClr val="tx1"/>
              </a:solidFill>
            </a:endParaRPr>
          </a:p>
        </p:txBody>
      </p:sp>
      <p:sp>
        <p:nvSpPr>
          <p:cNvPr id="13" name="山形 12"/>
          <p:cNvSpPr/>
          <p:nvPr/>
        </p:nvSpPr>
        <p:spPr>
          <a:xfrm>
            <a:off x="1403648" y="1268760"/>
            <a:ext cx="1440160" cy="1008112"/>
          </a:xfrm>
          <a:prstGeom prst="chevro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Ⅰ</a:t>
            </a:r>
            <a:endParaRPr kumimoji="1" lang="ja-JP" altLang="en-US" sz="1400" dirty="0">
              <a:solidFill>
                <a:schemeClr val="tx1"/>
              </a:solidFill>
            </a:endParaRPr>
          </a:p>
        </p:txBody>
      </p:sp>
      <p:sp>
        <p:nvSpPr>
          <p:cNvPr id="14" name="山形 13"/>
          <p:cNvSpPr/>
          <p:nvPr/>
        </p:nvSpPr>
        <p:spPr>
          <a:xfrm>
            <a:off x="241176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Ⅱ</a:t>
            </a:r>
            <a:endParaRPr kumimoji="1" lang="ja-JP" altLang="en-US" sz="1400" dirty="0">
              <a:solidFill>
                <a:schemeClr val="tx1"/>
              </a:solidFill>
            </a:endParaRPr>
          </a:p>
        </p:txBody>
      </p:sp>
      <p:sp>
        <p:nvSpPr>
          <p:cNvPr id="15" name="山形 14"/>
          <p:cNvSpPr/>
          <p:nvPr/>
        </p:nvSpPr>
        <p:spPr>
          <a:xfrm>
            <a:off x="3419872"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Ⅲ</a:t>
            </a:r>
            <a:endParaRPr kumimoji="1" lang="ja-JP" altLang="en-US" sz="1400" dirty="0">
              <a:solidFill>
                <a:schemeClr val="tx1"/>
              </a:solidFill>
            </a:endParaRPr>
          </a:p>
        </p:txBody>
      </p:sp>
      <p:sp>
        <p:nvSpPr>
          <p:cNvPr id="16" name="山形 15"/>
          <p:cNvSpPr/>
          <p:nvPr/>
        </p:nvSpPr>
        <p:spPr>
          <a:xfrm>
            <a:off x="4427984"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Ⅳ</a:t>
            </a:r>
            <a:endParaRPr kumimoji="1" lang="ja-JP" altLang="en-US" sz="1400" dirty="0">
              <a:solidFill>
                <a:schemeClr val="tx1"/>
              </a:solidFill>
            </a:endParaRPr>
          </a:p>
        </p:txBody>
      </p:sp>
      <p:sp>
        <p:nvSpPr>
          <p:cNvPr id="17" name="山形 16"/>
          <p:cNvSpPr/>
          <p:nvPr/>
        </p:nvSpPr>
        <p:spPr>
          <a:xfrm>
            <a:off x="5436096"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Ⅴ</a:t>
            </a:r>
            <a:endParaRPr kumimoji="1" lang="ja-JP" altLang="en-US" sz="1400" dirty="0">
              <a:solidFill>
                <a:schemeClr val="tx1"/>
              </a:solidFill>
            </a:endParaRPr>
          </a:p>
        </p:txBody>
      </p:sp>
      <p:sp>
        <p:nvSpPr>
          <p:cNvPr id="18" name="山形 17"/>
          <p:cNvSpPr/>
          <p:nvPr/>
        </p:nvSpPr>
        <p:spPr>
          <a:xfrm>
            <a:off x="6444208" y="1268760"/>
            <a:ext cx="1440160" cy="1008112"/>
          </a:xfrm>
          <a:prstGeom prst="chevron">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話し合い</a:t>
            </a:r>
          </a:p>
        </p:txBody>
      </p:sp>
      <p:sp>
        <p:nvSpPr>
          <p:cNvPr id="19" name="山形 18"/>
          <p:cNvSpPr/>
          <p:nvPr/>
        </p:nvSpPr>
        <p:spPr>
          <a:xfrm>
            <a:off x="745232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発表</a:t>
            </a:r>
          </a:p>
        </p:txBody>
      </p:sp>
      <p:sp>
        <p:nvSpPr>
          <p:cNvPr id="20" name="テキスト ボックス 19"/>
          <p:cNvSpPr txBox="1"/>
          <p:nvPr/>
        </p:nvSpPr>
        <p:spPr>
          <a:xfrm>
            <a:off x="467544" y="2277870"/>
            <a:ext cx="792088" cy="307777"/>
          </a:xfrm>
          <a:prstGeom prst="rect">
            <a:avLst/>
          </a:prstGeom>
          <a:noFill/>
        </p:spPr>
        <p:txBody>
          <a:bodyPr wrap="square" rtlCol="0">
            <a:spAutoFit/>
          </a:bodyPr>
          <a:lstStyle/>
          <a:p>
            <a:r>
              <a:rPr kumimoji="1" lang="ja-JP" altLang="en-US" sz="1400" dirty="0"/>
              <a:t>１０分</a:t>
            </a:r>
          </a:p>
        </p:txBody>
      </p:sp>
      <p:sp>
        <p:nvSpPr>
          <p:cNvPr id="21" name="テキスト ボックス 20"/>
          <p:cNvSpPr txBox="1"/>
          <p:nvPr/>
        </p:nvSpPr>
        <p:spPr>
          <a:xfrm>
            <a:off x="1547664" y="2277870"/>
            <a:ext cx="792088" cy="307777"/>
          </a:xfrm>
          <a:prstGeom prst="rect">
            <a:avLst/>
          </a:prstGeom>
          <a:noFill/>
        </p:spPr>
        <p:txBody>
          <a:bodyPr wrap="square" rtlCol="0">
            <a:spAutoFit/>
          </a:bodyPr>
          <a:lstStyle/>
          <a:p>
            <a:r>
              <a:rPr kumimoji="1" lang="ja-JP" altLang="en-US" sz="1400" dirty="0"/>
              <a:t>１５分</a:t>
            </a:r>
          </a:p>
        </p:txBody>
      </p:sp>
      <p:sp>
        <p:nvSpPr>
          <p:cNvPr id="22" name="テキスト ボックス 21"/>
          <p:cNvSpPr txBox="1"/>
          <p:nvPr/>
        </p:nvSpPr>
        <p:spPr>
          <a:xfrm>
            <a:off x="2555776" y="2276381"/>
            <a:ext cx="792088" cy="307777"/>
          </a:xfrm>
          <a:prstGeom prst="rect">
            <a:avLst/>
          </a:prstGeom>
          <a:noFill/>
        </p:spPr>
        <p:txBody>
          <a:bodyPr wrap="square" rtlCol="0">
            <a:spAutoFit/>
          </a:bodyPr>
          <a:lstStyle/>
          <a:p>
            <a:r>
              <a:rPr kumimoji="1" lang="ja-JP" altLang="en-US" sz="1400" dirty="0"/>
              <a:t>１５分</a:t>
            </a:r>
          </a:p>
        </p:txBody>
      </p:sp>
      <p:sp>
        <p:nvSpPr>
          <p:cNvPr id="23" name="テキスト ボックス 22"/>
          <p:cNvSpPr txBox="1"/>
          <p:nvPr/>
        </p:nvSpPr>
        <p:spPr>
          <a:xfrm>
            <a:off x="3563888" y="2277870"/>
            <a:ext cx="792088" cy="307777"/>
          </a:xfrm>
          <a:prstGeom prst="rect">
            <a:avLst/>
          </a:prstGeom>
          <a:noFill/>
        </p:spPr>
        <p:txBody>
          <a:bodyPr wrap="square" rtlCol="0">
            <a:spAutoFit/>
          </a:bodyPr>
          <a:lstStyle/>
          <a:p>
            <a:r>
              <a:rPr kumimoji="1" lang="ja-JP" altLang="en-US" sz="1400" dirty="0"/>
              <a:t>１５分</a:t>
            </a:r>
          </a:p>
        </p:txBody>
      </p:sp>
      <p:sp>
        <p:nvSpPr>
          <p:cNvPr id="24" name="テキスト ボックス 23"/>
          <p:cNvSpPr txBox="1"/>
          <p:nvPr/>
        </p:nvSpPr>
        <p:spPr>
          <a:xfrm>
            <a:off x="4572000" y="2285182"/>
            <a:ext cx="792088" cy="307777"/>
          </a:xfrm>
          <a:prstGeom prst="rect">
            <a:avLst/>
          </a:prstGeom>
          <a:noFill/>
        </p:spPr>
        <p:txBody>
          <a:bodyPr wrap="square" rtlCol="0">
            <a:spAutoFit/>
          </a:bodyPr>
          <a:lstStyle/>
          <a:p>
            <a:r>
              <a:rPr kumimoji="1" lang="ja-JP" altLang="en-US" sz="1400" dirty="0"/>
              <a:t>１５分</a:t>
            </a:r>
          </a:p>
        </p:txBody>
      </p:sp>
      <p:sp>
        <p:nvSpPr>
          <p:cNvPr id="25" name="テキスト ボックス 24"/>
          <p:cNvSpPr txBox="1"/>
          <p:nvPr/>
        </p:nvSpPr>
        <p:spPr>
          <a:xfrm>
            <a:off x="5580112" y="2285182"/>
            <a:ext cx="792088" cy="307777"/>
          </a:xfrm>
          <a:prstGeom prst="rect">
            <a:avLst/>
          </a:prstGeom>
          <a:noFill/>
        </p:spPr>
        <p:txBody>
          <a:bodyPr wrap="square" rtlCol="0">
            <a:spAutoFit/>
          </a:bodyPr>
          <a:lstStyle/>
          <a:p>
            <a:r>
              <a:rPr kumimoji="1" lang="ja-JP" altLang="en-US" sz="1400" dirty="0"/>
              <a:t>１５分</a:t>
            </a:r>
          </a:p>
        </p:txBody>
      </p:sp>
      <p:sp>
        <p:nvSpPr>
          <p:cNvPr id="26" name="テキスト ボックス 25"/>
          <p:cNvSpPr txBox="1"/>
          <p:nvPr/>
        </p:nvSpPr>
        <p:spPr>
          <a:xfrm>
            <a:off x="6558753" y="2276380"/>
            <a:ext cx="792088" cy="307777"/>
          </a:xfrm>
          <a:prstGeom prst="rect">
            <a:avLst/>
          </a:prstGeom>
          <a:noFill/>
        </p:spPr>
        <p:txBody>
          <a:bodyPr wrap="square" rtlCol="0">
            <a:spAutoFit/>
          </a:bodyPr>
          <a:lstStyle/>
          <a:p>
            <a:r>
              <a:rPr kumimoji="1" lang="ja-JP" altLang="en-US" sz="1400" dirty="0"/>
              <a:t>２０分</a:t>
            </a:r>
          </a:p>
        </p:txBody>
      </p:sp>
      <p:sp>
        <p:nvSpPr>
          <p:cNvPr id="27" name="テキスト ボックス 26"/>
          <p:cNvSpPr txBox="1"/>
          <p:nvPr/>
        </p:nvSpPr>
        <p:spPr>
          <a:xfrm>
            <a:off x="7596336" y="2285182"/>
            <a:ext cx="792088" cy="307777"/>
          </a:xfrm>
          <a:prstGeom prst="rect">
            <a:avLst/>
          </a:prstGeom>
          <a:noFill/>
        </p:spPr>
        <p:txBody>
          <a:bodyPr wrap="square" rtlCol="0">
            <a:spAutoFit/>
          </a:bodyPr>
          <a:lstStyle/>
          <a:p>
            <a:r>
              <a:rPr kumimoji="1" lang="ja-JP" altLang="en-US" sz="1400" dirty="0"/>
              <a:t>１５分</a:t>
            </a:r>
          </a:p>
        </p:txBody>
      </p:sp>
      <p:pic>
        <p:nvPicPr>
          <p:cNvPr id="28" name="図 27"/>
          <p:cNvPicPr>
            <a:picLocks noChangeAspect="1"/>
          </p:cNvPicPr>
          <p:nvPr/>
        </p:nvPicPr>
        <p:blipFill rotWithShape="1">
          <a:blip r:embed="rId2" cstate="print">
            <a:extLst>
              <a:ext uri="{28A0092B-C50C-407E-A947-70E740481C1C}">
                <a14:useLocalDpi xmlns:a14="http://schemas.microsoft.com/office/drawing/2010/main" val="0"/>
              </a:ext>
            </a:extLst>
          </a:blip>
          <a:srcRect l="7085" t="4053" r="7085" b="4836"/>
          <a:stretch/>
        </p:blipFill>
        <p:spPr>
          <a:xfrm>
            <a:off x="6015364" y="2780928"/>
            <a:ext cx="2670953" cy="4005064"/>
          </a:xfrm>
          <a:prstGeom prst="rect">
            <a:avLst/>
          </a:prstGeom>
        </p:spPr>
      </p:pic>
    </p:spTree>
    <p:extLst>
      <p:ext uri="{BB962C8B-B14F-4D97-AF65-F5344CB8AC3E}">
        <p14:creationId xmlns:p14="http://schemas.microsoft.com/office/powerpoint/2010/main" val="28158159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a:t>発表　</a:t>
            </a:r>
          </a:p>
        </p:txBody>
      </p:sp>
      <p:sp>
        <p:nvSpPr>
          <p:cNvPr id="3" name="コンテンツ プレースホルダー 2"/>
          <p:cNvSpPr>
            <a:spLocks noGrp="1"/>
          </p:cNvSpPr>
          <p:nvPr>
            <p:ph idx="1"/>
          </p:nvPr>
        </p:nvSpPr>
        <p:spPr>
          <a:xfrm>
            <a:off x="467544" y="3068960"/>
            <a:ext cx="8229600" cy="3373835"/>
          </a:xfrm>
        </p:spPr>
        <p:txBody>
          <a:bodyPr>
            <a:normAutofit/>
          </a:bodyPr>
          <a:lstStyle/>
          <a:p>
            <a:r>
              <a:rPr lang="ja-JP" altLang="en-US" sz="2400" dirty="0"/>
              <a:t>発表役の方が、グループで話し合われたことを報告します。出された意見や感想のいくつかをお話しください。発表時間は１分とします。</a:t>
            </a:r>
            <a:endParaRPr lang="en-US" altLang="ja-JP" sz="2400" dirty="0"/>
          </a:p>
          <a:p>
            <a:r>
              <a:rPr lang="ja-JP" altLang="en-US" sz="2400" dirty="0"/>
              <a:t>すべてのグループが発表できないかもしれません。あらかじめご了承ください</a:t>
            </a:r>
            <a:r>
              <a:rPr lang="ja-JP" altLang="en-US" sz="2400" dirty="0" smtClean="0"/>
              <a:t>。</a:t>
            </a:r>
            <a:endParaRPr lang="en-US" altLang="ja-JP" sz="2400" dirty="0" smtClean="0"/>
          </a:p>
          <a:p>
            <a:r>
              <a:rPr lang="ja-JP" altLang="en-US" sz="2400" dirty="0"/>
              <a:t>話し合いシートは、研修中に掲示</a:t>
            </a:r>
            <a:r>
              <a:rPr lang="ja-JP" altLang="en-US" sz="2400" dirty="0" smtClean="0"/>
              <a:t>しておくかもしれませんので、その点もご了承ください。</a:t>
            </a:r>
            <a:endParaRPr lang="ja-JP" altLang="en-US" sz="2400" dirty="0"/>
          </a:p>
          <a:p>
            <a:endParaRPr lang="ja-JP" altLang="en-US" sz="2400" dirty="0"/>
          </a:p>
          <a:p>
            <a:endParaRPr lang="en-US" altLang="ja-JP" sz="2400" dirty="0"/>
          </a:p>
        </p:txBody>
      </p:sp>
      <p:sp>
        <p:nvSpPr>
          <p:cNvPr id="12" name="ホームベース 11"/>
          <p:cNvSpPr/>
          <p:nvPr/>
        </p:nvSpPr>
        <p:spPr>
          <a:xfrm>
            <a:off x="251520" y="1268760"/>
            <a:ext cx="1584176" cy="1008112"/>
          </a:xfrm>
          <a:prstGeom prst="homePlat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まずは</a:t>
            </a:r>
            <a:endParaRPr kumimoji="1" lang="en-US" altLang="ja-JP" sz="1400" dirty="0">
              <a:solidFill>
                <a:schemeClr val="tx1"/>
              </a:solidFill>
            </a:endParaRPr>
          </a:p>
          <a:p>
            <a:pPr algn="ctr"/>
            <a:r>
              <a:rPr kumimoji="1" lang="ja-JP" altLang="en-US" sz="1400" dirty="0">
                <a:solidFill>
                  <a:schemeClr val="tx1"/>
                </a:solidFill>
              </a:rPr>
              <a:t>グループで</a:t>
            </a:r>
            <a:endParaRPr kumimoji="1" lang="en-US" altLang="ja-JP" sz="1400" dirty="0">
              <a:solidFill>
                <a:schemeClr val="tx1"/>
              </a:solidFill>
            </a:endParaRPr>
          </a:p>
          <a:p>
            <a:pPr algn="ctr"/>
            <a:r>
              <a:rPr kumimoji="1" lang="ja-JP" altLang="en-US" sz="1400" dirty="0">
                <a:solidFill>
                  <a:schemeClr val="tx1"/>
                </a:solidFill>
              </a:rPr>
              <a:t>自己紹介</a:t>
            </a:r>
            <a:endParaRPr kumimoji="1" lang="en-US" altLang="ja-JP" sz="1400" dirty="0">
              <a:solidFill>
                <a:schemeClr val="tx1"/>
              </a:solidFill>
            </a:endParaRPr>
          </a:p>
        </p:txBody>
      </p:sp>
      <p:sp>
        <p:nvSpPr>
          <p:cNvPr id="13" name="山形 12"/>
          <p:cNvSpPr/>
          <p:nvPr/>
        </p:nvSpPr>
        <p:spPr>
          <a:xfrm>
            <a:off x="1403648" y="1268760"/>
            <a:ext cx="1440160" cy="1008112"/>
          </a:xfrm>
          <a:prstGeom prst="chevron">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Ⅰ</a:t>
            </a:r>
            <a:endParaRPr kumimoji="1" lang="ja-JP" altLang="en-US" sz="1400" dirty="0">
              <a:solidFill>
                <a:schemeClr val="tx1"/>
              </a:solidFill>
            </a:endParaRPr>
          </a:p>
        </p:txBody>
      </p:sp>
      <p:sp>
        <p:nvSpPr>
          <p:cNvPr id="14" name="山形 13"/>
          <p:cNvSpPr/>
          <p:nvPr/>
        </p:nvSpPr>
        <p:spPr>
          <a:xfrm>
            <a:off x="241176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Ⅱ</a:t>
            </a:r>
            <a:endParaRPr kumimoji="1" lang="ja-JP" altLang="en-US" sz="1400" dirty="0">
              <a:solidFill>
                <a:schemeClr val="tx1"/>
              </a:solidFill>
            </a:endParaRPr>
          </a:p>
        </p:txBody>
      </p:sp>
      <p:sp>
        <p:nvSpPr>
          <p:cNvPr id="15" name="山形 14"/>
          <p:cNvSpPr/>
          <p:nvPr/>
        </p:nvSpPr>
        <p:spPr>
          <a:xfrm>
            <a:off x="3419872"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Ⅲ</a:t>
            </a:r>
            <a:endParaRPr kumimoji="1" lang="ja-JP" altLang="en-US" sz="1400" dirty="0">
              <a:solidFill>
                <a:schemeClr val="tx1"/>
              </a:solidFill>
            </a:endParaRPr>
          </a:p>
        </p:txBody>
      </p:sp>
      <p:sp>
        <p:nvSpPr>
          <p:cNvPr id="16" name="山形 15"/>
          <p:cNvSpPr/>
          <p:nvPr/>
        </p:nvSpPr>
        <p:spPr>
          <a:xfrm>
            <a:off x="4427984"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Ⅳ</a:t>
            </a:r>
            <a:endParaRPr kumimoji="1" lang="ja-JP" altLang="en-US" sz="1400" dirty="0">
              <a:solidFill>
                <a:schemeClr val="tx1"/>
              </a:solidFill>
            </a:endParaRPr>
          </a:p>
        </p:txBody>
      </p:sp>
      <p:sp>
        <p:nvSpPr>
          <p:cNvPr id="17" name="山形 16"/>
          <p:cNvSpPr/>
          <p:nvPr/>
        </p:nvSpPr>
        <p:spPr>
          <a:xfrm>
            <a:off x="5436096"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Ⅴ</a:t>
            </a:r>
            <a:endParaRPr kumimoji="1" lang="ja-JP" altLang="en-US" sz="1400" dirty="0">
              <a:solidFill>
                <a:schemeClr val="tx1"/>
              </a:solidFill>
            </a:endParaRPr>
          </a:p>
        </p:txBody>
      </p:sp>
      <p:sp>
        <p:nvSpPr>
          <p:cNvPr id="18" name="山形 17"/>
          <p:cNvSpPr/>
          <p:nvPr/>
        </p:nvSpPr>
        <p:spPr>
          <a:xfrm>
            <a:off x="6444208"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話し合い</a:t>
            </a:r>
          </a:p>
        </p:txBody>
      </p:sp>
      <p:sp>
        <p:nvSpPr>
          <p:cNvPr id="19" name="山形 18"/>
          <p:cNvSpPr/>
          <p:nvPr/>
        </p:nvSpPr>
        <p:spPr>
          <a:xfrm>
            <a:off x="7452320" y="1268760"/>
            <a:ext cx="1440160" cy="1008112"/>
          </a:xfrm>
          <a:prstGeom prst="chevron">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発表</a:t>
            </a:r>
          </a:p>
        </p:txBody>
      </p:sp>
      <p:sp>
        <p:nvSpPr>
          <p:cNvPr id="20" name="テキスト ボックス 19"/>
          <p:cNvSpPr txBox="1"/>
          <p:nvPr/>
        </p:nvSpPr>
        <p:spPr>
          <a:xfrm>
            <a:off x="467544" y="2277870"/>
            <a:ext cx="792088" cy="307777"/>
          </a:xfrm>
          <a:prstGeom prst="rect">
            <a:avLst/>
          </a:prstGeom>
          <a:noFill/>
        </p:spPr>
        <p:txBody>
          <a:bodyPr wrap="square" rtlCol="0">
            <a:spAutoFit/>
          </a:bodyPr>
          <a:lstStyle/>
          <a:p>
            <a:r>
              <a:rPr kumimoji="1" lang="ja-JP" altLang="en-US" sz="1400" dirty="0"/>
              <a:t>１０分</a:t>
            </a:r>
          </a:p>
        </p:txBody>
      </p:sp>
      <p:sp>
        <p:nvSpPr>
          <p:cNvPr id="21" name="テキスト ボックス 20"/>
          <p:cNvSpPr txBox="1"/>
          <p:nvPr/>
        </p:nvSpPr>
        <p:spPr>
          <a:xfrm>
            <a:off x="1547664" y="2277870"/>
            <a:ext cx="792088" cy="307777"/>
          </a:xfrm>
          <a:prstGeom prst="rect">
            <a:avLst/>
          </a:prstGeom>
          <a:noFill/>
        </p:spPr>
        <p:txBody>
          <a:bodyPr wrap="square" rtlCol="0">
            <a:spAutoFit/>
          </a:bodyPr>
          <a:lstStyle/>
          <a:p>
            <a:r>
              <a:rPr kumimoji="1" lang="ja-JP" altLang="en-US" sz="1400" dirty="0"/>
              <a:t>１５分</a:t>
            </a:r>
          </a:p>
        </p:txBody>
      </p:sp>
      <p:sp>
        <p:nvSpPr>
          <p:cNvPr id="22" name="テキスト ボックス 21"/>
          <p:cNvSpPr txBox="1"/>
          <p:nvPr/>
        </p:nvSpPr>
        <p:spPr>
          <a:xfrm>
            <a:off x="2555776" y="2276381"/>
            <a:ext cx="792088" cy="307777"/>
          </a:xfrm>
          <a:prstGeom prst="rect">
            <a:avLst/>
          </a:prstGeom>
          <a:noFill/>
        </p:spPr>
        <p:txBody>
          <a:bodyPr wrap="square" rtlCol="0">
            <a:spAutoFit/>
          </a:bodyPr>
          <a:lstStyle/>
          <a:p>
            <a:r>
              <a:rPr kumimoji="1" lang="ja-JP" altLang="en-US" sz="1400" dirty="0"/>
              <a:t>１５分</a:t>
            </a:r>
          </a:p>
        </p:txBody>
      </p:sp>
      <p:sp>
        <p:nvSpPr>
          <p:cNvPr id="23" name="テキスト ボックス 22"/>
          <p:cNvSpPr txBox="1"/>
          <p:nvPr/>
        </p:nvSpPr>
        <p:spPr>
          <a:xfrm>
            <a:off x="3563888" y="2277870"/>
            <a:ext cx="792088" cy="307777"/>
          </a:xfrm>
          <a:prstGeom prst="rect">
            <a:avLst/>
          </a:prstGeom>
          <a:noFill/>
        </p:spPr>
        <p:txBody>
          <a:bodyPr wrap="square" rtlCol="0">
            <a:spAutoFit/>
          </a:bodyPr>
          <a:lstStyle/>
          <a:p>
            <a:r>
              <a:rPr kumimoji="1" lang="ja-JP" altLang="en-US" sz="1400" dirty="0"/>
              <a:t>１５分</a:t>
            </a:r>
          </a:p>
        </p:txBody>
      </p:sp>
      <p:sp>
        <p:nvSpPr>
          <p:cNvPr id="24" name="テキスト ボックス 23"/>
          <p:cNvSpPr txBox="1"/>
          <p:nvPr/>
        </p:nvSpPr>
        <p:spPr>
          <a:xfrm>
            <a:off x="4572000" y="2285182"/>
            <a:ext cx="792088" cy="307777"/>
          </a:xfrm>
          <a:prstGeom prst="rect">
            <a:avLst/>
          </a:prstGeom>
          <a:noFill/>
        </p:spPr>
        <p:txBody>
          <a:bodyPr wrap="square" rtlCol="0">
            <a:spAutoFit/>
          </a:bodyPr>
          <a:lstStyle/>
          <a:p>
            <a:r>
              <a:rPr kumimoji="1" lang="ja-JP" altLang="en-US" sz="1400" dirty="0"/>
              <a:t>１５分</a:t>
            </a:r>
          </a:p>
        </p:txBody>
      </p:sp>
      <p:sp>
        <p:nvSpPr>
          <p:cNvPr id="25" name="テキスト ボックス 24"/>
          <p:cNvSpPr txBox="1"/>
          <p:nvPr/>
        </p:nvSpPr>
        <p:spPr>
          <a:xfrm>
            <a:off x="5580112" y="2285182"/>
            <a:ext cx="792088" cy="307777"/>
          </a:xfrm>
          <a:prstGeom prst="rect">
            <a:avLst/>
          </a:prstGeom>
          <a:noFill/>
        </p:spPr>
        <p:txBody>
          <a:bodyPr wrap="square" rtlCol="0">
            <a:spAutoFit/>
          </a:bodyPr>
          <a:lstStyle/>
          <a:p>
            <a:r>
              <a:rPr kumimoji="1" lang="ja-JP" altLang="en-US" sz="1400" dirty="0"/>
              <a:t>１５分</a:t>
            </a:r>
          </a:p>
        </p:txBody>
      </p:sp>
      <p:sp>
        <p:nvSpPr>
          <p:cNvPr id="26" name="テキスト ボックス 25"/>
          <p:cNvSpPr txBox="1"/>
          <p:nvPr/>
        </p:nvSpPr>
        <p:spPr>
          <a:xfrm>
            <a:off x="6558753" y="2276380"/>
            <a:ext cx="792088" cy="307777"/>
          </a:xfrm>
          <a:prstGeom prst="rect">
            <a:avLst/>
          </a:prstGeom>
          <a:noFill/>
        </p:spPr>
        <p:txBody>
          <a:bodyPr wrap="square" rtlCol="0">
            <a:spAutoFit/>
          </a:bodyPr>
          <a:lstStyle/>
          <a:p>
            <a:r>
              <a:rPr kumimoji="1" lang="ja-JP" altLang="en-US" sz="1400" dirty="0"/>
              <a:t>２０分</a:t>
            </a:r>
          </a:p>
        </p:txBody>
      </p:sp>
      <p:sp>
        <p:nvSpPr>
          <p:cNvPr id="27" name="テキスト ボックス 26"/>
          <p:cNvSpPr txBox="1"/>
          <p:nvPr/>
        </p:nvSpPr>
        <p:spPr>
          <a:xfrm>
            <a:off x="7596336" y="2285182"/>
            <a:ext cx="792088" cy="307777"/>
          </a:xfrm>
          <a:prstGeom prst="rect">
            <a:avLst/>
          </a:prstGeom>
          <a:noFill/>
        </p:spPr>
        <p:txBody>
          <a:bodyPr wrap="square" rtlCol="0">
            <a:spAutoFit/>
          </a:bodyPr>
          <a:lstStyle/>
          <a:p>
            <a:r>
              <a:rPr kumimoji="1" lang="ja-JP" altLang="en-US" sz="1400" dirty="0"/>
              <a:t>１５分</a:t>
            </a:r>
          </a:p>
        </p:txBody>
      </p:sp>
    </p:spTree>
    <p:extLst>
      <p:ext uri="{BB962C8B-B14F-4D97-AF65-F5344CB8AC3E}">
        <p14:creationId xmlns:p14="http://schemas.microsoft.com/office/powerpoint/2010/main" val="840800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39552" y="3717032"/>
            <a:ext cx="8352928" cy="1080120"/>
          </a:xfrm>
          <a:prstGeom prst="rect">
            <a:avLst/>
          </a:prstGeom>
          <a:solidFill>
            <a:schemeClr val="accent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4000" b="1" dirty="0"/>
              <a:t>まずはグループで自己紹介</a:t>
            </a:r>
          </a:p>
        </p:txBody>
      </p:sp>
      <p:sp>
        <p:nvSpPr>
          <p:cNvPr id="3" name="コンテンツ プレースホルダー 2"/>
          <p:cNvSpPr>
            <a:spLocks noGrp="1"/>
          </p:cNvSpPr>
          <p:nvPr>
            <p:ph idx="1"/>
          </p:nvPr>
        </p:nvSpPr>
        <p:spPr>
          <a:xfrm>
            <a:off x="457200" y="2766483"/>
            <a:ext cx="8579296" cy="3974885"/>
          </a:xfrm>
        </p:spPr>
        <p:txBody>
          <a:bodyPr>
            <a:noAutofit/>
          </a:bodyPr>
          <a:lstStyle/>
          <a:p>
            <a:r>
              <a:rPr kumimoji="1" lang="ja-JP" altLang="en-US" sz="1600" dirty="0"/>
              <a:t>まずはウォーミングアップ代わりにグループで自己紹介をしましょう</a:t>
            </a:r>
            <a:r>
              <a:rPr kumimoji="1" lang="ja-JP" altLang="en-US" sz="1600" dirty="0" smtClean="0"/>
              <a:t>。</a:t>
            </a:r>
            <a:endParaRPr kumimoji="1" lang="en-US" altLang="ja-JP" sz="1600" dirty="0" smtClean="0"/>
          </a:p>
          <a:p>
            <a:pPr marL="0" indent="0">
              <a:buNone/>
            </a:pPr>
            <a:endParaRPr kumimoji="1" lang="en-US" altLang="ja-JP" sz="400" dirty="0"/>
          </a:p>
          <a:p>
            <a:r>
              <a:rPr lang="ja-JP" altLang="en-US" sz="1600" dirty="0"/>
              <a:t>伝えてほしいことは、「名前」「所属」</a:t>
            </a:r>
            <a:r>
              <a:rPr lang="ja-JP" altLang="en-US" sz="1600" dirty="0" smtClean="0"/>
              <a:t>の２つと</a:t>
            </a:r>
            <a:r>
              <a:rPr lang="ja-JP" altLang="en-US" sz="1600" dirty="0"/>
              <a:t>「趣味（ひとつだけに絞ってください）」についてです</a:t>
            </a:r>
            <a:r>
              <a:rPr lang="ja-JP" altLang="en-US" sz="1600" dirty="0" smtClean="0"/>
              <a:t>。</a:t>
            </a:r>
            <a:endParaRPr lang="en-US" altLang="ja-JP" sz="1600" dirty="0" smtClean="0"/>
          </a:p>
          <a:p>
            <a:pPr marL="0" indent="0">
              <a:buNone/>
            </a:pPr>
            <a:endParaRPr lang="en-US" altLang="ja-JP" sz="400" dirty="0"/>
          </a:p>
          <a:p>
            <a:r>
              <a:rPr kumimoji="1" lang="ja-JP" altLang="en-US" sz="1600" dirty="0"/>
              <a:t>「名前」「所属」は普通に伝えてください。ただし、趣味に関して伝える手段は「身振り」のみとします。伝え終わったら、他のグループメンバーに「伝わりましたか」と尋ねます。わかったグループメンバーは挙手をしてください。その後、自己紹介をした人は正解を発表し、自分が行った自己紹介についての感想を一言お願いします</a:t>
            </a:r>
            <a:r>
              <a:rPr kumimoji="1" lang="ja-JP" altLang="en-US" sz="1600" dirty="0" smtClean="0"/>
              <a:t>。</a:t>
            </a:r>
            <a:endParaRPr kumimoji="1" lang="en-US" altLang="ja-JP" sz="1600" dirty="0" smtClean="0"/>
          </a:p>
          <a:p>
            <a:pPr marL="0" indent="0">
              <a:buNone/>
            </a:pPr>
            <a:endParaRPr kumimoji="1" lang="en-US" altLang="ja-JP" sz="400" dirty="0"/>
          </a:p>
          <a:p>
            <a:r>
              <a:rPr lang="ja-JP" altLang="en-US" sz="1600" dirty="0"/>
              <a:t>また、次の方は前の人のいいところをひとつ言ってから（むりやりでも探します）自己紹介を始めます。最後の自己紹介者のいいところは、一番最初に自己紹介した人が行います。そこで終了です</a:t>
            </a:r>
            <a:r>
              <a:rPr lang="ja-JP" altLang="en-US" sz="1600" dirty="0" smtClean="0"/>
              <a:t>。</a:t>
            </a:r>
            <a:endParaRPr lang="en-US" altLang="ja-JP" sz="1600" dirty="0" smtClean="0"/>
          </a:p>
          <a:p>
            <a:pPr marL="0" indent="0">
              <a:buNone/>
            </a:pPr>
            <a:endParaRPr lang="en-US" altLang="ja-JP" sz="400" dirty="0"/>
          </a:p>
          <a:p>
            <a:r>
              <a:rPr lang="ja-JP" altLang="en-US" sz="1600" dirty="0"/>
              <a:t>この時間では、進行役やパフォーマンス役、発表役などが当たります。自己紹介順に自動的に役割を移していきます</a:t>
            </a:r>
            <a:r>
              <a:rPr lang="ja-JP" altLang="en-US" sz="1600" dirty="0" smtClean="0"/>
              <a:t>。</a:t>
            </a:r>
            <a:endParaRPr lang="en-US" altLang="ja-JP" sz="1600" dirty="0" smtClean="0"/>
          </a:p>
          <a:p>
            <a:pPr marL="0" indent="0">
              <a:buNone/>
            </a:pPr>
            <a:endParaRPr lang="en-US" altLang="ja-JP" sz="400" dirty="0"/>
          </a:p>
          <a:p>
            <a:r>
              <a:rPr kumimoji="1" lang="ja-JP" altLang="en-US" sz="1600" dirty="0"/>
              <a:t>時間が余ったら、グループ内のさらなるフリーアイスブレイクに活用してください</a:t>
            </a:r>
            <a:r>
              <a:rPr kumimoji="1" lang="ja-JP" altLang="en-US" sz="1600" dirty="0" smtClean="0"/>
              <a:t>。</a:t>
            </a:r>
            <a:endParaRPr kumimoji="1" lang="ja-JP" altLang="en-US" sz="1600" dirty="0"/>
          </a:p>
        </p:txBody>
      </p:sp>
      <p:sp>
        <p:nvSpPr>
          <p:cNvPr id="10" name="ホームベース 9"/>
          <p:cNvSpPr/>
          <p:nvPr/>
        </p:nvSpPr>
        <p:spPr>
          <a:xfrm>
            <a:off x="251520" y="1268760"/>
            <a:ext cx="1584176" cy="1008112"/>
          </a:xfrm>
          <a:prstGeom prst="homePlat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まずは</a:t>
            </a:r>
            <a:endParaRPr kumimoji="1" lang="en-US" altLang="ja-JP" sz="1400" dirty="0">
              <a:solidFill>
                <a:schemeClr val="tx1"/>
              </a:solidFill>
            </a:endParaRPr>
          </a:p>
          <a:p>
            <a:pPr algn="ctr"/>
            <a:r>
              <a:rPr kumimoji="1" lang="ja-JP" altLang="en-US" sz="1400" dirty="0">
                <a:solidFill>
                  <a:schemeClr val="tx1"/>
                </a:solidFill>
              </a:rPr>
              <a:t>グループで</a:t>
            </a:r>
            <a:endParaRPr kumimoji="1" lang="en-US" altLang="ja-JP" sz="1400" dirty="0">
              <a:solidFill>
                <a:schemeClr val="tx1"/>
              </a:solidFill>
            </a:endParaRPr>
          </a:p>
          <a:p>
            <a:pPr algn="ctr"/>
            <a:r>
              <a:rPr kumimoji="1" lang="ja-JP" altLang="en-US" sz="1400" dirty="0">
                <a:solidFill>
                  <a:schemeClr val="tx1"/>
                </a:solidFill>
              </a:rPr>
              <a:t>自己紹介</a:t>
            </a:r>
            <a:endParaRPr kumimoji="1" lang="en-US" altLang="ja-JP" sz="1400" dirty="0">
              <a:solidFill>
                <a:schemeClr val="tx1"/>
              </a:solidFill>
            </a:endParaRPr>
          </a:p>
        </p:txBody>
      </p:sp>
      <p:sp>
        <p:nvSpPr>
          <p:cNvPr id="11" name="山形 10"/>
          <p:cNvSpPr/>
          <p:nvPr/>
        </p:nvSpPr>
        <p:spPr>
          <a:xfrm>
            <a:off x="1403648"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Ⅰ</a:t>
            </a:r>
            <a:endParaRPr kumimoji="1" lang="ja-JP" altLang="en-US" sz="1400" dirty="0">
              <a:solidFill>
                <a:schemeClr val="tx1"/>
              </a:solidFill>
            </a:endParaRPr>
          </a:p>
        </p:txBody>
      </p:sp>
      <p:sp>
        <p:nvSpPr>
          <p:cNvPr id="12" name="山形 11"/>
          <p:cNvSpPr/>
          <p:nvPr/>
        </p:nvSpPr>
        <p:spPr>
          <a:xfrm>
            <a:off x="241176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Ⅱ</a:t>
            </a:r>
            <a:endParaRPr kumimoji="1" lang="ja-JP" altLang="en-US" sz="1400" dirty="0">
              <a:solidFill>
                <a:schemeClr val="tx1"/>
              </a:solidFill>
            </a:endParaRPr>
          </a:p>
        </p:txBody>
      </p:sp>
      <p:sp>
        <p:nvSpPr>
          <p:cNvPr id="13" name="山形 12"/>
          <p:cNvSpPr/>
          <p:nvPr/>
        </p:nvSpPr>
        <p:spPr>
          <a:xfrm>
            <a:off x="3419872"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Ⅲ</a:t>
            </a:r>
            <a:endParaRPr kumimoji="1" lang="ja-JP" altLang="en-US" sz="1400" dirty="0">
              <a:solidFill>
                <a:schemeClr val="tx1"/>
              </a:solidFill>
            </a:endParaRPr>
          </a:p>
        </p:txBody>
      </p:sp>
      <p:sp>
        <p:nvSpPr>
          <p:cNvPr id="14" name="山形 13"/>
          <p:cNvSpPr/>
          <p:nvPr/>
        </p:nvSpPr>
        <p:spPr>
          <a:xfrm>
            <a:off x="4427984"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Ⅳ</a:t>
            </a:r>
            <a:endParaRPr kumimoji="1" lang="ja-JP" altLang="en-US" sz="1400" dirty="0">
              <a:solidFill>
                <a:schemeClr val="tx1"/>
              </a:solidFill>
            </a:endParaRPr>
          </a:p>
        </p:txBody>
      </p:sp>
      <p:sp>
        <p:nvSpPr>
          <p:cNvPr id="15" name="山形 14"/>
          <p:cNvSpPr/>
          <p:nvPr/>
        </p:nvSpPr>
        <p:spPr>
          <a:xfrm>
            <a:off x="5436096"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Ⅴ</a:t>
            </a:r>
            <a:endParaRPr kumimoji="1" lang="ja-JP" altLang="en-US" sz="1400" dirty="0">
              <a:solidFill>
                <a:schemeClr val="tx1"/>
              </a:solidFill>
            </a:endParaRPr>
          </a:p>
        </p:txBody>
      </p:sp>
      <p:sp>
        <p:nvSpPr>
          <p:cNvPr id="16" name="山形 15"/>
          <p:cNvSpPr/>
          <p:nvPr/>
        </p:nvSpPr>
        <p:spPr>
          <a:xfrm>
            <a:off x="6444208"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話し合い</a:t>
            </a:r>
          </a:p>
        </p:txBody>
      </p:sp>
      <p:sp>
        <p:nvSpPr>
          <p:cNvPr id="17" name="山形 16"/>
          <p:cNvSpPr/>
          <p:nvPr/>
        </p:nvSpPr>
        <p:spPr>
          <a:xfrm>
            <a:off x="745232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発表</a:t>
            </a:r>
          </a:p>
        </p:txBody>
      </p:sp>
      <p:sp>
        <p:nvSpPr>
          <p:cNvPr id="18" name="テキスト ボックス 17"/>
          <p:cNvSpPr txBox="1"/>
          <p:nvPr/>
        </p:nvSpPr>
        <p:spPr>
          <a:xfrm>
            <a:off x="467544" y="2277870"/>
            <a:ext cx="792088" cy="307777"/>
          </a:xfrm>
          <a:prstGeom prst="rect">
            <a:avLst/>
          </a:prstGeom>
          <a:noFill/>
        </p:spPr>
        <p:txBody>
          <a:bodyPr wrap="square" rtlCol="0">
            <a:spAutoFit/>
          </a:bodyPr>
          <a:lstStyle/>
          <a:p>
            <a:r>
              <a:rPr kumimoji="1" lang="ja-JP" altLang="en-US" sz="1400" dirty="0"/>
              <a:t>１０分</a:t>
            </a:r>
          </a:p>
        </p:txBody>
      </p:sp>
      <p:sp>
        <p:nvSpPr>
          <p:cNvPr id="19" name="テキスト ボックス 18"/>
          <p:cNvSpPr txBox="1"/>
          <p:nvPr/>
        </p:nvSpPr>
        <p:spPr>
          <a:xfrm>
            <a:off x="1547664" y="2277870"/>
            <a:ext cx="792088" cy="307777"/>
          </a:xfrm>
          <a:prstGeom prst="rect">
            <a:avLst/>
          </a:prstGeom>
          <a:noFill/>
        </p:spPr>
        <p:txBody>
          <a:bodyPr wrap="square" rtlCol="0">
            <a:spAutoFit/>
          </a:bodyPr>
          <a:lstStyle/>
          <a:p>
            <a:r>
              <a:rPr kumimoji="1" lang="ja-JP" altLang="en-US" sz="1400" dirty="0"/>
              <a:t>１５分</a:t>
            </a:r>
          </a:p>
        </p:txBody>
      </p:sp>
      <p:sp>
        <p:nvSpPr>
          <p:cNvPr id="20" name="テキスト ボックス 19"/>
          <p:cNvSpPr txBox="1"/>
          <p:nvPr/>
        </p:nvSpPr>
        <p:spPr>
          <a:xfrm>
            <a:off x="2555776" y="2276381"/>
            <a:ext cx="792088" cy="307777"/>
          </a:xfrm>
          <a:prstGeom prst="rect">
            <a:avLst/>
          </a:prstGeom>
          <a:noFill/>
        </p:spPr>
        <p:txBody>
          <a:bodyPr wrap="square" rtlCol="0">
            <a:spAutoFit/>
          </a:bodyPr>
          <a:lstStyle/>
          <a:p>
            <a:r>
              <a:rPr kumimoji="1" lang="ja-JP" altLang="en-US" sz="1400" dirty="0"/>
              <a:t>１５分</a:t>
            </a:r>
          </a:p>
        </p:txBody>
      </p:sp>
      <p:sp>
        <p:nvSpPr>
          <p:cNvPr id="21" name="テキスト ボックス 20"/>
          <p:cNvSpPr txBox="1"/>
          <p:nvPr/>
        </p:nvSpPr>
        <p:spPr>
          <a:xfrm>
            <a:off x="3563888" y="2277870"/>
            <a:ext cx="792088" cy="307777"/>
          </a:xfrm>
          <a:prstGeom prst="rect">
            <a:avLst/>
          </a:prstGeom>
          <a:noFill/>
        </p:spPr>
        <p:txBody>
          <a:bodyPr wrap="square" rtlCol="0">
            <a:spAutoFit/>
          </a:bodyPr>
          <a:lstStyle/>
          <a:p>
            <a:r>
              <a:rPr kumimoji="1" lang="ja-JP" altLang="en-US" sz="1400" dirty="0"/>
              <a:t>１５分</a:t>
            </a:r>
          </a:p>
        </p:txBody>
      </p:sp>
      <p:sp>
        <p:nvSpPr>
          <p:cNvPr id="22" name="テキスト ボックス 21"/>
          <p:cNvSpPr txBox="1"/>
          <p:nvPr/>
        </p:nvSpPr>
        <p:spPr>
          <a:xfrm>
            <a:off x="4572000" y="2285182"/>
            <a:ext cx="792088" cy="307777"/>
          </a:xfrm>
          <a:prstGeom prst="rect">
            <a:avLst/>
          </a:prstGeom>
          <a:noFill/>
        </p:spPr>
        <p:txBody>
          <a:bodyPr wrap="square" rtlCol="0">
            <a:spAutoFit/>
          </a:bodyPr>
          <a:lstStyle/>
          <a:p>
            <a:r>
              <a:rPr kumimoji="1" lang="ja-JP" altLang="en-US" sz="1400" dirty="0"/>
              <a:t>１５分</a:t>
            </a:r>
          </a:p>
        </p:txBody>
      </p:sp>
      <p:sp>
        <p:nvSpPr>
          <p:cNvPr id="23" name="テキスト ボックス 22"/>
          <p:cNvSpPr txBox="1"/>
          <p:nvPr/>
        </p:nvSpPr>
        <p:spPr>
          <a:xfrm>
            <a:off x="5580112" y="2285182"/>
            <a:ext cx="792088" cy="307777"/>
          </a:xfrm>
          <a:prstGeom prst="rect">
            <a:avLst/>
          </a:prstGeom>
          <a:noFill/>
        </p:spPr>
        <p:txBody>
          <a:bodyPr wrap="square" rtlCol="0">
            <a:spAutoFit/>
          </a:bodyPr>
          <a:lstStyle/>
          <a:p>
            <a:r>
              <a:rPr kumimoji="1" lang="ja-JP" altLang="en-US" sz="1400" dirty="0"/>
              <a:t>１５分</a:t>
            </a:r>
          </a:p>
        </p:txBody>
      </p:sp>
      <p:sp>
        <p:nvSpPr>
          <p:cNvPr id="24" name="テキスト ボックス 23"/>
          <p:cNvSpPr txBox="1"/>
          <p:nvPr/>
        </p:nvSpPr>
        <p:spPr>
          <a:xfrm>
            <a:off x="6558753" y="2276380"/>
            <a:ext cx="792088" cy="307777"/>
          </a:xfrm>
          <a:prstGeom prst="rect">
            <a:avLst/>
          </a:prstGeom>
          <a:noFill/>
        </p:spPr>
        <p:txBody>
          <a:bodyPr wrap="square" rtlCol="0">
            <a:spAutoFit/>
          </a:bodyPr>
          <a:lstStyle/>
          <a:p>
            <a:r>
              <a:rPr kumimoji="1" lang="ja-JP" altLang="en-US" sz="1400" dirty="0"/>
              <a:t>２０分</a:t>
            </a:r>
          </a:p>
        </p:txBody>
      </p:sp>
      <p:sp>
        <p:nvSpPr>
          <p:cNvPr id="25" name="テキスト ボックス 24"/>
          <p:cNvSpPr txBox="1"/>
          <p:nvPr/>
        </p:nvSpPr>
        <p:spPr>
          <a:xfrm>
            <a:off x="7596336" y="2285182"/>
            <a:ext cx="792088" cy="307777"/>
          </a:xfrm>
          <a:prstGeom prst="rect">
            <a:avLst/>
          </a:prstGeom>
          <a:noFill/>
        </p:spPr>
        <p:txBody>
          <a:bodyPr wrap="square" rtlCol="0">
            <a:spAutoFit/>
          </a:bodyPr>
          <a:lstStyle/>
          <a:p>
            <a:r>
              <a:rPr kumimoji="1" lang="ja-JP" altLang="en-US" sz="1400" dirty="0"/>
              <a:t>１５分</a:t>
            </a:r>
          </a:p>
        </p:txBody>
      </p:sp>
      <p:sp>
        <p:nvSpPr>
          <p:cNvPr id="5" name="スマイル 4"/>
          <p:cNvSpPr/>
          <p:nvPr/>
        </p:nvSpPr>
        <p:spPr>
          <a:xfrm>
            <a:off x="287524" y="3861048"/>
            <a:ext cx="504056" cy="504056"/>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36957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503548" y="4005064"/>
            <a:ext cx="8330963" cy="1296144"/>
          </a:xfrm>
          <a:prstGeom prst="rect">
            <a:avLst/>
          </a:prstGeom>
          <a:solidFill>
            <a:schemeClr val="accent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25760" y="210642"/>
            <a:ext cx="8892480" cy="1143000"/>
          </a:xfrm>
        </p:spPr>
        <p:txBody>
          <a:bodyPr>
            <a:normAutofit/>
          </a:bodyPr>
          <a:lstStyle/>
          <a:p>
            <a:r>
              <a:rPr kumimoji="1" lang="ja-JP" altLang="en-US" sz="3600" b="1" dirty="0" smtClean="0"/>
              <a:t>演習１</a:t>
            </a:r>
            <a:r>
              <a:rPr kumimoji="1" lang="en-US" altLang="ja-JP" sz="2800" b="1" dirty="0" smtClean="0"/>
              <a:t>-</a:t>
            </a:r>
            <a:r>
              <a:rPr kumimoji="1" lang="ja-JP" altLang="en-US" sz="2800" b="1" dirty="0" smtClean="0"/>
              <a:t>体験</a:t>
            </a:r>
            <a:r>
              <a:rPr kumimoji="1" lang="en-US" altLang="ja-JP" sz="2800" b="1" dirty="0"/>
              <a:t>Ⅰ</a:t>
            </a:r>
            <a:r>
              <a:rPr kumimoji="1" lang="ja-JP" altLang="en-US" sz="3600" b="1" dirty="0"/>
              <a:t>　伝えられないもどかしさ①</a:t>
            </a:r>
          </a:p>
        </p:txBody>
      </p:sp>
      <p:sp>
        <p:nvSpPr>
          <p:cNvPr id="12" name="ホームベース 11"/>
          <p:cNvSpPr/>
          <p:nvPr/>
        </p:nvSpPr>
        <p:spPr>
          <a:xfrm>
            <a:off x="251520" y="1268760"/>
            <a:ext cx="1584176" cy="1008112"/>
          </a:xfrm>
          <a:prstGeom prst="homePlat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まずは</a:t>
            </a:r>
            <a:endParaRPr kumimoji="1" lang="en-US" altLang="ja-JP" sz="1400" dirty="0">
              <a:solidFill>
                <a:schemeClr val="tx1"/>
              </a:solidFill>
            </a:endParaRPr>
          </a:p>
          <a:p>
            <a:pPr algn="ctr"/>
            <a:r>
              <a:rPr kumimoji="1" lang="ja-JP" altLang="en-US" sz="1400" dirty="0">
                <a:solidFill>
                  <a:schemeClr val="tx1"/>
                </a:solidFill>
              </a:rPr>
              <a:t>グループで</a:t>
            </a:r>
            <a:endParaRPr kumimoji="1" lang="en-US" altLang="ja-JP" sz="1400" dirty="0">
              <a:solidFill>
                <a:schemeClr val="tx1"/>
              </a:solidFill>
            </a:endParaRPr>
          </a:p>
          <a:p>
            <a:pPr algn="ctr"/>
            <a:r>
              <a:rPr kumimoji="1" lang="ja-JP" altLang="en-US" sz="1400" dirty="0">
                <a:solidFill>
                  <a:schemeClr val="tx1"/>
                </a:solidFill>
              </a:rPr>
              <a:t>自己紹介</a:t>
            </a:r>
            <a:endParaRPr kumimoji="1" lang="en-US" altLang="ja-JP" sz="1400" dirty="0">
              <a:solidFill>
                <a:schemeClr val="tx1"/>
              </a:solidFill>
            </a:endParaRPr>
          </a:p>
        </p:txBody>
      </p:sp>
      <p:sp>
        <p:nvSpPr>
          <p:cNvPr id="13" name="山形 12"/>
          <p:cNvSpPr/>
          <p:nvPr/>
        </p:nvSpPr>
        <p:spPr>
          <a:xfrm>
            <a:off x="1403648" y="1268760"/>
            <a:ext cx="1440160" cy="1008112"/>
          </a:xfrm>
          <a:prstGeom prst="chevron">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Ⅰ</a:t>
            </a:r>
            <a:endParaRPr kumimoji="1" lang="ja-JP" altLang="en-US" sz="1400" dirty="0">
              <a:solidFill>
                <a:schemeClr val="tx1"/>
              </a:solidFill>
            </a:endParaRPr>
          </a:p>
        </p:txBody>
      </p:sp>
      <p:sp>
        <p:nvSpPr>
          <p:cNvPr id="14" name="山形 13"/>
          <p:cNvSpPr/>
          <p:nvPr/>
        </p:nvSpPr>
        <p:spPr>
          <a:xfrm>
            <a:off x="241176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Ⅱ</a:t>
            </a:r>
            <a:endParaRPr kumimoji="1" lang="ja-JP" altLang="en-US" sz="1400" dirty="0">
              <a:solidFill>
                <a:schemeClr val="tx1"/>
              </a:solidFill>
            </a:endParaRPr>
          </a:p>
        </p:txBody>
      </p:sp>
      <p:sp>
        <p:nvSpPr>
          <p:cNvPr id="15" name="山形 14"/>
          <p:cNvSpPr/>
          <p:nvPr/>
        </p:nvSpPr>
        <p:spPr>
          <a:xfrm>
            <a:off x="3419872"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Ⅲ</a:t>
            </a:r>
            <a:endParaRPr kumimoji="1" lang="ja-JP" altLang="en-US" sz="1400" dirty="0">
              <a:solidFill>
                <a:schemeClr val="tx1"/>
              </a:solidFill>
            </a:endParaRPr>
          </a:p>
        </p:txBody>
      </p:sp>
      <p:sp>
        <p:nvSpPr>
          <p:cNvPr id="16" name="山形 15"/>
          <p:cNvSpPr/>
          <p:nvPr/>
        </p:nvSpPr>
        <p:spPr>
          <a:xfrm>
            <a:off x="4427984"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Ⅳ</a:t>
            </a:r>
            <a:endParaRPr kumimoji="1" lang="ja-JP" altLang="en-US" sz="1400" dirty="0">
              <a:solidFill>
                <a:schemeClr val="tx1"/>
              </a:solidFill>
            </a:endParaRPr>
          </a:p>
        </p:txBody>
      </p:sp>
      <p:sp>
        <p:nvSpPr>
          <p:cNvPr id="17" name="山形 16"/>
          <p:cNvSpPr/>
          <p:nvPr/>
        </p:nvSpPr>
        <p:spPr>
          <a:xfrm>
            <a:off x="5436096"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Ⅴ</a:t>
            </a:r>
            <a:endParaRPr kumimoji="1" lang="ja-JP" altLang="en-US" sz="1400" dirty="0">
              <a:solidFill>
                <a:schemeClr val="tx1"/>
              </a:solidFill>
            </a:endParaRPr>
          </a:p>
        </p:txBody>
      </p:sp>
      <p:sp>
        <p:nvSpPr>
          <p:cNvPr id="18" name="山形 17"/>
          <p:cNvSpPr/>
          <p:nvPr/>
        </p:nvSpPr>
        <p:spPr>
          <a:xfrm>
            <a:off x="6444208"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話し合い</a:t>
            </a:r>
          </a:p>
        </p:txBody>
      </p:sp>
      <p:sp>
        <p:nvSpPr>
          <p:cNvPr id="19" name="山形 18"/>
          <p:cNvSpPr/>
          <p:nvPr/>
        </p:nvSpPr>
        <p:spPr>
          <a:xfrm>
            <a:off x="745232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発表</a:t>
            </a:r>
          </a:p>
        </p:txBody>
      </p:sp>
      <p:sp>
        <p:nvSpPr>
          <p:cNvPr id="20" name="テキスト ボックス 19"/>
          <p:cNvSpPr txBox="1"/>
          <p:nvPr/>
        </p:nvSpPr>
        <p:spPr>
          <a:xfrm>
            <a:off x="467544" y="2277870"/>
            <a:ext cx="792088" cy="307777"/>
          </a:xfrm>
          <a:prstGeom prst="rect">
            <a:avLst/>
          </a:prstGeom>
          <a:noFill/>
        </p:spPr>
        <p:txBody>
          <a:bodyPr wrap="square" rtlCol="0">
            <a:spAutoFit/>
          </a:bodyPr>
          <a:lstStyle/>
          <a:p>
            <a:r>
              <a:rPr kumimoji="1" lang="ja-JP" altLang="en-US" sz="1400" dirty="0"/>
              <a:t>１０分</a:t>
            </a:r>
          </a:p>
        </p:txBody>
      </p:sp>
      <p:sp>
        <p:nvSpPr>
          <p:cNvPr id="21" name="テキスト ボックス 20"/>
          <p:cNvSpPr txBox="1"/>
          <p:nvPr/>
        </p:nvSpPr>
        <p:spPr>
          <a:xfrm>
            <a:off x="1547664" y="2277870"/>
            <a:ext cx="792088" cy="307777"/>
          </a:xfrm>
          <a:prstGeom prst="rect">
            <a:avLst/>
          </a:prstGeom>
          <a:noFill/>
        </p:spPr>
        <p:txBody>
          <a:bodyPr wrap="square" rtlCol="0">
            <a:spAutoFit/>
          </a:bodyPr>
          <a:lstStyle/>
          <a:p>
            <a:r>
              <a:rPr kumimoji="1" lang="ja-JP" altLang="en-US" sz="1400" dirty="0"/>
              <a:t>１５分</a:t>
            </a:r>
          </a:p>
        </p:txBody>
      </p:sp>
      <p:sp>
        <p:nvSpPr>
          <p:cNvPr id="22" name="テキスト ボックス 21"/>
          <p:cNvSpPr txBox="1"/>
          <p:nvPr/>
        </p:nvSpPr>
        <p:spPr>
          <a:xfrm>
            <a:off x="2555776" y="2276381"/>
            <a:ext cx="792088" cy="307777"/>
          </a:xfrm>
          <a:prstGeom prst="rect">
            <a:avLst/>
          </a:prstGeom>
          <a:noFill/>
        </p:spPr>
        <p:txBody>
          <a:bodyPr wrap="square" rtlCol="0">
            <a:spAutoFit/>
          </a:bodyPr>
          <a:lstStyle/>
          <a:p>
            <a:r>
              <a:rPr kumimoji="1" lang="ja-JP" altLang="en-US" sz="1400" dirty="0"/>
              <a:t>１５分</a:t>
            </a:r>
          </a:p>
        </p:txBody>
      </p:sp>
      <p:sp>
        <p:nvSpPr>
          <p:cNvPr id="23" name="テキスト ボックス 22"/>
          <p:cNvSpPr txBox="1"/>
          <p:nvPr/>
        </p:nvSpPr>
        <p:spPr>
          <a:xfrm>
            <a:off x="3563888" y="2277870"/>
            <a:ext cx="792088" cy="307777"/>
          </a:xfrm>
          <a:prstGeom prst="rect">
            <a:avLst/>
          </a:prstGeom>
          <a:noFill/>
        </p:spPr>
        <p:txBody>
          <a:bodyPr wrap="square" rtlCol="0">
            <a:spAutoFit/>
          </a:bodyPr>
          <a:lstStyle/>
          <a:p>
            <a:r>
              <a:rPr kumimoji="1" lang="ja-JP" altLang="en-US" sz="1400" dirty="0"/>
              <a:t>１５分</a:t>
            </a:r>
          </a:p>
        </p:txBody>
      </p:sp>
      <p:sp>
        <p:nvSpPr>
          <p:cNvPr id="24" name="テキスト ボックス 23"/>
          <p:cNvSpPr txBox="1"/>
          <p:nvPr/>
        </p:nvSpPr>
        <p:spPr>
          <a:xfrm>
            <a:off x="4572000" y="2285182"/>
            <a:ext cx="792088" cy="307777"/>
          </a:xfrm>
          <a:prstGeom prst="rect">
            <a:avLst/>
          </a:prstGeom>
          <a:noFill/>
        </p:spPr>
        <p:txBody>
          <a:bodyPr wrap="square" rtlCol="0">
            <a:spAutoFit/>
          </a:bodyPr>
          <a:lstStyle/>
          <a:p>
            <a:r>
              <a:rPr kumimoji="1" lang="ja-JP" altLang="en-US" sz="1400" dirty="0"/>
              <a:t>１５分</a:t>
            </a:r>
          </a:p>
        </p:txBody>
      </p:sp>
      <p:sp>
        <p:nvSpPr>
          <p:cNvPr id="25" name="テキスト ボックス 24"/>
          <p:cNvSpPr txBox="1"/>
          <p:nvPr/>
        </p:nvSpPr>
        <p:spPr>
          <a:xfrm>
            <a:off x="5580112" y="2285182"/>
            <a:ext cx="792088" cy="307777"/>
          </a:xfrm>
          <a:prstGeom prst="rect">
            <a:avLst/>
          </a:prstGeom>
          <a:noFill/>
        </p:spPr>
        <p:txBody>
          <a:bodyPr wrap="square" rtlCol="0">
            <a:spAutoFit/>
          </a:bodyPr>
          <a:lstStyle/>
          <a:p>
            <a:r>
              <a:rPr kumimoji="1" lang="ja-JP" altLang="en-US" sz="1400" dirty="0"/>
              <a:t>１５分</a:t>
            </a:r>
          </a:p>
        </p:txBody>
      </p:sp>
      <p:sp>
        <p:nvSpPr>
          <p:cNvPr id="26" name="テキスト ボックス 25"/>
          <p:cNvSpPr txBox="1"/>
          <p:nvPr/>
        </p:nvSpPr>
        <p:spPr>
          <a:xfrm>
            <a:off x="6558753" y="2276380"/>
            <a:ext cx="792088" cy="307777"/>
          </a:xfrm>
          <a:prstGeom prst="rect">
            <a:avLst/>
          </a:prstGeom>
          <a:noFill/>
        </p:spPr>
        <p:txBody>
          <a:bodyPr wrap="square" rtlCol="0">
            <a:spAutoFit/>
          </a:bodyPr>
          <a:lstStyle/>
          <a:p>
            <a:r>
              <a:rPr kumimoji="1" lang="ja-JP" altLang="en-US" sz="1400" dirty="0"/>
              <a:t>２０分</a:t>
            </a:r>
          </a:p>
        </p:txBody>
      </p:sp>
      <p:sp>
        <p:nvSpPr>
          <p:cNvPr id="27" name="テキスト ボックス 26"/>
          <p:cNvSpPr txBox="1"/>
          <p:nvPr/>
        </p:nvSpPr>
        <p:spPr>
          <a:xfrm>
            <a:off x="7596336" y="2285182"/>
            <a:ext cx="792088" cy="307777"/>
          </a:xfrm>
          <a:prstGeom prst="rect">
            <a:avLst/>
          </a:prstGeom>
          <a:noFill/>
        </p:spPr>
        <p:txBody>
          <a:bodyPr wrap="square" rtlCol="0">
            <a:spAutoFit/>
          </a:bodyPr>
          <a:lstStyle/>
          <a:p>
            <a:r>
              <a:rPr kumimoji="1" lang="ja-JP" altLang="en-US" sz="1400" dirty="0"/>
              <a:t>１５分</a:t>
            </a:r>
          </a:p>
        </p:txBody>
      </p:sp>
      <p:sp>
        <p:nvSpPr>
          <p:cNvPr id="29" name="スマイル 28"/>
          <p:cNvSpPr/>
          <p:nvPr/>
        </p:nvSpPr>
        <p:spPr>
          <a:xfrm>
            <a:off x="251520" y="4317482"/>
            <a:ext cx="504056" cy="504056"/>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457199" y="3199610"/>
            <a:ext cx="8377311" cy="3672408"/>
          </a:xfrm>
        </p:spPr>
        <p:txBody>
          <a:bodyPr>
            <a:noAutofit/>
          </a:bodyPr>
          <a:lstStyle/>
          <a:p>
            <a:r>
              <a:rPr kumimoji="1" lang="ja-JP" altLang="en-US" sz="1800" dirty="0"/>
              <a:t>パフォーマン</a:t>
            </a:r>
            <a:r>
              <a:rPr lang="ja-JP" altLang="en-US" sz="1800" dirty="0"/>
              <a:t>ス役の人１名は前方に集まってください</a:t>
            </a:r>
            <a:r>
              <a:rPr lang="ja-JP" altLang="en-US" sz="1800" dirty="0" smtClean="0"/>
              <a:t>。</a:t>
            </a:r>
            <a:endParaRPr lang="en-US" altLang="ja-JP" sz="1800" dirty="0" smtClean="0"/>
          </a:p>
          <a:p>
            <a:pPr marL="0" indent="0">
              <a:buNone/>
            </a:pPr>
            <a:endParaRPr lang="en-US" altLang="ja-JP" sz="300" dirty="0"/>
          </a:p>
          <a:p>
            <a:r>
              <a:rPr lang="ja-JP" altLang="en-US" sz="1800" dirty="0"/>
              <a:t>この体験でのターゲットは、パフォーマンス役の人になります</a:t>
            </a:r>
            <a:r>
              <a:rPr lang="ja-JP" altLang="en-US" sz="1800" dirty="0" smtClean="0"/>
              <a:t>。</a:t>
            </a:r>
            <a:endParaRPr lang="en-US" altLang="ja-JP" sz="1800" dirty="0" smtClean="0"/>
          </a:p>
          <a:p>
            <a:pPr marL="0" indent="0">
              <a:buNone/>
            </a:pPr>
            <a:endParaRPr lang="en-US" altLang="ja-JP" sz="600" dirty="0"/>
          </a:p>
          <a:p>
            <a:r>
              <a:rPr kumimoji="1" lang="ja-JP" altLang="en-US" sz="1800" dirty="0"/>
              <a:t>グループのメンバーに伝えてほしいことがあります。声を出さずに指示書を読んでください</a:t>
            </a:r>
            <a:r>
              <a:rPr kumimoji="1" lang="ja-JP" altLang="en-US" sz="1800" dirty="0" smtClean="0"/>
              <a:t>。</a:t>
            </a:r>
            <a:endParaRPr kumimoji="1" lang="en-US" altLang="ja-JP" sz="1800" dirty="0" smtClean="0"/>
          </a:p>
          <a:p>
            <a:pPr marL="0" indent="0">
              <a:buNone/>
            </a:pPr>
            <a:endParaRPr kumimoji="1" lang="en-US" altLang="ja-JP" sz="300" dirty="0"/>
          </a:p>
          <a:p>
            <a:r>
              <a:rPr kumimoji="1" lang="ja-JP" altLang="en-US" sz="1800" dirty="0"/>
              <a:t>伝える時に、言葉を話したり文字を書いたり（指文字も含む）唇を動かしたりしてはいけません。ジェスチャーゲームです</a:t>
            </a:r>
            <a:r>
              <a:rPr kumimoji="1" lang="ja-JP" altLang="en-US" sz="1800" dirty="0" smtClean="0"/>
              <a:t>。</a:t>
            </a:r>
            <a:endParaRPr kumimoji="1" lang="en-US" altLang="ja-JP" sz="1800" dirty="0" smtClean="0"/>
          </a:p>
          <a:p>
            <a:pPr marL="0" indent="0">
              <a:buNone/>
            </a:pPr>
            <a:endParaRPr kumimoji="1" lang="en-US" altLang="ja-JP" sz="600" dirty="0"/>
          </a:p>
          <a:p>
            <a:r>
              <a:rPr kumimoji="1" lang="ja-JP" altLang="en-US" sz="1800" dirty="0"/>
              <a:t>途中で「一音だけ言っていいです（同じ一音）」と指示するかもしれません。「一単語だけ言っていいです（同じ一単語）」という指示があるかもしれません。でも、それに期待せず、必死に伝えましょう。</a:t>
            </a:r>
          </a:p>
        </p:txBody>
      </p:sp>
    </p:spTree>
    <p:extLst>
      <p:ext uri="{BB962C8B-B14F-4D97-AF65-F5344CB8AC3E}">
        <p14:creationId xmlns:p14="http://schemas.microsoft.com/office/powerpoint/2010/main" val="779754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640960" cy="1143000"/>
          </a:xfrm>
        </p:spPr>
        <p:txBody>
          <a:bodyPr>
            <a:normAutofit fontScale="90000"/>
          </a:bodyPr>
          <a:lstStyle/>
          <a:p>
            <a:r>
              <a:rPr kumimoji="1" lang="ja-JP" altLang="en-US" b="1" dirty="0"/>
              <a:t>伝えられないもどかしさ　指示書①</a:t>
            </a:r>
          </a:p>
        </p:txBody>
      </p:sp>
      <p:sp>
        <p:nvSpPr>
          <p:cNvPr id="3" name="コンテンツ プレースホルダー 2"/>
          <p:cNvSpPr>
            <a:spLocks noGrp="1"/>
          </p:cNvSpPr>
          <p:nvPr>
            <p:ph idx="1"/>
          </p:nvPr>
        </p:nvSpPr>
        <p:spPr/>
        <p:txBody>
          <a:bodyPr>
            <a:noAutofit/>
          </a:bodyPr>
          <a:lstStyle/>
          <a:p>
            <a:r>
              <a:rPr lang="ja-JP" altLang="en-US" sz="2000" dirty="0"/>
              <a:t>声を出さずに指示書を読んでください。</a:t>
            </a:r>
            <a:endParaRPr lang="en-US" altLang="ja-JP" sz="2000" dirty="0"/>
          </a:p>
          <a:p>
            <a:r>
              <a:rPr lang="ja-JP" altLang="en-US" sz="2000" dirty="0"/>
              <a:t>グループのメンバーに次のことを伝えてください。伝える時に、言葉を話したり文字を書いたり（指文字含む）唇を動かしたりしてはいけません。ジェスチャーゲームと思いましょう。</a:t>
            </a:r>
            <a:endParaRPr lang="en-US" altLang="ja-JP" sz="2000" dirty="0"/>
          </a:p>
          <a:p>
            <a:endParaRPr lang="ja-JP" altLang="en-US" sz="2000" dirty="0"/>
          </a:p>
          <a:p>
            <a:endParaRPr lang="en-US" altLang="ja-JP" sz="2000" dirty="0"/>
          </a:p>
          <a:p>
            <a:endParaRPr lang="en-US" altLang="ja-JP" sz="2000" dirty="0"/>
          </a:p>
          <a:p>
            <a:endParaRPr lang="ja-JP" altLang="en-US" sz="2000" dirty="0"/>
          </a:p>
          <a:p>
            <a:r>
              <a:rPr lang="ja-JP" altLang="en-US" sz="2000" dirty="0"/>
              <a:t>途中で「一音だけ言っていいです（同じ一音）」と指示するかもしれません。「一単語だけ言っていいです（同じ一単語）」という指示があるかもしれません。でも、それに期待せず、必死に伝えましょう。</a:t>
            </a:r>
          </a:p>
          <a:p>
            <a:endParaRPr kumimoji="1" lang="ja-JP" altLang="en-US" sz="2000" dirty="0"/>
          </a:p>
        </p:txBody>
      </p:sp>
      <p:sp>
        <p:nvSpPr>
          <p:cNvPr id="5" name="円/楕円 4"/>
          <p:cNvSpPr/>
          <p:nvPr/>
        </p:nvSpPr>
        <p:spPr>
          <a:xfrm>
            <a:off x="7236296" y="1124744"/>
            <a:ext cx="1584176" cy="72008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別紙配布</a:t>
            </a:r>
            <a:endParaRPr kumimoji="1" lang="ja-JP" altLang="en-US" sz="1400" dirty="0">
              <a:solidFill>
                <a:schemeClr val="tx1"/>
              </a:solidFill>
            </a:endParaRPr>
          </a:p>
        </p:txBody>
      </p:sp>
      <p:sp>
        <p:nvSpPr>
          <p:cNvPr id="6" name="テキスト ボックス 5"/>
          <p:cNvSpPr txBox="1"/>
          <p:nvPr/>
        </p:nvSpPr>
        <p:spPr>
          <a:xfrm>
            <a:off x="1403648" y="3122965"/>
            <a:ext cx="6768752" cy="954107"/>
          </a:xfrm>
          <a:prstGeom prst="rect">
            <a:avLst/>
          </a:prstGeom>
          <a:noFill/>
          <a:ln w="15875">
            <a:solidFill>
              <a:schemeClr val="tx1"/>
            </a:solidFill>
            <a:prstDash val="solid"/>
          </a:ln>
        </p:spPr>
        <p:txBody>
          <a:bodyPr wrap="square" rtlCol="0" anchor="ctr">
            <a:spAutoFit/>
          </a:bodyPr>
          <a:lstStyle/>
          <a:p>
            <a:pPr algn="ctr"/>
            <a:r>
              <a:rPr lang="ja-JP" altLang="en-US" sz="2800" dirty="0"/>
              <a:t>日本人の好きな食べ物ベスト３は、　　寿司・カレーライス・ラーメンです。</a:t>
            </a:r>
            <a:endParaRPr kumimoji="1" lang="ja-JP" altLang="en-US" sz="2800" dirty="0"/>
          </a:p>
        </p:txBody>
      </p:sp>
    </p:spTree>
    <p:extLst>
      <p:ext uri="{BB962C8B-B14F-4D97-AF65-F5344CB8AC3E}">
        <p14:creationId xmlns:p14="http://schemas.microsoft.com/office/powerpoint/2010/main" val="555718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a:t>わかってほしかったのは</a:t>
            </a:r>
            <a:r>
              <a:rPr kumimoji="1" lang="en-US" altLang="ja-JP" sz="4000" b="1" dirty="0"/>
              <a:t>…</a:t>
            </a:r>
            <a:r>
              <a:rPr kumimoji="1" lang="ja-JP" altLang="en-US" sz="4000" b="1" dirty="0"/>
              <a:t>①</a:t>
            </a:r>
          </a:p>
        </p:txBody>
      </p:sp>
      <p:sp>
        <p:nvSpPr>
          <p:cNvPr id="3" name="コンテンツ プレースホルダー 2"/>
          <p:cNvSpPr>
            <a:spLocks noGrp="1"/>
          </p:cNvSpPr>
          <p:nvPr>
            <p:ph idx="1"/>
          </p:nvPr>
        </p:nvSpPr>
        <p:spPr>
          <a:xfrm>
            <a:off x="179512" y="1600200"/>
            <a:ext cx="8856984" cy="4525963"/>
          </a:xfrm>
        </p:spPr>
        <p:txBody>
          <a:bodyPr>
            <a:normAutofit/>
          </a:bodyPr>
          <a:lstStyle/>
          <a:p>
            <a:pPr marL="0" indent="0" algn="ctr">
              <a:buNone/>
            </a:pPr>
            <a:endParaRPr lang="en-US" altLang="ja-JP" sz="4400" dirty="0"/>
          </a:p>
          <a:p>
            <a:pPr marL="0" indent="0" algn="ctr">
              <a:buNone/>
            </a:pPr>
            <a:endParaRPr lang="en-US" altLang="ja-JP" sz="4400" dirty="0"/>
          </a:p>
          <a:p>
            <a:pPr marL="0" indent="0" algn="ctr">
              <a:buNone/>
            </a:pPr>
            <a:r>
              <a:rPr lang="ja-JP" altLang="en-US" sz="4400" spc="-300" dirty="0"/>
              <a:t>日本人の好きな食べ物ベスト３は　　</a:t>
            </a:r>
            <a:endParaRPr lang="en-US" altLang="ja-JP" sz="4400" spc="-300" dirty="0"/>
          </a:p>
          <a:p>
            <a:pPr marL="0" indent="0" algn="ctr">
              <a:buNone/>
            </a:pPr>
            <a:r>
              <a:rPr lang="en-US" altLang="ja-JP" sz="4400" spc="-300" dirty="0"/>
              <a:t> </a:t>
            </a:r>
            <a:r>
              <a:rPr lang="ja-JP" altLang="en-US" sz="4400" spc="-300" dirty="0"/>
              <a:t>寿司・カレーライス・ラーメンです。</a:t>
            </a:r>
          </a:p>
          <a:p>
            <a:pPr algn="ctr"/>
            <a:endParaRPr kumimoji="1" lang="ja-JP" altLang="en-US" sz="4400" dirty="0"/>
          </a:p>
        </p:txBody>
      </p:sp>
      <p:sp>
        <p:nvSpPr>
          <p:cNvPr id="4" name="円/楕円 3"/>
          <p:cNvSpPr/>
          <p:nvPr/>
        </p:nvSpPr>
        <p:spPr>
          <a:xfrm>
            <a:off x="7236296" y="1124744"/>
            <a:ext cx="1584176" cy="72008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別紙配布</a:t>
            </a:r>
            <a:endParaRPr kumimoji="1" lang="ja-JP" altLang="en-US" sz="1400" dirty="0">
              <a:solidFill>
                <a:schemeClr val="tx1"/>
              </a:solidFill>
            </a:endParaRPr>
          </a:p>
        </p:txBody>
      </p:sp>
    </p:spTree>
    <p:extLst>
      <p:ext uri="{BB962C8B-B14F-4D97-AF65-F5344CB8AC3E}">
        <p14:creationId xmlns:p14="http://schemas.microsoft.com/office/powerpoint/2010/main" val="920223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068960"/>
            <a:ext cx="8640960" cy="3373835"/>
          </a:xfrm>
        </p:spPr>
        <p:txBody>
          <a:bodyPr>
            <a:normAutofit/>
          </a:bodyPr>
          <a:lstStyle/>
          <a:p>
            <a:pPr>
              <a:lnSpc>
                <a:spcPct val="150000"/>
              </a:lnSpc>
            </a:pPr>
            <a:r>
              <a:rPr kumimoji="1" lang="ja-JP" altLang="en-US" sz="2400" dirty="0"/>
              <a:t>次のパフォーマン</a:t>
            </a:r>
            <a:r>
              <a:rPr lang="ja-JP" altLang="en-US" sz="2400" dirty="0"/>
              <a:t>ス役の人１名は前方に集まってください。同様のジェスチャーゲーム第２弾です</a:t>
            </a:r>
            <a:r>
              <a:rPr lang="ja-JP" altLang="en-US" sz="2400" dirty="0" smtClean="0"/>
              <a:t>。</a:t>
            </a:r>
            <a:endParaRPr lang="en-US" altLang="ja-JP" sz="2400" dirty="0" smtClean="0"/>
          </a:p>
          <a:p>
            <a:pPr marL="0" indent="0">
              <a:lnSpc>
                <a:spcPct val="150000"/>
              </a:lnSpc>
              <a:buNone/>
            </a:pPr>
            <a:endParaRPr lang="en-US" altLang="ja-JP" sz="1600" dirty="0"/>
          </a:p>
          <a:p>
            <a:pPr>
              <a:lnSpc>
                <a:spcPct val="150000"/>
              </a:lnSpc>
            </a:pPr>
            <a:r>
              <a:rPr kumimoji="1" lang="ja-JP" altLang="en-US" sz="2400" dirty="0"/>
              <a:t>ただし、メンバーの方は「わかんない」「何？」「ちゃんと伝えて」など、厳しい言葉を投げ掛けながら、決して正解を出さないようにお願いします。</a:t>
            </a:r>
          </a:p>
        </p:txBody>
      </p:sp>
      <p:sp>
        <p:nvSpPr>
          <p:cNvPr id="12" name="ホームベース 11"/>
          <p:cNvSpPr/>
          <p:nvPr/>
        </p:nvSpPr>
        <p:spPr>
          <a:xfrm>
            <a:off x="251520" y="1268760"/>
            <a:ext cx="1584176" cy="1008112"/>
          </a:xfrm>
          <a:prstGeom prst="homePlat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まずは</a:t>
            </a:r>
            <a:endParaRPr kumimoji="1" lang="en-US" altLang="ja-JP" sz="1400" dirty="0">
              <a:solidFill>
                <a:schemeClr val="tx1"/>
              </a:solidFill>
            </a:endParaRPr>
          </a:p>
          <a:p>
            <a:pPr algn="ctr"/>
            <a:r>
              <a:rPr kumimoji="1" lang="ja-JP" altLang="en-US" sz="1400" dirty="0">
                <a:solidFill>
                  <a:schemeClr val="tx1"/>
                </a:solidFill>
              </a:rPr>
              <a:t>グループで</a:t>
            </a:r>
            <a:endParaRPr kumimoji="1" lang="en-US" altLang="ja-JP" sz="1400" dirty="0">
              <a:solidFill>
                <a:schemeClr val="tx1"/>
              </a:solidFill>
            </a:endParaRPr>
          </a:p>
          <a:p>
            <a:pPr algn="ctr"/>
            <a:r>
              <a:rPr kumimoji="1" lang="ja-JP" altLang="en-US" sz="1400" dirty="0">
                <a:solidFill>
                  <a:schemeClr val="tx1"/>
                </a:solidFill>
              </a:rPr>
              <a:t>自己紹介</a:t>
            </a:r>
            <a:endParaRPr kumimoji="1" lang="en-US" altLang="ja-JP" sz="1400" dirty="0">
              <a:solidFill>
                <a:schemeClr val="tx1"/>
              </a:solidFill>
            </a:endParaRPr>
          </a:p>
        </p:txBody>
      </p:sp>
      <p:sp>
        <p:nvSpPr>
          <p:cNvPr id="13" name="山形 12"/>
          <p:cNvSpPr/>
          <p:nvPr/>
        </p:nvSpPr>
        <p:spPr>
          <a:xfrm>
            <a:off x="1403648" y="1268760"/>
            <a:ext cx="1440160" cy="1008112"/>
          </a:xfrm>
          <a:prstGeom prst="chevron">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Ⅰ</a:t>
            </a:r>
            <a:endParaRPr kumimoji="1" lang="ja-JP" altLang="en-US" sz="1400" dirty="0">
              <a:solidFill>
                <a:schemeClr val="tx1"/>
              </a:solidFill>
            </a:endParaRPr>
          </a:p>
        </p:txBody>
      </p:sp>
      <p:sp>
        <p:nvSpPr>
          <p:cNvPr id="14" name="山形 13"/>
          <p:cNvSpPr/>
          <p:nvPr/>
        </p:nvSpPr>
        <p:spPr>
          <a:xfrm>
            <a:off x="241176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体験</a:t>
            </a:r>
            <a:r>
              <a:rPr kumimoji="1" lang="en-US" altLang="ja-JP" sz="1400" dirty="0">
                <a:solidFill>
                  <a:schemeClr val="tx1"/>
                </a:solidFill>
              </a:rPr>
              <a:t>Ⅱ</a:t>
            </a:r>
            <a:endParaRPr kumimoji="1" lang="ja-JP" altLang="en-US" sz="1400" dirty="0">
              <a:solidFill>
                <a:schemeClr val="tx1"/>
              </a:solidFill>
            </a:endParaRPr>
          </a:p>
        </p:txBody>
      </p:sp>
      <p:sp>
        <p:nvSpPr>
          <p:cNvPr id="15" name="山形 14"/>
          <p:cNvSpPr/>
          <p:nvPr/>
        </p:nvSpPr>
        <p:spPr>
          <a:xfrm>
            <a:off x="3419872"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Ⅲ</a:t>
            </a:r>
            <a:endParaRPr kumimoji="1" lang="ja-JP" altLang="en-US" sz="1400" dirty="0">
              <a:solidFill>
                <a:schemeClr val="tx1"/>
              </a:solidFill>
            </a:endParaRPr>
          </a:p>
        </p:txBody>
      </p:sp>
      <p:sp>
        <p:nvSpPr>
          <p:cNvPr id="16" name="山形 15"/>
          <p:cNvSpPr/>
          <p:nvPr/>
        </p:nvSpPr>
        <p:spPr>
          <a:xfrm>
            <a:off x="4427984"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Ⅳ</a:t>
            </a:r>
            <a:endParaRPr kumimoji="1" lang="ja-JP" altLang="en-US" sz="1400" dirty="0">
              <a:solidFill>
                <a:schemeClr val="tx1"/>
              </a:solidFill>
            </a:endParaRPr>
          </a:p>
        </p:txBody>
      </p:sp>
      <p:sp>
        <p:nvSpPr>
          <p:cNvPr id="17" name="山形 16"/>
          <p:cNvSpPr/>
          <p:nvPr/>
        </p:nvSpPr>
        <p:spPr>
          <a:xfrm>
            <a:off x="5436096"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体験</a:t>
            </a:r>
            <a:r>
              <a:rPr lang="en-US" altLang="ja-JP" sz="1400" dirty="0">
                <a:solidFill>
                  <a:schemeClr val="tx1"/>
                </a:solidFill>
              </a:rPr>
              <a:t>Ⅴ</a:t>
            </a:r>
            <a:endParaRPr kumimoji="1" lang="ja-JP" altLang="en-US" sz="1400" dirty="0">
              <a:solidFill>
                <a:schemeClr val="tx1"/>
              </a:solidFill>
            </a:endParaRPr>
          </a:p>
        </p:txBody>
      </p:sp>
      <p:sp>
        <p:nvSpPr>
          <p:cNvPr id="18" name="山形 17"/>
          <p:cNvSpPr/>
          <p:nvPr/>
        </p:nvSpPr>
        <p:spPr>
          <a:xfrm>
            <a:off x="6444208"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話し合い</a:t>
            </a:r>
          </a:p>
        </p:txBody>
      </p:sp>
      <p:sp>
        <p:nvSpPr>
          <p:cNvPr id="19" name="山形 18"/>
          <p:cNvSpPr/>
          <p:nvPr/>
        </p:nvSpPr>
        <p:spPr>
          <a:xfrm>
            <a:off x="7452320" y="1268760"/>
            <a:ext cx="1440160" cy="1008112"/>
          </a:xfrm>
          <a:prstGeom prst="chevron">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発表</a:t>
            </a:r>
          </a:p>
        </p:txBody>
      </p:sp>
      <p:sp>
        <p:nvSpPr>
          <p:cNvPr id="20" name="テキスト ボックス 19"/>
          <p:cNvSpPr txBox="1"/>
          <p:nvPr/>
        </p:nvSpPr>
        <p:spPr>
          <a:xfrm>
            <a:off x="467544" y="2277870"/>
            <a:ext cx="792088" cy="307777"/>
          </a:xfrm>
          <a:prstGeom prst="rect">
            <a:avLst/>
          </a:prstGeom>
          <a:noFill/>
        </p:spPr>
        <p:txBody>
          <a:bodyPr wrap="square" rtlCol="0">
            <a:spAutoFit/>
          </a:bodyPr>
          <a:lstStyle/>
          <a:p>
            <a:r>
              <a:rPr kumimoji="1" lang="ja-JP" altLang="en-US" sz="1400" dirty="0"/>
              <a:t>１０分</a:t>
            </a:r>
          </a:p>
        </p:txBody>
      </p:sp>
      <p:sp>
        <p:nvSpPr>
          <p:cNvPr id="21" name="テキスト ボックス 20"/>
          <p:cNvSpPr txBox="1"/>
          <p:nvPr/>
        </p:nvSpPr>
        <p:spPr>
          <a:xfrm>
            <a:off x="1547664" y="2277870"/>
            <a:ext cx="792088" cy="307777"/>
          </a:xfrm>
          <a:prstGeom prst="rect">
            <a:avLst/>
          </a:prstGeom>
          <a:noFill/>
        </p:spPr>
        <p:txBody>
          <a:bodyPr wrap="square" rtlCol="0">
            <a:spAutoFit/>
          </a:bodyPr>
          <a:lstStyle/>
          <a:p>
            <a:r>
              <a:rPr kumimoji="1" lang="ja-JP" altLang="en-US" sz="1400" dirty="0"/>
              <a:t>１５分</a:t>
            </a:r>
          </a:p>
        </p:txBody>
      </p:sp>
      <p:sp>
        <p:nvSpPr>
          <p:cNvPr id="22" name="テキスト ボックス 21"/>
          <p:cNvSpPr txBox="1"/>
          <p:nvPr/>
        </p:nvSpPr>
        <p:spPr>
          <a:xfrm>
            <a:off x="2555776" y="2276381"/>
            <a:ext cx="792088" cy="307777"/>
          </a:xfrm>
          <a:prstGeom prst="rect">
            <a:avLst/>
          </a:prstGeom>
          <a:noFill/>
        </p:spPr>
        <p:txBody>
          <a:bodyPr wrap="square" rtlCol="0">
            <a:spAutoFit/>
          </a:bodyPr>
          <a:lstStyle/>
          <a:p>
            <a:r>
              <a:rPr kumimoji="1" lang="ja-JP" altLang="en-US" sz="1400" dirty="0"/>
              <a:t>１５分</a:t>
            </a:r>
          </a:p>
        </p:txBody>
      </p:sp>
      <p:sp>
        <p:nvSpPr>
          <p:cNvPr id="23" name="テキスト ボックス 22"/>
          <p:cNvSpPr txBox="1"/>
          <p:nvPr/>
        </p:nvSpPr>
        <p:spPr>
          <a:xfrm>
            <a:off x="3563888" y="2277870"/>
            <a:ext cx="792088" cy="307777"/>
          </a:xfrm>
          <a:prstGeom prst="rect">
            <a:avLst/>
          </a:prstGeom>
          <a:noFill/>
        </p:spPr>
        <p:txBody>
          <a:bodyPr wrap="square" rtlCol="0">
            <a:spAutoFit/>
          </a:bodyPr>
          <a:lstStyle/>
          <a:p>
            <a:r>
              <a:rPr kumimoji="1" lang="ja-JP" altLang="en-US" sz="1400" dirty="0"/>
              <a:t>１５分</a:t>
            </a:r>
          </a:p>
        </p:txBody>
      </p:sp>
      <p:sp>
        <p:nvSpPr>
          <p:cNvPr id="24" name="テキスト ボックス 23"/>
          <p:cNvSpPr txBox="1"/>
          <p:nvPr/>
        </p:nvSpPr>
        <p:spPr>
          <a:xfrm>
            <a:off x="4572000" y="2285182"/>
            <a:ext cx="792088" cy="307777"/>
          </a:xfrm>
          <a:prstGeom prst="rect">
            <a:avLst/>
          </a:prstGeom>
          <a:noFill/>
        </p:spPr>
        <p:txBody>
          <a:bodyPr wrap="square" rtlCol="0">
            <a:spAutoFit/>
          </a:bodyPr>
          <a:lstStyle/>
          <a:p>
            <a:r>
              <a:rPr kumimoji="1" lang="ja-JP" altLang="en-US" sz="1400" dirty="0"/>
              <a:t>１５分</a:t>
            </a:r>
          </a:p>
        </p:txBody>
      </p:sp>
      <p:sp>
        <p:nvSpPr>
          <p:cNvPr id="25" name="テキスト ボックス 24"/>
          <p:cNvSpPr txBox="1"/>
          <p:nvPr/>
        </p:nvSpPr>
        <p:spPr>
          <a:xfrm>
            <a:off x="5580112" y="2285182"/>
            <a:ext cx="792088" cy="307777"/>
          </a:xfrm>
          <a:prstGeom prst="rect">
            <a:avLst/>
          </a:prstGeom>
          <a:noFill/>
        </p:spPr>
        <p:txBody>
          <a:bodyPr wrap="square" rtlCol="0">
            <a:spAutoFit/>
          </a:bodyPr>
          <a:lstStyle/>
          <a:p>
            <a:r>
              <a:rPr kumimoji="1" lang="ja-JP" altLang="en-US" sz="1400" dirty="0"/>
              <a:t>１５分</a:t>
            </a:r>
          </a:p>
        </p:txBody>
      </p:sp>
      <p:sp>
        <p:nvSpPr>
          <p:cNvPr id="26" name="テキスト ボックス 25"/>
          <p:cNvSpPr txBox="1"/>
          <p:nvPr/>
        </p:nvSpPr>
        <p:spPr>
          <a:xfrm>
            <a:off x="6558753" y="2276380"/>
            <a:ext cx="792088" cy="307777"/>
          </a:xfrm>
          <a:prstGeom prst="rect">
            <a:avLst/>
          </a:prstGeom>
          <a:noFill/>
        </p:spPr>
        <p:txBody>
          <a:bodyPr wrap="square" rtlCol="0">
            <a:spAutoFit/>
          </a:bodyPr>
          <a:lstStyle/>
          <a:p>
            <a:r>
              <a:rPr kumimoji="1" lang="ja-JP" altLang="en-US" sz="1400" dirty="0"/>
              <a:t>２０分</a:t>
            </a:r>
          </a:p>
        </p:txBody>
      </p:sp>
      <p:sp>
        <p:nvSpPr>
          <p:cNvPr id="27" name="テキスト ボックス 26"/>
          <p:cNvSpPr txBox="1"/>
          <p:nvPr/>
        </p:nvSpPr>
        <p:spPr>
          <a:xfrm>
            <a:off x="7596336" y="2285182"/>
            <a:ext cx="792088" cy="307777"/>
          </a:xfrm>
          <a:prstGeom prst="rect">
            <a:avLst/>
          </a:prstGeom>
          <a:noFill/>
        </p:spPr>
        <p:txBody>
          <a:bodyPr wrap="square" rtlCol="0">
            <a:spAutoFit/>
          </a:bodyPr>
          <a:lstStyle/>
          <a:p>
            <a:r>
              <a:rPr kumimoji="1" lang="ja-JP" altLang="en-US" sz="1400" dirty="0"/>
              <a:t>１５分</a:t>
            </a:r>
          </a:p>
        </p:txBody>
      </p:sp>
      <p:sp>
        <p:nvSpPr>
          <p:cNvPr id="28" name="タイトル 1"/>
          <p:cNvSpPr txBox="1">
            <a:spLocks/>
          </p:cNvSpPr>
          <p:nvPr/>
        </p:nvSpPr>
        <p:spPr>
          <a:xfrm>
            <a:off x="125760" y="58938"/>
            <a:ext cx="889248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b="1" dirty="0" smtClean="0"/>
              <a:t>演習１</a:t>
            </a:r>
            <a:r>
              <a:rPr lang="en-US" altLang="ja-JP" sz="2800" b="1" dirty="0" smtClean="0"/>
              <a:t>-</a:t>
            </a:r>
            <a:r>
              <a:rPr lang="ja-JP" altLang="en-US" sz="2800" b="1" dirty="0" smtClean="0"/>
              <a:t>体験</a:t>
            </a:r>
            <a:r>
              <a:rPr lang="en-US" altLang="ja-JP" sz="2800" b="1" dirty="0" smtClean="0"/>
              <a:t>Ⅰ</a:t>
            </a:r>
            <a:r>
              <a:rPr lang="ja-JP" altLang="en-US" sz="3600" b="1" dirty="0" smtClean="0"/>
              <a:t>　伝えられないもどかしさ②</a:t>
            </a:r>
            <a:endParaRPr lang="ja-JP" altLang="en-US" sz="3600" b="1" dirty="0"/>
          </a:p>
        </p:txBody>
      </p:sp>
    </p:spTree>
    <p:extLst>
      <p:ext uri="{BB962C8B-B14F-4D97-AF65-F5344CB8AC3E}">
        <p14:creationId xmlns:p14="http://schemas.microsoft.com/office/powerpoint/2010/main" val="1432434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強行）">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3362</TotalTime>
  <Words>3267</Words>
  <Application>Microsoft Office PowerPoint</Application>
  <PresentationFormat>画面に合わせる (4:3)</PresentationFormat>
  <Paragraphs>705</Paragraphs>
  <Slides>44</Slides>
  <Notes>0</Notes>
  <HiddenSlides>3</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44</vt:i4>
      </vt:variant>
    </vt:vector>
  </HeadingPairs>
  <TitlesOfParts>
    <vt:vector size="48" baseType="lpstr">
      <vt:lpstr>メイリオ</vt:lpstr>
      <vt:lpstr>メイリオ</vt:lpstr>
      <vt:lpstr>Arial</vt:lpstr>
      <vt:lpstr>Office ​​テーマ</vt:lpstr>
      <vt:lpstr>強度行動障害の理解⑤ 困っていることの体験</vt:lpstr>
      <vt:lpstr>この時間で学びたいこと</vt:lpstr>
      <vt:lpstr>それぞれの地域で実施するときに</vt:lpstr>
      <vt:lpstr>この時間の流れ</vt:lpstr>
      <vt:lpstr>まずはグループで自己紹介</vt:lpstr>
      <vt:lpstr>演習１-体験Ⅰ　伝えられないもどかしさ①</vt:lpstr>
      <vt:lpstr>伝えられないもどかしさ　指示書①</vt:lpstr>
      <vt:lpstr>わかってほしかったのは…①</vt:lpstr>
      <vt:lpstr>PowerPoint プレゼンテーション</vt:lpstr>
      <vt:lpstr>伝えられないもどかしさ　指示書②</vt:lpstr>
      <vt:lpstr>わかってほしかったのは…②</vt:lpstr>
      <vt:lpstr>PowerPoint プレゼンテーション</vt:lpstr>
      <vt:lpstr>PowerPoint プレゼンテーション</vt:lpstr>
      <vt:lpstr>PowerPoint プレゼンテーション</vt:lpstr>
      <vt:lpstr>演習１-体験Ⅱ　意味のわからない苦痛①</vt:lpstr>
      <vt:lpstr>意味のわからない苦痛　指示書</vt:lpstr>
      <vt:lpstr>演習１-体験Ⅱ　意味のわからない苦痛②</vt:lpstr>
      <vt:lpstr>何言ってたのか…</vt:lpstr>
      <vt:lpstr>演習１-体験Ⅱ　意味のわからない苦痛③</vt:lpstr>
      <vt:lpstr>演習１-体験Ⅱ　意味のわからない苦痛④</vt:lpstr>
      <vt:lpstr>演習１-体験Ⅱ　意味のわからない苦痛⑤</vt:lpstr>
      <vt:lpstr>演習１-体験Ⅲ　見通しのもてない不安や恐怖①</vt:lpstr>
      <vt:lpstr>演習１-体験Ⅲ　見通しのもてない不安や恐怖②</vt:lpstr>
      <vt:lpstr>PowerPoint プレゼンテーション</vt:lpstr>
      <vt:lpstr>演習１-体験Ⅲ　見通しのもてない不安や恐怖④</vt:lpstr>
      <vt:lpstr>PowerPoint プレゼンテーション</vt:lpstr>
      <vt:lpstr>演習１-体験Ⅳ　情報処理の困難①</vt:lpstr>
      <vt:lpstr>PowerPoint プレゼンテーション</vt:lpstr>
      <vt:lpstr>PowerPoint プレゼンテーション</vt:lpstr>
      <vt:lpstr>見つかりましたか</vt:lpstr>
      <vt:lpstr>演習１-体験Ⅳ　情報処理の困難②</vt:lpstr>
      <vt:lpstr>演習１-体験Ⅳ　情報処理の困難③</vt:lpstr>
      <vt:lpstr>PowerPoint プレゼンテーション</vt:lpstr>
      <vt:lpstr>PowerPoint プレゼンテーション</vt:lpstr>
      <vt:lpstr>PowerPoint プレゼンテーション</vt:lpstr>
      <vt:lpstr>演習１-体験Ⅴ　感覚の特異性①</vt:lpstr>
      <vt:lpstr>聞き取れましたか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話し合い　</vt:lpstr>
      <vt:lpstr>発表　</vt:lpstr>
    </vt:vector>
  </TitlesOfParts>
  <Company>国立リハビリテーションセンター</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強度行動障害の理解④ 困っていることの体験</dc:title>
  <dc:creator>Administrator</dc:creator>
  <cp:lastModifiedBy>相馬　美幸</cp:lastModifiedBy>
  <cp:revision>141</cp:revision>
  <cp:lastPrinted>2019-05-09T06:13:43Z</cp:lastPrinted>
  <dcterms:created xsi:type="dcterms:W3CDTF">2019-02-12T23:42:20Z</dcterms:created>
  <dcterms:modified xsi:type="dcterms:W3CDTF">2019-06-21T00:06:51Z</dcterms:modified>
</cp:coreProperties>
</file>