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407" r:id="rId4"/>
    <p:sldId id="393" r:id="rId5"/>
    <p:sldId id="294" r:id="rId6"/>
    <p:sldId id="292" r:id="rId7"/>
    <p:sldId id="260" r:id="rId8"/>
    <p:sldId id="295" r:id="rId9"/>
    <p:sldId id="293" r:id="rId10"/>
    <p:sldId id="262" r:id="rId11"/>
    <p:sldId id="264" r:id="rId12"/>
    <p:sldId id="265" r:id="rId13"/>
    <p:sldId id="296" r:id="rId14"/>
    <p:sldId id="297" r:id="rId15"/>
    <p:sldId id="298" r:id="rId16"/>
    <p:sldId id="299" r:id="rId17"/>
    <p:sldId id="300" r:id="rId18"/>
    <p:sldId id="301" r:id="rId19"/>
    <p:sldId id="302" r:id="rId20"/>
    <p:sldId id="397" r:id="rId21"/>
    <p:sldId id="303" r:id="rId22"/>
    <p:sldId id="396" r:id="rId23"/>
    <p:sldId id="266" r:id="rId2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74843" autoAdjust="0"/>
  </p:normalViewPr>
  <p:slideViewPr>
    <p:cSldViewPr snapToGrid="0">
      <p:cViewPr varScale="1">
        <p:scale>
          <a:sx n="70" d="100"/>
          <a:sy n="70" d="100"/>
        </p:scale>
        <p:origin x="6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9D6C17-AEB4-4754-BC8D-E5CE9951E9BD}" type="datetimeFigureOut">
              <a:rPr kumimoji="1" lang="ja-JP" altLang="en-US" smtClean="0"/>
              <a:t>2019/5/23</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0274894-E230-40B9-A1C5-5359B5F88480}" type="slidenum">
              <a:rPr kumimoji="1" lang="ja-JP" altLang="en-US" smtClean="0"/>
              <a:t>‹#›</a:t>
            </a:fld>
            <a:endParaRPr kumimoji="1" lang="ja-JP" altLang="en-US"/>
          </a:p>
        </p:txBody>
      </p:sp>
    </p:spTree>
    <p:extLst>
      <p:ext uri="{BB962C8B-B14F-4D97-AF65-F5344CB8AC3E}">
        <p14:creationId xmlns:p14="http://schemas.microsoft.com/office/powerpoint/2010/main" val="4175840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分</a:t>
            </a:r>
            <a:r>
              <a:rPr kumimoji="1" lang="en-US" altLang="ja-JP" dirty="0"/>
              <a:t>】</a:t>
            </a:r>
            <a:r>
              <a:rPr kumimoji="1" lang="ja-JP" altLang="en-US" dirty="0"/>
              <a:t>講師自己紹介</a:t>
            </a:r>
            <a:r>
              <a:rPr kumimoji="1" lang="en-US" altLang="ja-JP" dirty="0"/>
              <a:t>/</a:t>
            </a:r>
            <a:r>
              <a:rPr kumimoji="1" lang="en-US" altLang="ja-JP" dirty="0" err="1"/>
              <a:t>IceBreake</a:t>
            </a:r>
            <a:endParaRPr kumimoji="1" lang="ja-JP" altLang="en-US" dirty="0"/>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1</a:t>
            </a:fld>
            <a:endParaRPr kumimoji="1" lang="ja-JP" altLang="en-US"/>
          </a:p>
        </p:txBody>
      </p:sp>
    </p:spTree>
    <p:extLst>
      <p:ext uri="{BB962C8B-B14F-4D97-AF65-F5344CB8AC3E}">
        <p14:creationId xmlns:p14="http://schemas.microsoft.com/office/powerpoint/2010/main" val="596786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分</a:t>
            </a:r>
            <a:r>
              <a:rPr kumimoji="1" lang="en-US" altLang="ja-JP" dirty="0"/>
              <a:t>】</a:t>
            </a:r>
          </a:p>
          <a:p>
            <a:r>
              <a:rPr kumimoji="1" lang="ja-JP" altLang="en-US" dirty="0"/>
              <a:t>そのまま読み上げる。</a:t>
            </a:r>
            <a:endParaRPr kumimoji="1" lang="en-US" altLang="ja-JP" dirty="0"/>
          </a:p>
          <a:p>
            <a:endParaRPr kumimoji="1" lang="en-US" altLang="ja-JP" dirty="0"/>
          </a:p>
          <a:p>
            <a:r>
              <a:rPr kumimoji="1" lang="ja-JP" altLang="en-US" dirty="0"/>
              <a:t>ここまで</a:t>
            </a:r>
            <a:r>
              <a:rPr kumimoji="1" lang="en-US" altLang="ja-JP" b="1" dirty="0"/>
              <a:t>28</a:t>
            </a:r>
            <a:r>
              <a:rPr kumimoji="1" lang="ja-JP" altLang="en-US" b="1" dirty="0"/>
              <a:t>分</a:t>
            </a:r>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10</a:t>
            </a:fld>
            <a:endParaRPr kumimoji="1" lang="ja-JP" altLang="en-US"/>
          </a:p>
        </p:txBody>
      </p:sp>
    </p:spTree>
    <p:extLst>
      <p:ext uri="{BB962C8B-B14F-4D97-AF65-F5344CB8AC3E}">
        <p14:creationId xmlns:p14="http://schemas.microsoft.com/office/powerpoint/2010/main" val="65597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分</a:t>
            </a:r>
            <a:r>
              <a:rPr kumimoji="1" lang="en-US" altLang="ja-JP" dirty="0"/>
              <a:t>】</a:t>
            </a:r>
            <a:r>
              <a:rPr kumimoji="1" lang="ja-JP" altLang="en-US" dirty="0"/>
              <a:t>行動をチェックして、その右に具体的な行動を記入します。</a:t>
            </a:r>
            <a:endParaRPr kumimoji="1" lang="en-US" altLang="ja-JP" dirty="0"/>
          </a:p>
          <a:p>
            <a:r>
              <a:rPr kumimoji="1" lang="en-US" altLang="ja-JP" dirty="0"/>
              <a:t>【2</a:t>
            </a:r>
            <a:r>
              <a:rPr kumimoji="1" lang="ja-JP" altLang="en-US" dirty="0"/>
              <a:t>分</a:t>
            </a:r>
            <a:r>
              <a:rPr kumimoji="1" lang="en-US" altLang="ja-JP" dirty="0"/>
              <a:t>】S11〜S18</a:t>
            </a:r>
            <a:r>
              <a:rPr kumimoji="1" lang="ja-JP" altLang="en-US" dirty="0"/>
              <a:t>を流して簡単に演習</a:t>
            </a:r>
            <a:r>
              <a:rPr kumimoji="1" lang="en-US" altLang="ja-JP" dirty="0"/>
              <a:t>Ⅱ</a:t>
            </a:r>
            <a:r>
              <a:rPr kumimoji="1" lang="ja-JP" altLang="en-US" dirty="0"/>
              <a:t>のやり方を説明します。</a:t>
            </a:r>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11</a:t>
            </a:fld>
            <a:endParaRPr kumimoji="1" lang="ja-JP" altLang="en-US"/>
          </a:p>
        </p:txBody>
      </p:sp>
    </p:spTree>
    <p:extLst>
      <p:ext uri="{BB962C8B-B14F-4D97-AF65-F5344CB8AC3E}">
        <p14:creationId xmlns:p14="http://schemas.microsoft.com/office/powerpoint/2010/main" val="325034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274894-E230-40B9-A1C5-5359B5F88480}" type="slidenum">
              <a:rPr kumimoji="1" lang="ja-JP" altLang="en-US" smtClean="0"/>
              <a:t>12</a:t>
            </a:fld>
            <a:endParaRPr kumimoji="1" lang="ja-JP" altLang="en-US"/>
          </a:p>
        </p:txBody>
      </p:sp>
    </p:spTree>
    <p:extLst>
      <p:ext uri="{BB962C8B-B14F-4D97-AF65-F5344CB8AC3E}">
        <p14:creationId xmlns:p14="http://schemas.microsoft.com/office/powerpoint/2010/main" val="330455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18</a:t>
            </a:fld>
            <a:endParaRPr kumimoji="1" lang="ja-JP" altLang="en-US"/>
          </a:p>
        </p:txBody>
      </p:sp>
    </p:spTree>
    <p:extLst>
      <p:ext uri="{BB962C8B-B14F-4D97-AF65-F5344CB8AC3E}">
        <p14:creationId xmlns:p14="http://schemas.microsoft.com/office/powerpoint/2010/main" val="240027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【7</a:t>
            </a:r>
            <a:r>
              <a:rPr kumimoji="1" lang="ja-JP" altLang="en-US" dirty="0"/>
              <a:t>分</a:t>
            </a:r>
            <a:r>
              <a:rPr kumimoji="1" lang="en-US" altLang="ja-JP" dirty="0"/>
              <a:t>】</a:t>
            </a:r>
            <a:r>
              <a:rPr kumimoji="1" lang="ja-JP" altLang="en-US" dirty="0"/>
              <a:t>ビデオ視聴</a:t>
            </a:r>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20</a:t>
            </a:fld>
            <a:endParaRPr kumimoji="1" lang="ja-JP" altLang="en-US"/>
          </a:p>
        </p:txBody>
      </p:sp>
    </p:spTree>
    <p:extLst>
      <p:ext uri="{BB962C8B-B14F-4D97-AF65-F5344CB8AC3E}">
        <p14:creationId xmlns:p14="http://schemas.microsoft.com/office/powerpoint/2010/main" val="44878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分</a:t>
            </a:r>
            <a:r>
              <a:rPr kumimoji="1" lang="en-US" altLang="ja-JP" dirty="0"/>
              <a:t>】</a:t>
            </a:r>
            <a:r>
              <a:rPr kumimoji="1" lang="ja-JP" altLang="en-US" dirty="0"/>
              <a:t>特性確認シートを説明。視点として本人の困り感で整理したので、そのロジックを中心に説明する。</a:t>
            </a:r>
            <a:endParaRPr kumimoji="1" lang="en-US" altLang="ja-JP" dirty="0"/>
          </a:p>
          <a:p>
            <a:r>
              <a:rPr kumimoji="1" lang="ja-JP" altLang="en-US" dirty="0"/>
              <a:t>①まず、行動に注目し、ここに書かれている様な行動をヒントにして、②それに対応する困り感が何のかを探ります③その困り感にはどうの</a:t>
            </a:r>
            <a:r>
              <a:rPr kumimoji="1" lang="ja-JP" altLang="en-US" dirty="0" err="1"/>
              <a:t>ような</a:t>
            </a:r>
            <a:r>
              <a:rPr kumimoji="1" lang="ja-JP" altLang="en-US" dirty="0"/>
              <a:t>支援や配慮の方法があるのかが確認できます</a:t>
            </a:r>
          </a:p>
        </p:txBody>
      </p:sp>
      <p:sp>
        <p:nvSpPr>
          <p:cNvPr id="4" name="スライド番号プレースホルダー 3"/>
          <p:cNvSpPr>
            <a:spLocks noGrp="1"/>
          </p:cNvSpPr>
          <p:nvPr>
            <p:ph type="sldNum" sz="quarter" idx="5"/>
          </p:nvPr>
        </p:nvSpPr>
        <p:spPr/>
        <p:txBody>
          <a:bodyPr/>
          <a:lstStyle/>
          <a:p>
            <a:fld id="{95A3189D-AAC1-4DC5-A39E-768DF2ECD1D9}" type="slidenum">
              <a:rPr kumimoji="1" lang="ja-JP" altLang="en-US" smtClean="0"/>
              <a:t>21</a:t>
            </a:fld>
            <a:endParaRPr kumimoji="1" lang="ja-JP" altLang="en-US"/>
          </a:p>
        </p:txBody>
      </p:sp>
    </p:spTree>
    <p:extLst>
      <p:ext uri="{BB962C8B-B14F-4D97-AF65-F5344CB8AC3E}">
        <p14:creationId xmlns:p14="http://schemas.microsoft.com/office/powerpoint/2010/main" val="107730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分</a:t>
            </a:r>
            <a:r>
              <a:rPr kumimoji="1" lang="en-US" altLang="ja-JP" dirty="0"/>
              <a:t>】</a:t>
            </a:r>
            <a:r>
              <a:rPr kumimoji="1" lang="ja-JP" altLang="en-US" dirty="0"/>
              <a:t>氷山モデルとの相関関係を簡単に説明→次のコマで氷山モデルで整理するのでそのイントロダクションも込めて</a:t>
            </a:r>
            <a:r>
              <a:rPr kumimoji="1" lang="en-US" altLang="ja-JP" dirty="0"/>
              <a:t>:</a:t>
            </a:r>
            <a:r>
              <a:rPr kumimoji="1" lang="ja-JP" altLang="en-US" dirty="0"/>
              <a:t>アニメーションスライド</a:t>
            </a:r>
            <a:endParaRPr kumimoji="1" lang="en-US" altLang="ja-JP" dirty="0"/>
          </a:p>
          <a:p>
            <a:r>
              <a:rPr kumimoji="1" lang="ja-JP" altLang="en-US" dirty="0"/>
              <a:t>特性シート、氷山モデルの各色同時に表示される</a:t>
            </a:r>
            <a:endParaRPr kumimoji="1" lang="en-US" altLang="ja-JP" dirty="0"/>
          </a:p>
          <a:p>
            <a:r>
              <a:rPr kumimoji="1" lang="ja-JP" altLang="en-US" dirty="0"/>
              <a:t>クリックの前に、まず氷山モデルの説明をする。</a:t>
            </a:r>
            <a:endParaRPr kumimoji="1" lang="en-US" altLang="ja-JP" dirty="0"/>
          </a:p>
          <a:p>
            <a:r>
              <a:rPr kumimoji="1" lang="ja-JP" altLang="en-US" dirty="0"/>
              <a:t>①特性確認シートの「ここに書かれているような行動をヒントに」②どんなことに困っているのか「情報処理に特性があるので」という説明を追加。その特性と環境のミスマッチが生じることで①の行動が表出されると考える③だから、</a:t>
            </a:r>
            <a:r>
              <a:rPr kumimoji="1" lang="en-US" altLang="ja-JP" dirty="0"/>
              <a:t>【3】</a:t>
            </a:r>
            <a:r>
              <a:rPr kumimoji="1" lang="ja-JP" altLang="en-US" dirty="0" err="1"/>
              <a:t>のような</a:t>
            </a:r>
            <a:r>
              <a:rPr kumimoji="1" lang="ja-JP" altLang="en-US" dirty="0"/>
              <a:t>支援や配慮が必要となる。</a:t>
            </a:r>
            <a:endParaRPr kumimoji="1" lang="en-US" altLang="ja-JP" dirty="0"/>
          </a:p>
          <a:p>
            <a:r>
              <a:rPr kumimoji="1" lang="ja-JP" altLang="en-US" dirty="0"/>
              <a:t>★この後に氷山モデルの演習があるのでその予告と、この相関関係を意識するように伝える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22</a:t>
            </a:fld>
            <a:endParaRPr kumimoji="1" lang="ja-JP" altLang="en-US"/>
          </a:p>
        </p:txBody>
      </p:sp>
    </p:spTree>
    <p:extLst>
      <p:ext uri="{BB962C8B-B14F-4D97-AF65-F5344CB8AC3E}">
        <p14:creationId xmlns:p14="http://schemas.microsoft.com/office/powerpoint/2010/main" val="66588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分</a:t>
            </a:r>
            <a:r>
              <a:rPr kumimoji="1" lang="en-US" altLang="ja-JP" dirty="0"/>
              <a:t>】</a:t>
            </a:r>
            <a:r>
              <a:rPr kumimoji="1" lang="ja-JP" altLang="en-US" dirty="0"/>
              <a:t>そのまま読み上げる</a:t>
            </a:r>
            <a:endParaRPr kumimoji="1" lang="en-US" altLang="ja-JP" dirty="0"/>
          </a:p>
          <a:p>
            <a:r>
              <a:rPr kumimoji="1" lang="ja-JP" altLang="en-US" dirty="0"/>
              <a:t>困っている本人の、何に困っているのかを気づいてあげることで、その困り感に対応する支援や配慮が可能となる。そうすると本人が少し楽になる。支援も成功しやすくなる。</a:t>
            </a:r>
            <a:endParaRPr kumimoji="1" lang="en-US" altLang="ja-JP" dirty="0"/>
          </a:p>
          <a:p>
            <a:r>
              <a:rPr kumimoji="1" lang="ja-JP" altLang="en-US" dirty="0"/>
              <a:t>支援を構築するうえでこの考えはとても重要です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23</a:t>
            </a:fld>
            <a:endParaRPr kumimoji="1" lang="ja-JP" altLang="en-US"/>
          </a:p>
        </p:txBody>
      </p:sp>
    </p:spTree>
    <p:extLst>
      <p:ext uri="{BB962C8B-B14F-4D97-AF65-F5344CB8AC3E}">
        <p14:creationId xmlns:p14="http://schemas.microsoft.com/office/powerpoint/2010/main" val="19616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分</a:t>
            </a:r>
            <a:r>
              <a:rPr kumimoji="1" lang="en-US" altLang="ja-JP" dirty="0"/>
              <a:t>】</a:t>
            </a:r>
            <a:r>
              <a:rPr kumimoji="1" lang="ja-JP" altLang="en-US" dirty="0"/>
              <a:t>読み上げ＋復習的な内容も含めて説明</a:t>
            </a:r>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2</a:t>
            </a:fld>
            <a:endParaRPr kumimoji="1" lang="ja-JP" altLang="en-US"/>
          </a:p>
        </p:txBody>
      </p:sp>
    </p:spTree>
    <p:extLst>
      <p:ext uri="{BB962C8B-B14F-4D97-AF65-F5344CB8AC3E}">
        <p14:creationId xmlns:p14="http://schemas.microsoft.com/office/powerpoint/2010/main" val="253230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分</a:t>
            </a:r>
            <a:r>
              <a:rPr kumimoji="1" lang="en-US" altLang="ja-JP" dirty="0"/>
              <a:t>】</a:t>
            </a:r>
            <a:r>
              <a:rPr kumimoji="1" lang="ja-JP" altLang="en-US" dirty="0"/>
              <a:t>読み上げ＋復習的な内容も含めて説明</a:t>
            </a:r>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3</a:t>
            </a:fld>
            <a:endParaRPr kumimoji="1" lang="ja-JP" altLang="en-US"/>
          </a:p>
        </p:txBody>
      </p:sp>
    </p:spTree>
    <p:extLst>
      <p:ext uri="{BB962C8B-B14F-4D97-AF65-F5344CB8AC3E}">
        <p14:creationId xmlns:p14="http://schemas.microsoft.com/office/powerpoint/2010/main" val="1143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【7</a:t>
            </a:r>
            <a:r>
              <a:rPr kumimoji="1" lang="ja-JP" altLang="en-US" dirty="0"/>
              <a:t>分</a:t>
            </a:r>
            <a:r>
              <a:rPr kumimoji="1" lang="en-US" altLang="ja-JP" dirty="0"/>
              <a:t>】</a:t>
            </a:r>
            <a:r>
              <a:rPr kumimoji="1" lang="ja-JP" altLang="en-US" dirty="0"/>
              <a:t>カネスケ君の映像を視聴する</a:t>
            </a:r>
            <a:endParaRPr kumimoji="1" lang="en-US" altLang="ja-JP" dirty="0"/>
          </a:p>
          <a:p>
            <a:r>
              <a:rPr kumimoji="1" lang="ja-JP" altLang="en-US" dirty="0"/>
              <a:t>後でもう一度映像を視聴するのであえて説明はしない。</a:t>
            </a:r>
            <a:endParaRPr kumimoji="1" lang="en-US" altLang="ja-JP" dirty="0"/>
          </a:p>
          <a:p>
            <a:r>
              <a:rPr kumimoji="1" lang="ja-JP" altLang="en-US" dirty="0"/>
              <a:t>気になる行動を</a:t>
            </a:r>
            <a:r>
              <a:rPr kumimoji="1" lang="en-US" altLang="ja-JP" dirty="0"/>
              <a:t>3</a:t>
            </a:r>
            <a:r>
              <a:rPr kumimoji="1" lang="ja-JP" altLang="en-US" dirty="0"/>
              <a:t>つピックアップするので次のスライドに書き込むようにイントロダクションする</a:t>
            </a:r>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4</a:t>
            </a:fld>
            <a:endParaRPr kumimoji="1" lang="ja-JP" altLang="en-US"/>
          </a:p>
        </p:txBody>
      </p:sp>
    </p:spTree>
    <p:extLst>
      <p:ext uri="{BB962C8B-B14F-4D97-AF65-F5344CB8AC3E}">
        <p14:creationId xmlns:p14="http://schemas.microsoft.com/office/powerpoint/2010/main" val="73381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分</a:t>
            </a:r>
            <a:r>
              <a:rPr kumimoji="1" lang="en-US" altLang="ja-JP" dirty="0"/>
              <a:t>】</a:t>
            </a:r>
            <a:r>
              <a:rPr kumimoji="1" lang="ja-JP" altLang="en-US" dirty="0"/>
              <a:t>演習の説明：今ピックアップした課題となる行動は「誰に」とって「どのような」問題なのでしょうか？「○○○にとって」「△△△という問題」のように次のページのカッコを埋めてみましょう。時間は</a:t>
            </a:r>
            <a:r>
              <a:rPr kumimoji="1" lang="en-US" altLang="ja-JP" dirty="0"/>
              <a:t>5</a:t>
            </a:r>
            <a:r>
              <a:rPr kumimoji="1" lang="ja-JP" altLang="en-US" dirty="0"/>
              <a:t>分です。</a:t>
            </a:r>
            <a:endParaRPr kumimoji="1" lang="en-US" altLang="ja-JP" dirty="0"/>
          </a:p>
          <a:p>
            <a:r>
              <a:rPr kumimoji="1" lang="en-US" altLang="ja-JP" dirty="0"/>
              <a:t>【5</a:t>
            </a:r>
            <a:r>
              <a:rPr kumimoji="1" lang="ja-JP" altLang="en-US" dirty="0"/>
              <a:t>分</a:t>
            </a:r>
            <a:r>
              <a:rPr kumimoji="1" lang="en-US" altLang="ja-JP" dirty="0"/>
              <a:t>】</a:t>
            </a:r>
            <a:r>
              <a:rPr kumimoji="1" lang="ja-JP" altLang="en-US" dirty="0"/>
              <a:t>作業①</a:t>
            </a:r>
            <a:endParaRPr kumimoji="1" lang="en-US" altLang="ja-JP" dirty="0"/>
          </a:p>
          <a:p>
            <a:r>
              <a:rPr kumimoji="1" lang="en-US" altLang="ja-JP" dirty="0"/>
              <a:t>【5</a:t>
            </a:r>
            <a:r>
              <a:rPr kumimoji="1" lang="ja-JP" altLang="en-US" dirty="0"/>
              <a:t>分</a:t>
            </a:r>
            <a:r>
              <a:rPr kumimoji="1" lang="en-US" altLang="ja-JP" dirty="0"/>
              <a:t>】</a:t>
            </a:r>
            <a:r>
              <a:rPr kumimoji="1" lang="ja-JP" altLang="en-US" dirty="0"/>
              <a:t>作業②：重なった部分、自分にはなかった視点があるかも知れません。同じ行動でも定義が違ったりするかも知れません（国研修では一致する可能性が高い</a:t>
            </a:r>
            <a:r>
              <a:rPr kumimoji="1" lang="en-US" altLang="ja-JP" dirty="0"/>
              <a:t>…</a:t>
            </a:r>
            <a:r>
              <a:rPr kumimoji="1" lang="ja-JP" altLang="en-US" dirty="0"/>
              <a:t>）</a:t>
            </a:r>
            <a:endParaRPr kumimoji="1" lang="en-US" altLang="ja-JP" dirty="0"/>
          </a:p>
          <a:p>
            <a:r>
              <a:rPr kumimoji="1" lang="ja-JP" altLang="en-US" dirty="0"/>
              <a:t>　　　　　　　　　　★色んな視点があるよね！→「本人の困り感に注目するのがまずは大切だよね！」を導き出しただけなので、あえて発表、共有はしなくていいと思う</a:t>
            </a:r>
            <a:r>
              <a:rPr kumimoji="1" lang="en-US" altLang="ja-JP" dirty="0"/>
              <a:t>…</a:t>
            </a:r>
          </a:p>
          <a:p>
            <a:r>
              <a:rPr kumimoji="1" lang="en-US" altLang="ja-JP" dirty="0"/>
              <a:t>【1</a:t>
            </a:r>
            <a:r>
              <a:rPr kumimoji="1" lang="ja-JP" altLang="en-US" dirty="0"/>
              <a:t>分</a:t>
            </a:r>
            <a:r>
              <a:rPr kumimoji="1" lang="en-US" altLang="ja-JP" dirty="0"/>
              <a:t>】</a:t>
            </a:r>
            <a:r>
              <a:rPr kumimoji="1" lang="ja-JP" altLang="en-US" dirty="0"/>
              <a:t>作業②が終了後、「</a:t>
            </a:r>
            <a:r>
              <a:rPr kumimoji="1" lang="en-US" altLang="ja-JP" dirty="0"/>
              <a:t>K</a:t>
            </a:r>
            <a:r>
              <a:rPr kumimoji="1" lang="ja-JP" altLang="en-US" dirty="0" err="1"/>
              <a:t>さんに</a:t>
            </a:r>
            <a:r>
              <a:rPr kumimoji="1" lang="ja-JP" altLang="en-US" dirty="0"/>
              <a:t>とって」「ご家族にとって」等、様々な視点があったと思います。また、「本人の身体的な危険」や「お母さんの子育ての難しさ」等問題性は様々あったと思います。ここで行動を観るために視点を整理してみましょう（次の次のスライド）</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5</a:t>
            </a:fld>
            <a:endParaRPr kumimoji="1" lang="ja-JP" altLang="en-US"/>
          </a:p>
        </p:txBody>
      </p:sp>
    </p:spTree>
    <p:extLst>
      <p:ext uri="{BB962C8B-B14F-4D97-AF65-F5344CB8AC3E}">
        <p14:creationId xmlns:p14="http://schemas.microsoft.com/office/powerpoint/2010/main" val="258327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スキップ</a:t>
            </a:r>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6</a:t>
            </a:fld>
            <a:endParaRPr kumimoji="1" lang="ja-JP" altLang="en-US"/>
          </a:p>
        </p:txBody>
      </p:sp>
    </p:spTree>
    <p:extLst>
      <p:ext uri="{BB962C8B-B14F-4D97-AF65-F5344CB8AC3E}">
        <p14:creationId xmlns:p14="http://schemas.microsoft.com/office/powerpoint/2010/main" val="327075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分</a:t>
            </a:r>
            <a:r>
              <a:rPr kumimoji="1" lang="en-US" altLang="ja-JP" dirty="0"/>
              <a:t>】</a:t>
            </a:r>
            <a:r>
              <a:rPr kumimoji="1" lang="ja-JP" altLang="en-US" dirty="0"/>
              <a:t>強度行動障害の問題をメカニズムを解説する：アニメーション入りスライド</a:t>
            </a:r>
            <a:endParaRPr kumimoji="1" lang="en-US" altLang="ja-JP" dirty="0"/>
          </a:p>
          <a:p>
            <a:r>
              <a:rPr kumimoji="1" lang="en-US" altLang="ja-JP" dirty="0"/>
              <a:t>1</a:t>
            </a:r>
            <a:r>
              <a:rPr kumimoji="1" lang="ja-JP" altLang="en-US" dirty="0"/>
              <a:t>　定型発達の情報処理の説明：①情報が入ると（赤い→）②黒い→③一般的な認知、認識、理解をします</a:t>
            </a:r>
            <a:endParaRPr kumimoji="1" lang="en-US" altLang="ja-JP" dirty="0"/>
          </a:p>
          <a:p>
            <a:r>
              <a:rPr kumimoji="1" lang="en-US" altLang="ja-JP" dirty="0"/>
              <a:t>2</a:t>
            </a:r>
            <a:r>
              <a:rPr kumimoji="1" lang="ja-JP" altLang="en-US" dirty="0"/>
              <a:t>　非定型発達の場合：①情報が（赤い→）②黒い→③認知、認識、理解に違いが出る④この違いを指して「特性」と呼びます⑤</a:t>
            </a:r>
            <a:r>
              <a:rPr kumimoji="1" lang="en-US" altLang="ja-JP" dirty="0"/>
              <a:t>×</a:t>
            </a:r>
            <a:r>
              <a:rPr kumimoji="1" lang="ja-JP" altLang="en-US" dirty="0"/>
              <a:t>⑥この特性と環境の相互作用によって⑦→⑧行動の現れ方に変化が出ます。⑨特性と環境がミスマッチな場合、様々な環境に対して、その不適応行動が表出する。これが強度行動障害の出現のメカニズムです。</a:t>
            </a:r>
            <a:endParaRPr kumimoji="1" lang="en-US" altLang="ja-JP" dirty="0"/>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7</a:t>
            </a:fld>
            <a:endParaRPr kumimoji="1" lang="ja-JP" altLang="en-US"/>
          </a:p>
        </p:txBody>
      </p:sp>
    </p:spTree>
    <p:extLst>
      <p:ext uri="{BB962C8B-B14F-4D97-AF65-F5344CB8AC3E}">
        <p14:creationId xmlns:p14="http://schemas.microsoft.com/office/powerpoint/2010/main" val="43793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分</a:t>
            </a:r>
            <a:r>
              <a:rPr kumimoji="1" lang="en-US" altLang="ja-JP" dirty="0"/>
              <a:t>】</a:t>
            </a:r>
            <a:r>
              <a:rPr kumimoji="1" lang="ja-JP" altLang="en-US" dirty="0"/>
              <a:t>誰が困っているのかの視点を整理：アニメーション入りスライド</a:t>
            </a:r>
            <a:endParaRPr kumimoji="1" lang="en-US" altLang="ja-JP" dirty="0"/>
          </a:p>
          <a:p>
            <a:r>
              <a:rPr kumimoji="1" lang="ja-JP" altLang="en-US" dirty="0"/>
              <a:t>この後に特性確認シートで特性で整理するワークを行うのでこのスライドで、「本人が困ってるんだ！」！という気づきを促すことが必要</a:t>
            </a:r>
            <a:endParaRPr kumimoji="1" lang="en-US" altLang="ja-JP" dirty="0"/>
          </a:p>
          <a:p>
            <a:r>
              <a:rPr kumimoji="1" lang="ja-JP" altLang="en-US" dirty="0"/>
              <a:t>①特性と環境のミスマッチによって本人が困っていて、その表出が課題となる行動だという視点</a:t>
            </a:r>
            <a:endParaRPr kumimoji="1" lang="en-US" altLang="ja-JP" dirty="0"/>
          </a:p>
          <a:p>
            <a:r>
              <a:rPr kumimoji="1" lang="ja-JP" altLang="en-US" dirty="0"/>
              <a:t>②表出した行動の対応に苦慮する周囲の困り感に関する視点</a:t>
            </a:r>
            <a:endParaRPr kumimoji="1" lang="en-US" altLang="ja-JP" dirty="0"/>
          </a:p>
          <a:p>
            <a:r>
              <a:rPr kumimoji="1" lang="ja-JP" altLang="en-US" dirty="0"/>
              <a:t>誰の困り感に注目するのか？そもそも困ってるのは本人なんです！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5A3189D-AAC1-4DC5-A39E-768DF2ECD1D9}" type="slidenum">
              <a:rPr kumimoji="1" lang="ja-JP" altLang="en-US" smtClean="0"/>
              <a:t>8</a:t>
            </a:fld>
            <a:endParaRPr kumimoji="1" lang="ja-JP" altLang="en-US"/>
          </a:p>
        </p:txBody>
      </p:sp>
    </p:spTree>
    <p:extLst>
      <p:ext uri="{BB962C8B-B14F-4D97-AF65-F5344CB8AC3E}">
        <p14:creationId xmlns:p14="http://schemas.microsoft.com/office/powerpoint/2010/main" val="58114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分</a:t>
            </a:r>
            <a:r>
              <a:rPr kumimoji="1" lang="en-US" altLang="ja-JP" dirty="0"/>
              <a:t>】</a:t>
            </a:r>
            <a:r>
              <a:rPr kumimoji="1" lang="ja-JP" altLang="en-US" dirty="0"/>
              <a:t>視点を整理するにはどのポイントを観るのかが重要となる：アニメーションスライド</a:t>
            </a:r>
            <a:endParaRPr kumimoji="1" lang="en-US" altLang="ja-JP" dirty="0"/>
          </a:p>
          <a:p>
            <a:r>
              <a:rPr kumimoji="1" lang="ja-JP" altLang="en-US" dirty="0"/>
              <a:t>①なぜ行動が起こるのかに注目し、その要因である特性と環境の相互作用を観る視点。本人が何に困っているのかを知るためのスタンダードな視点です。</a:t>
            </a:r>
            <a:endParaRPr kumimoji="1" lang="en-US" altLang="ja-JP" dirty="0"/>
          </a:p>
          <a:p>
            <a:r>
              <a:rPr kumimoji="1" lang="ja-JP" altLang="en-US" dirty="0"/>
              <a:t>②残念ながらスタンダードな視点だけでは、すべて本人を理解できるわけではないのが現状です。その場合、その行動が持っている機能に注目することも有効な場合があります。</a:t>
            </a:r>
            <a:endParaRPr kumimoji="1" lang="en-US" altLang="ja-JP" dirty="0"/>
          </a:p>
          <a:p>
            <a:r>
              <a:rPr kumimoji="1" lang="ja-JP" altLang="en-US" dirty="0"/>
              <a:t>③強度行動障害判定表や</a:t>
            </a:r>
            <a:r>
              <a:rPr kumimoji="1" lang="en-US" altLang="ja-JP" dirty="0"/>
              <a:t>ABC-J</a:t>
            </a:r>
            <a:r>
              <a:rPr kumimoji="1" lang="ja-JP" altLang="en-US" dirty="0"/>
              <a:t>（異常行動チェックリススト）等、本人の行動が周囲に与える影響を観る視点もあります。</a:t>
            </a:r>
            <a:endParaRPr kumimoji="1" lang="en-US" altLang="ja-JP" dirty="0"/>
          </a:p>
          <a:p>
            <a:r>
              <a:rPr kumimoji="1" lang="ja-JP" altLang="en-US" dirty="0"/>
              <a:t>まずは、スタンダードな「障害特性を把握する視点」を考えてみましょう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0274894-E230-40B9-A1C5-5359B5F88480}" type="slidenum">
              <a:rPr kumimoji="1" lang="ja-JP" altLang="en-US" smtClean="0"/>
              <a:t>9</a:t>
            </a:fld>
            <a:endParaRPr kumimoji="1" lang="ja-JP" altLang="en-US"/>
          </a:p>
        </p:txBody>
      </p:sp>
    </p:spTree>
    <p:extLst>
      <p:ext uri="{BB962C8B-B14F-4D97-AF65-F5344CB8AC3E}">
        <p14:creationId xmlns:p14="http://schemas.microsoft.com/office/powerpoint/2010/main" val="301157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428417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1666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369090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182772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143898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9835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171202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349062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104354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139131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C71AD4-9D99-4BF3-8862-41CE200AA88C}" type="datetimeFigureOut">
              <a:rPr kumimoji="1" lang="ja-JP" altLang="en-US" smtClean="0"/>
              <a:t>2019/5/23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260571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71AD4-9D99-4BF3-8862-41CE200AA88C}" type="datetimeFigureOut">
              <a:rPr kumimoji="1" lang="ja-JP" altLang="en-US" smtClean="0"/>
              <a:t>2019/5/23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9E6A5-BA35-4AA0-9C32-AE4161EB0DD2}" type="slidenum">
              <a:rPr kumimoji="1" lang="ja-JP" altLang="en-US" smtClean="0"/>
              <a:t>‹#›</a:t>
            </a:fld>
            <a:endParaRPr kumimoji="1" lang="ja-JP" altLang="en-US"/>
          </a:p>
        </p:txBody>
      </p:sp>
    </p:spTree>
    <p:extLst>
      <p:ext uri="{BB962C8B-B14F-4D97-AF65-F5344CB8AC3E}">
        <p14:creationId xmlns:p14="http://schemas.microsoft.com/office/powerpoint/2010/main" val="4073812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7847003-7164-42BE-9CD2-9D228CB98982}"/>
              </a:ext>
            </a:extLst>
          </p:cNvPr>
          <p:cNvSpPr>
            <a:spLocks noGrp="1"/>
          </p:cNvSpPr>
          <p:nvPr>
            <p:ph type="ctrTitle"/>
          </p:nvPr>
        </p:nvSpPr>
        <p:spPr/>
        <p:txBody>
          <a:bodyPr>
            <a:normAutofit/>
          </a:bodyPr>
          <a:lstStyle/>
          <a:p>
            <a:r>
              <a:rPr lang="ja-JP" altLang="en-US" sz="5400" dirty="0">
                <a:latin typeface="メイリオ" panose="020B0604030504040204" pitchFamily="50" charset="-128"/>
                <a:ea typeface="メイリオ" panose="020B0604030504040204" pitchFamily="50" charset="-128"/>
                <a:cs typeface="メイリオ" panose="020B0604030504040204" pitchFamily="50" charset="-128"/>
              </a:rPr>
              <a:t>基本的な情報収集①</a:t>
            </a:r>
            <a:r>
              <a:rPr lang="en-US" altLang="ja-JP" sz="54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5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dirty="0">
                <a:latin typeface="メイリオ" panose="020B0604030504040204" pitchFamily="50" charset="-128"/>
                <a:ea typeface="メイリオ" panose="020B0604030504040204" pitchFamily="50" charset="-128"/>
                <a:cs typeface="メイリオ" panose="020B0604030504040204" pitchFamily="50" charset="-128"/>
              </a:rPr>
              <a:t>行動を観る視点</a:t>
            </a:r>
            <a:endParaRPr lang="ja-JP" altLang="en-US" sz="5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字幕 2">
            <a:extLst>
              <a:ext uri="{FF2B5EF4-FFF2-40B4-BE49-F238E27FC236}">
                <a16:creationId xmlns="" xmlns:a16="http://schemas.microsoft.com/office/drawing/2014/main" id="{C5A36A8D-70C6-42F0-AA5B-47B5DE121F75}"/>
              </a:ext>
            </a:extLst>
          </p:cNvPr>
          <p:cNvSpPr>
            <a:spLocks noGrp="1"/>
          </p:cNvSpPr>
          <p:nvPr>
            <p:ph type="subTitle" idx="1"/>
          </p:nvPr>
        </p:nvSpPr>
        <p:spPr>
          <a:xfrm>
            <a:off x="2079104" y="4880159"/>
            <a:ext cx="6858000" cy="1655762"/>
          </a:xfrm>
        </p:spPr>
        <p:txBody>
          <a:bodyPr>
            <a:noAutofit/>
          </a:bodyPr>
          <a:lstStyle/>
          <a:p>
            <a:pPr algn="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社会福祉法人 同愛会</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東京事業</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本部 日の出</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福祉</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園</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副事業</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統括</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所長  竹</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矢　恒</a:t>
            </a:r>
          </a:p>
        </p:txBody>
      </p:sp>
      <p:sp>
        <p:nvSpPr>
          <p:cNvPr id="4" name="テキスト ボックス 3"/>
          <p:cNvSpPr txBox="1"/>
          <p:nvPr/>
        </p:nvSpPr>
        <p:spPr>
          <a:xfrm>
            <a:off x="6427088" y="207522"/>
            <a:ext cx="2609408" cy="369332"/>
          </a:xfrm>
          <a:prstGeom prst="rect">
            <a:avLst/>
          </a:prstGeom>
          <a:noFill/>
        </p:spPr>
        <p:txBody>
          <a:bodyPr wrap="square" rtlCol="0">
            <a:spAutoFit/>
          </a:bodyPr>
          <a:lstStyle/>
          <a:p>
            <a:pPr algn="dist"/>
            <a:r>
              <a:rPr kumimoji="1" lang="ja-JP" altLang="en-US" dirty="0">
                <a:latin typeface="Meiryo UI" panose="020B0604030504040204" pitchFamily="50" charset="-128"/>
                <a:ea typeface="Meiryo UI" panose="020B0604030504040204" pitchFamily="50" charset="-128"/>
              </a:rPr>
              <a:t>基礎・演習２・映像２</a:t>
            </a:r>
          </a:p>
        </p:txBody>
      </p:sp>
      <p:sp>
        <p:nvSpPr>
          <p:cNvPr id="5" name="テキスト ボックス 4"/>
          <p:cNvSpPr txBox="1"/>
          <p:nvPr/>
        </p:nvSpPr>
        <p:spPr>
          <a:xfrm>
            <a:off x="6427088" y="576854"/>
            <a:ext cx="2736304" cy="369332"/>
          </a:xfrm>
          <a:prstGeom prst="rect">
            <a:avLst/>
          </a:prstGeom>
          <a:noFill/>
        </p:spPr>
        <p:txBody>
          <a:bodyPr wrap="square" rtlCol="0">
            <a:spAutoFit/>
          </a:bodyPr>
          <a:lstStyle/>
          <a:p>
            <a:pPr algn="dist"/>
            <a:r>
              <a:rPr kumimoji="1" lang="en-US" altLang="ja-JP" dirty="0">
                <a:latin typeface="Meiryo UI" panose="020B0604030504040204" pitchFamily="50" charset="-128"/>
                <a:ea typeface="Meiryo UI" panose="020B0604030504040204" pitchFamily="50" charset="-128"/>
              </a:rPr>
              <a:t>15</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45</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16:45</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60</a:t>
            </a:r>
            <a:r>
              <a:rPr kumimoji="1" lang="ja-JP" altLang="en-US" dirty="0">
                <a:latin typeface="Meiryo UI" panose="020B0604030504040204" pitchFamily="50" charset="-128"/>
                <a:ea typeface="Meiryo UI" panose="020B0604030504040204" pitchFamily="50" charset="-128"/>
              </a:rPr>
              <a:t>）</a:t>
            </a:r>
          </a:p>
        </p:txBody>
      </p:sp>
      <p:sp>
        <p:nvSpPr>
          <p:cNvPr id="6" name="角丸四角形 5"/>
          <p:cNvSpPr/>
          <p:nvPr/>
        </p:nvSpPr>
        <p:spPr>
          <a:xfrm>
            <a:off x="5508104" y="946186"/>
            <a:ext cx="3528392" cy="45719"/>
          </a:xfrm>
          <a:prstGeom prst="round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nchorCtr="0"/>
          <a:lstStyle/>
          <a:p>
            <a:pPr algn="l"/>
            <a:endParaRPr kumimoji="1" lang="ja-JP" altLang="en-US" sz="1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7853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a:xfrm>
            <a:off x="0" y="324110"/>
            <a:ext cx="9144000" cy="1325563"/>
          </a:xfrm>
        </p:spPr>
        <p:txBody>
          <a:bodyPr>
            <a:normAutofit/>
          </a:bodyPr>
          <a:lstStyle/>
          <a:p>
            <a:pPr algn="ct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特性を把握する」という視点</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p:txBody>
          <a:bodyPr>
            <a:norm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個別の「障害特性」に対して周囲の「環境要因」がミスマッチな場合に、その環境に対しての不適応行動が生じることがあります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本人は困らせている人ではなく、困っている人という視点が重要です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個別の困り感に対する合理的配慮が支援の基本となります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その場合の合理的配慮は、構造化のアイデアを活用することがスタンダードとなっています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1859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p:txBody>
          <a:bodyPr>
            <a:normAutofit/>
          </a:bodyPr>
          <a:lstStyle/>
          <a:p>
            <a:pPr algn="ct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演習２－２ 障害</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特性で整理する</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a:xfrm>
            <a:off x="628651" y="1825625"/>
            <a:ext cx="7886699" cy="780941"/>
          </a:xfrm>
        </p:spPr>
        <p:txBody>
          <a:bodyPr>
            <a:normAutofit/>
          </a:body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もう一度ビデオを見て、障害特性で行動を整理してみましょう。</a:t>
            </a:r>
          </a:p>
        </p:txBody>
      </p:sp>
      <p:pic>
        <p:nvPicPr>
          <p:cNvPr id="6" name="図 5">
            <a:extLst>
              <a:ext uri="{FF2B5EF4-FFF2-40B4-BE49-F238E27FC236}">
                <a16:creationId xmlns="" xmlns:a16="http://schemas.microsoft.com/office/drawing/2014/main" id="{7A349952-CCF5-43EC-85E8-595DB332E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358" y="2606566"/>
            <a:ext cx="5875283" cy="4152830"/>
          </a:xfrm>
          <a:prstGeom prst="rect">
            <a:avLst/>
          </a:prstGeom>
        </p:spPr>
      </p:pic>
      <p:sp>
        <p:nvSpPr>
          <p:cNvPr id="7" name="正方形/長方形 6">
            <a:extLst>
              <a:ext uri="{FF2B5EF4-FFF2-40B4-BE49-F238E27FC236}">
                <a16:creationId xmlns="" xmlns:a16="http://schemas.microsoft.com/office/drawing/2014/main" id="{88ED19F4-5C84-445D-957B-86A1B15A8C8E}"/>
              </a:ext>
            </a:extLst>
          </p:cNvPr>
          <p:cNvSpPr/>
          <p:nvPr/>
        </p:nvSpPr>
        <p:spPr>
          <a:xfrm>
            <a:off x="1714209" y="2720482"/>
            <a:ext cx="3131060" cy="375137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7268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a:xfrm>
            <a:off x="419328" y="354073"/>
            <a:ext cx="8260647" cy="1325563"/>
          </a:xfrm>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社会性の特性</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a:xfrm>
            <a:off x="419328" y="1690689"/>
            <a:ext cx="8603485" cy="1140845"/>
          </a:xfrm>
        </p:spPr>
        <p:txBody>
          <a:bodyPr>
            <a:normAutofit/>
          </a:body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先程ピックアップした行動のうち、社会性の特性に該当する行動を選択し、行動のポイントを下記の例のようにチェックしてみましょう。</a:t>
            </a:r>
          </a:p>
        </p:txBody>
      </p:sp>
      <p:grpSp>
        <p:nvGrpSpPr>
          <p:cNvPr id="5" name="グループ化 4"/>
          <p:cNvGrpSpPr/>
          <p:nvPr/>
        </p:nvGrpSpPr>
        <p:grpSpPr>
          <a:xfrm>
            <a:off x="282546" y="2831534"/>
            <a:ext cx="5968771" cy="3480365"/>
            <a:chOff x="-11854" y="2796657"/>
            <a:chExt cx="5968771" cy="3480365"/>
          </a:xfrm>
        </p:grpSpPr>
        <p:pic>
          <p:nvPicPr>
            <p:cNvPr id="8" name="図 7">
              <a:extLst>
                <a:ext uri="{FF2B5EF4-FFF2-40B4-BE49-F238E27FC236}">
                  <a16:creationId xmlns="" xmlns:a16="http://schemas.microsoft.com/office/drawing/2014/main" id="{1494B83A-1BB8-4D0E-99FB-168A7F76B9D6}"/>
                </a:ext>
              </a:extLst>
            </p:cNvPr>
            <p:cNvPicPr>
              <a:picLocks noChangeAspect="1"/>
            </p:cNvPicPr>
            <p:nvPr/>
          </p:nvPicPr>
          <p:blipFill>
            <a:blip r:embed="rId3"/>
            <a:stretch>
              <a:fillRect/>
            </a:stretch>
          </p:blipFill>
          <p:spPr>
            <a:xfrm>
              <a:off x="-11854" y="2796657"/>
              <a:ext cx="5968771" cy="3480365"/>
            </a:xfrm>
            <a:prstGeom prst="rect">
              <a:avLst/>
            </a:prstGeom>
          </p:spPr>
        </p:pic>
        <p:sp>
          <p:nvSpPr>
            <p:cNvPr id="12" name="正方形/長方形 11">
              <a:extLst>
                <a:ext uri="{FF2B5EF4-FFF2-40B4-BE49-F238E27FC236}">
                  <a16:creationId xmlns="" xmlns:a16="http://schemas.microsoft.com/office/drawing/2014/main" id="{74A70776-A032-46B3-B598-49BEC66FCAFD}"/>
                </a:ext>
              </a:extLst>
            </p:cNvPr>
            <p:cNvSpPr/>
            <p:nvPr/>
          </p:nvSpPr>
          <p:spPr>
            <a:xfrm>
              <a:off x="1564105" y="3323429"/>
              <a:ext cx="4272815" cy="285353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 name="グループ化 3"/>
          <p:cNvGrpSpPr/>
          <p:nvPr/>
        </p:nvGrpSpPr>
        <p:grpSpPr>
          <a:xfrm>
            <a:off x="6251317" y="3069920"/>
            <a:ext cx="2853559" cy="2016983"/>
            <a:chOff x="6125082" y="2992802"/>
            <a:chExt cx="2853559" cy="2016983"/>
          </a:xfrm>
        </p:grpSpPr>
        <p:pic>
          <p:nvPicPr>
            <p:cNvPr id="6" name="図 5">
              <a:extLst>
                <a:ext uri="{FF2B5EF4-FFF2-40B4-BE49-F238E27FC236}">
                  <a16:creationId xmlns="" xmlns:a16="http://schemas.microsoft.com/office/drawing/2014/main" id="{7B9B3AC6-3CEC-4010-8EB3-DCDBB27086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082" y="2992802"/>
              <a:ext cx="2853559" cy="2016983"/>
            </a:xfrm>
            <a:prstGeom prst="rect">
              <a:avLst/>
            </a:prstGeom>
          </p:spPr>
        </p:pic>
        <p:sp>
          <p:nvSpPr>
            <p:cNvPr id="7" name="正方形/長方形 6">
              <a:extLst>
                <a:ext uri="{FF2B5EF4-FFF2-40B4-BE49-F238E27FC236}">
                  <a16:creationId xmlns="" xmlns:a16="http://schemas.microsoft.com/office/drawing/2014/main" id="{3D33B297-03E8-4D2F-9ECE-0B5C10F69C78}"/>
                </a:ext>
              </a:extLst>
            </p:cNvPr>
            <p:cNvSpPr/>
            <p:nvPr/>
          </p:nvSpPr>
          <p:spPr>
            <a:xfrm>
              <a:off x="6163182" y="3049113"/>
              <a:ext cx="1083438" cy="57038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413518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社会性の特性</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p:txBody>
          <a:bodyPr>
            <a:normAutofit/>
          </a:body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チェックした項目の具体的な行動を記入しましょう</a:t>
            </a:r>
          </a:p>
        </p:txBody>
      </p:sp>
      <p:pic>
        <p:nvPicPr>
          <p:cNvPr id="6" name="図 5">
            <a:extLst>
              <a:ext uri="{FF2B5EF4-FFF2-40B4-BE49-F238E27FC236}">
                <a16:creationId xmlns="" xmlns:a16="http://schemas.microsoft.com/office/drawing/2014/main" id="{7DA9359A-E446-42D9-8708-C517553D612B}"/>
              </a:ext>
            </a:extLst>
          </p:cNvPr>
          <p:cNvPicPr>
            <a:picLocks noChangeAspect="1"/>
          </p:cNvPicPr>
          <p:nvPr/>
        </p:nvPicPr>
        <p:blipFill>
          <a:blip r:embed="rId2"/>
          <a:stretch>
            <a:fillRect/>
          </a:stretch>
        </p:blipFill>
        <p:spPr>
          <a:xfrm>
            <a:off x="533032" y="2809416"/>
            <a:ext cx="8260080" cy="3510345"/>
          </a:xfrm>
          <a:prstGeom prst="rect">
            <a:avLst/>
          </a:prstGeom>
        </p:spPr>
      </p:pic>
      <p:sp>
        <p:nvSpPr>
          <p:cNvPr id="9" name="正方形/長方形 8">
            <a:extLst>
              <a:ext uri="{FF2B5EF4-FFF2-40B4-BE49-F238E27FC236}">
                <a16:creationId xmlns="" xmlns:a16="http://schemas.microsoft.com/office/drawing/2014/main" id="{6F46FB05-2525-44E9-BE63-88E61EE1DF70}"/>
              </a:ext>
            </a:extLst>
          </p:cNvPr>
          <p:cNvSpPr/>
          <p:nvPr/>
        </p:nvSpPr>
        <p:spPr>
          <a:xfrm>
            <a:off x="6347092" y="3225799"/>
            <a:ext cx="2247900" cy="295116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00178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コミュニケーションの特性</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p:txBody>
          <a:bodyPr>
            <a:normAutofit/>
          </a:body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先程ピックアップした行動のうち、コミュニケーションの特性に該当する行動を選択し、行動のポイントを下記の例のようにチェックしてみましょう。</a:t>
            </a:r>
          </a:p>
        </p:txBody>
      </p:sp>
      <p:pic>
        <p:nvPicPr>
          <p:cNvPr id="6" name="図 5">
            <a:extLst>
              <a:ext uri="{FF2B5EF4-FFF2-40B4-BE49-F238E27FC236}">
                <a16:creationId xmlns="" xmlns:a16="http://schemas.microsoft.com/office/drawing/2014/main" id="{8C5F1442-785C-4963-8645-DDD975B93E81}"/>
              </a:ext>
            </a:extLst>
          </p:cNvPr>
          <p:cNvPicPr>
            <a:picLocks noChangeAspect="1"/>
          </p:cNvPicPr>
          <p:nvPr/>
        </p:nvPicPr>
        <p:blipFill>
          <a:blip r:embed="rId2"/>
          <a:stretch>
            <a:fillRect/>
          </a:stretch>
        </p:blipFill>
        <p:spPr>
          <a:xfrm>
            <a:off x="0" y="2796657"/>
            <a:ext cx="6031535" cy="4032815"/>
          </a:xfrm>
          <a:prstGeom prst="rect">
            <a:avLst/>
          </a:prstGeom>
        </p:spPr>
      </p:pic>
      <p:sp>
        <p:nvSpPr>
          <p:cNvPr id="7" name="正方形/長方形 6">
            <a:extLst>
              <a:ext uri="{FF2B5EF4-FFF2-40B4-BE49-F238E27FC236}">
                <a16:creationId xmlns="" xmlns:a16="http://schemas.microsoft.com/office/drawing/2014/main" id="{93EADD69-4853-4AF4-9904-81DBD6B5CD96}"/>
              </a:ext>
            </a:extLst>
          </p:cNvPr>
          <p:cNvSpPr/>
          <p:nvPr/>
        </p:nvSpPr>
        <p:spPr>
          <a:xfrm>
            <a:off x="1540043" y="3323429"/>
            <a:ext cx="4296878" cy="331154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 xmlns:a16="http://schemas.microsoft.com/office/drawing/2014/main" id="{4DB0C3EF-8BD0-4143-83F1-E7283BAA3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082" y="2992802"/>
            <a:ext cx="2853559" cy="2016983"/>
          </a:xfrm>
          <a:prstGeom prst="rect">
            <a:avLst/>
          </a:prstGeom>
        </p:spPr>
      </p:pic>
      <p:sp>
        <p:nvSpPr>
          <p:cNvPr id="11" name="正方形/長方形 10">
            <a:extLst>
              <a:ext uri="{FF2B5EF4-FFF2-40B4-BE49-F238E27FC236}">
                <a16:creationId xmlns="" xmlns:a16="http://schemas.microsoft.com/office/drawing/2014/main" id="{8812B1E0-D280-47B1-BD18-E967B6321D65}"/>
              </a:ext>
            </a:extLst>
          </p:cNvPr>
          <p:cNvSpPr/>
          <p:nvPr/>
        </p:nvSpPr>
        <p:spPr>
          <a:xfrm>
            <a:off x="6190004" y="3606160"/>
            <a:ext cx="1083438" cy="60848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93289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コミュニケーションの特性</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p:txBody>
          <a:bodyPr>
            <a:normAutofit/>
          </a:body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チェックした項目の具体的な行動を記入しましょう</a:t>
            </a:r>
          </a:p>
        </p:txBody>
      </p:sp>
      <p:pic>
        <p:nvPicPr>
          <p:cNvPr id="6" name="図 5">
            <a:extLst>
              <a:ext uri="{FF2B5EF4-FFF2-40B4-BE49-F238E27FC236}">
                <a16:creationId xmlns="" xmlns:a16="http://schemas.microsoft.com/office/drawing/2014/main" id="{052F09F4-5B7F-4D64-9586-6416E5405803}"/>
              </a:ext>
            </a:extLst>
          </p:cNvPr>
          <p:cNvPicPr>
            <a:picLocks noChangeAspect="1"/>
          </p:cNvPicPr>
          <p:nvPr/>
        </p:nvPicPr>
        <p:blipFill>
          <a:blip r:embed="rId2"/>
          <a:stretch>
            <a:fillRect/>
          </a:stretch>
        </p:blipFill>
        <p:spPr>
          <a:xfrm>
            <a:off x="540386" y="2635228"/>
            <a:ext cx="8299048" cy="4034463"/>
          </a:xfrm>
          <a:prstGeom prst="rect">
            <a:avLst/>
          </a:prstGeom>
        </p:spPr>
      </p:pic>
      <p:sp>
        <p:nvSpPr>
          <p:cNvPr id="8" name="正方形/長方形 7">
            <a:extLst>
              <a:ext uri="{FF2B5EF4-FFF2-40B4-BE49-F238E27FC236}">
                <a16:creationId xmlns="" xmlns:a16="http://schemas.microsoft.com/office/drawing/2014/main" id="{0972A20D-60DA-45BE-9CA9-1D6BD3714368}"/>
              </a:ext>
            </a:extLst>
          </p:cNvPr>
          <p:cNvSpPr/>
          <p:nvPr/>
        </p:nvSpPr>
        <p:spPr>
          <a:xfrm>
            <a:off x="6426882" y="3021560"/>
            <a:ext cx="2204206" cy="345928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0183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想像力の特性</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p:txBody>
          <a:bodyPr>
            <a:normAutofit/>
          </a:body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先程ピックアップした行動のうち、想像力の特性に該当する行動を選択し、行動のポイントを下記の例のようにチェックしてみましょう。</a:t>
            </a:r>
          </a:p>
        </p:txBody>
      </p:sp>
      <p:pic>
        <p:nvPicPr>
          <p:cNvPr id="6" name="図 5">
            <a:extLst>
              <a:ext uri="{FF2B5EF4-FFF2-40B4-BE49-F238E27FC236}">
                <a16:creationId xmlns="" xmlns:a16="http://schemas.microsoft.com/office/drawing/2014/main" id="{1F6B3053-0624-4856-A7A1-474683472DDD}"/>
              </a:ext>
            </a:extLst>
          </p:cNvPr>
          <p:cNvPicPr>
            <a:picLocks noChangeAspect="1"/>
          </p:cNvPicPr>
          <p:nvPr/>
        </p:nvPicPr>
        <p:blipFill>
          <a:blip r:embed="rId2"/>
          <a:stretch>
            <a:fillRect/>
          </a:stretch>
        </p:blipFill>
        <p:spPr>
          <a:xfrm>
            <a:off x="0" y="2814413"/>
            <a:ext cx="5948039" cy="2828668"/>
          </a:xfrm>
          <a:prstGeom prst="rect">
            <a:avLst/>
          </a:prstGeom>
        </p:spPr>
      </p:pic>
      <p:sp>
        <p:nvSpPr>
          <p:cNvPr id="9" name="正方形/長方形 8">
            <a:extLst>
              <a:ext uri="{FF2B5EF4-FFF2-40B4-BE49-F238E27FC236}">
                <a16:creationId xmlns="" xmlns:a16="http://schemas.microsoft.com/office/drawing/2014/main" id="{B6514FBD-5C0A-4C85-ABB4-2B28F7220F2E}"/>
              </a:ext>
            </a:extLst>
          </p:cNvPr>
          <p:cNvSpPr/>
          <p:nvPr/>
        </p:nvSpPr>
        <p:spPr>
          <a:xfrm>
            <a:off x="1552074" y="3323429"/>
            <a:ext cx="4284846" cy="218527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 xmlns:a16="http://schemas.microsoft.com/office/drawing/2014/main" id="{8429E84B-9155-42F6-801A-97D6B4C27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082" y="2992802"/>
            <a:ext cx="2853559" cy="2016983"/>
          </a:xfrm>
          <a:prstGeom prst="rect">
            <a:avLst/>
          </a:prstGeom>
        </p:spPr>
      </p:pic>
      <p:sp>
        <p:nvSpPr>
          <p:cNvPr id="11" name="正方形/長方形 10">
            <a:extLst>
              <a:ext uri="{FF2B5EF4-FFF2-40B4-BE49-F238E27FC236}">
                <a16:creationId xmlns="" xmlns:a16="http://schemas.microsoft.com/office/drawing/2014/main" id="{51B72C68-1719-4746-B0D3-63FB46F6C187}"/>
              </a:ext>
            </a:extLst>
          </p:cNvPr>
          <p:cNvSpPr/>
          <p:nvPr/>
        </p:nvSpPr>
        <p:spPr>
          <a:xfrm>
            <a:off x="6148256" y="4228747"/>
            <a:ext cx="1083438" cy="38897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1271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想像力の特性</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p:txBody>
          <a:bodyPr>
            <a:normAutofit/>
          </a:body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チェックした項目の具体的な行動を記入しましょう</a:t>
            </a:r>
          </a:p>
        </p:txBody>
      </p:sp>
      <p:grpSp>
        <p:nvGrpSpPr>
          <p:cNvPr id="4" name="グループ化 3"/>
          <p:cNvGrpSpPr/>
          <p:nvPr/>
        </p:nvGrpSpPr>
        <p:grpSpPr>
          <a:xfrm>
            <a:off x="464820" y="2854816"/>
            <a:ext cx="8214360" cy="2855407"/>
            <a:chOff x="-5080" y="2832782"/>
            <a:chExt cx="8214360" cy="2855407"/>
          </a:xfrm>
        </p:grpSpPr>
        <p:pic>
          <p:nvPicPr>
            <p:cNvPr id="6" name="図 5">
              <a:extLst>
                <a:ext uri="{FF2B5EF4-FFF2-40B4-BE49-F238E27FC236}">
                  <a16:creationId xmlns="" xmlns:a16="http://schemas.microsoft.com/office/drawing/2014/main" id="{FB2E7311-F1A1-4A77-A460-7DA264010200}"/>
                </a:ext>
              </a:extLst>
            </p:cNvPr>
            <p:cNvPicPr>
              <a:picLocks noChangeAspect="1"/>
            </p:cNvPicPr>
            <p:nvPr/>
          </p:nvPicPr>
          <p:blipFill>
            <a:blip r:embed="rId2"/>
            <a:stretch>
              <a:fillRect/>
            </a:stretch>
          </p:blipFill>
          <p:spPr>
            <a:xfrm>
              <a:off x="-5080" y="2832782"/>
              <a:ext cx="8214360" cy="2855407"/>
            </a:xfrm>
            <a:prstGeom prst="rect">
              <a:avLst/>
            </a:prstGeom>
          </p:spPr>
        </p:pic>
        <p:sp>
          <p:nvSpPr>
            <p:cNvPr id="7" name="正方形/長方形 6">
              <a:extLst>
                <a:ext uri="{FF2B5EF4-FFF2-40B4-BE49-F238E27FC236}">
                  <a16:creationId xmlns="" xmlns:a16="http://schemas.microsoft.com/office/drawing/2014/main" id="{4E726589-AE18-4925-AE1E-7785998514F6}"/>
                </a:ext>
              </a:extLst>
            </p:cNvPr>
            <p:cNvSpPr/>
            <p:nvPr/>
          </p:nvSpPr>
          <p:spPr>
            <a:xfrm>
              <a:off x="5859780" y="3211689"/>
              <a:ext cx="2232660" cy="233567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14660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感覚の特性</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p:txBody>
          <a:bodyPr>
            <a:normAutofit/>
          </a:body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先程ピックアップした行動のうち、感覚の特性に該当する行動を選択し、行動のポイントを下記の例のようにチェックしてみましょう。</a:t>
            </a:r>
          </a:p>
        </p:txBody>
      </p:sp>
      <p:pic>
        <p:nvPicPr>
          <p:cNvPr id="6" name="図 5">
            <a:extLst>
              <a:ext uri="{FF2B5EF4-FFF2-40B4-BE49-F238E27FC236}">
                <a16:creationId xmlns="" xmlns:a16="http://schemas.microsoft.com/office/drawing/2014/main" id="{971F0886-E13D-438B-AC4D-8CB84B54F89C}"/>
              </a:ext>
            </a:extLst>
          </p:cNvPr>
          <p:cNvPicPr>
            <a:picLocks noChangeAspect="1"/>
          </p:cNvPicPr>
          <p:nvPr/>
        </p:nvPicPr>
        <p:blipFill>
          <a:blip r:embed="rId3"/>
          <a:stretch>
            <a:fillRect/>
          </a:stretch>
        </p:blipFill>
        <p:spPr>
          <a:xfrm>
            <a:off x="76163" y="2891715"/>
            <a:ext cx="6048919" cy="2082476"/>
          </a:xfrm>
          <a:prstGeom prst="rect">
            <a:avLst/>
          </a:prstGeom>
        </p:spPr>
      </p:pic>
      <p:sp>
        <p:nvSpPr>
          <p:cNvPr id="9" name="正方形/長方形 8">
            <a:extLst>
              <a:ext uri="{FF2B5EF4-FFF2-40B4-BE49-F238E27FC236}">
                <a16:creationId xmlns="" xmlns:a16="http://schemas.microsoft.com/office/drawing/2014/main" id="{E3B38260-E3DA-4F80-93F6-D533626CD737}"/>
              </a:ext>
            </a:extLst>
          </p:cNvPr>
          <p:cNvSpPr/>
          <p:nvPr/>
        </p:nvSpPr>
        <p:spPr>
          <a:xfrm>
            <a:off x="1655454" y="3400730"/>
            <a:ext cx="4327261" cy="137123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 xmlns:a16="http://schemas.microsoft.com/office/drawing/2014/main" id="{46CF3179-E2F1-4A18-93E5-42EF0DE7AF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082" y="2992802"/>
            <a:ext cx="2853559" cy="2016983"/>
          </a:xfrm>
          <a:prstGeom prst="rect">
            <a:avLst/>
          </a:prstGeom>
        </p:spPr>
      </p:pic>
      <p:sp>
        <p:nvSpPr>
          <p:cNvPr id="11" name="正方形/長方形 10">
            <a:extLst>
              <a:ext uri="{FF2B5EF4-FFF2-40B4-BE49-F238E27FC236}">
                <a16:creationId xmlns="" xmlns:a16="http://schemas.microsoft.com/office/drawing/2014/main" id="{833CC385-87B9-481A-9B2E-CED8FB028A10}"/>
              </a:ext>
            </a:extLst>
          </p:cNvPr>
          <p:cNvSpPr/>
          <p:nvPr/>
        </p:nvSpPr>
        <p:spPr>
          <a:xfrm>
            <a:off x="6167040" y="4620812"/>
            <a:ext cx="1083438" cy="24836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057388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感覚の特性</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a:xfrm>
            <a:off x="628650" y="1825625"/>
            <a:ext cx="7886700" cy="4351338"/>
          </a:xfrm>
        </p:spPr>
        <p:txBody>
          <a:bodyPr>
            <a:normAutofit/>
          </a:body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チェックした項目の具体的な行動を記入しましょう</a:t>
            </a:r>
          </a:p>
        </p:txBody>
      </p:sp>
      <p:grpSp>
        <p:nvGrpSpPr>
          <p:cNvPr id="4" name="グループ化 3"/>
          <p:cNvGrpSpPr/>
          <p:nvPr/>
        </p:nvGrpSpPr>
        <p:grpSpPr>
          <a:xfrm>
            <a:off x="476344" y="2527276"/>
            <a:ext cx="8191312" cy="2452348"/>
            <a:chOff x="-42992" y="2835748"/>
            <a:chExt cx="8191312" cy="2025435"/>
          </a:xfrm>
        </p:grpSpPr>
        <p:pic>
          <p:nvPicPr>
            <p:cNvPr id="8" name="図 7">
              <a:extLst>
                <a:ext uri="{FF2B5EF4-FFF2-40B4-BE49-F238E27FC236}">
                  <a16:creationId xmlns="" xmlns:a16="http://schemas.microsoft.com/office/drawing/2014/main" id="{6CC5EC77-13CA-4E4E-8C25-8FA211335FA6}"/>
                </a:ext>
              </a:extLst>
            </p:cNvPr>
            <p:cNvPicPr>
              <a:picLocks noChangeAspect="1"/>
            </p:cNvPicPr>
            <p:nvPr/>
          </p:nvPicPr>
          <p:blipFill>
            <a:blip r:embed="rId2"/>
            <a:stretch>
              <a:fillRect/>
            </a:stretch>
          </p:blipFill>
          <p:spPr>
            <a:xfrm>
              <a:off x="-42992" y="2835748"/>
              <a:ext cx="8191312" cy="2025435"/>
            </a:xfrm>
            <a:prstGeom prst="rect">
              <a:avLst/>
            </a:prstGeom>
          </p:spPr>
        </p:pic>
        <p:sp>
          <p:nvSpPr>
            <p:cNvPr id="7" name="正方形/長方形 6">
              <a:extLst>
                <a:ext uri="{FF2B5EF4-FFF2-40B4-BE49-F238E27FC236}">
                  <a16:creationId xmlns="" xmlns:a16="http://schemas.microsoft.com/office/drawing/2014/main" id="{BFF3AD81-6B4B-4DB1-AF6D-10BA2B8A2CE4}"/>
                </a:ext>
              </a:extLst>
            </p:cNvPr>
            <p:cNvSpPr/>
            <p:nvPr/>
          </p:nvSpPr>
          <p:spPr>
            <a:xfrm>
              <a:off x="5857400" y="3230503"/>
              <a:ext cx="2270599" cy="150405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403319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306471A-D8F6-4D6D-9F13-605C502D1F8E}"/>
              </a:ext>
            </a:extLst>
          </p:cNvPr>
          <p:cNvSpPr>
            <a:spLocks noGrp="1"/>
          </p:cNvSpPr>
          <p:nvPr>
            <p:ph type="title"/>
          </p:nvPr>
        </p:nvSpPr>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この時間で学びたいこと</a:t>
            </a:r>
          </a:p>
        </p:txBody>
      </p:sp>
      <p:sp>
        <p:nvSpPr>
          <p:cNvPr id="3" name="コンテンツ プレースホルダー 2">
            <a:extLst>
              <a:ext uri="{FF2B5EF4-FFF2-40B4-BE49-F238E27FC236}">
                <a16:creationId xmlns="" xmlns:a16="http://schemas.microsoft.com/office/drawing/2014/main" id="{ACA2953B-F085-4C70-9D17-3FB624AC5CA2}"/>
              </a:ext>
            </a:extLst>
          </p:cNvPr>
          <p:cNvSpPr>
            <a:spLocks noGrp="1"/>
          </p:cNvSpPr>
          <p:nvPr>
            <p:ph idx="1"/>
          </p:nvPr>
        </p:nvSpPr>
        <p:spPr>
          <a:xfrm>
            <a:off x="396951" y="1858675"/>
            <a:ext cx="8350097" cy="4351338"/>
          </a:xfrm>
        </p:spPr>
        <p:txBody>
          <a:bodyPr>
            <a:normAutofit lnSpcReduction="10000"/>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強度行動障害で困っている人の行動は、立場や状況によって様々な定義をすることができます。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本当に困っているのは当事者本人であることを確認します。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当事者の困り感には障害特性が関連しており、関連する行動に注目して情報収集することで当事者の情報処理のつまずきに気づくことが出来ることを確認します。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情報処理の特性を把握し、適切な環境を提案することが有効な支援のヒントになります。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行動そのものに注目して、その行動の機能に注目する方法もあります（上級編）。</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1543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D016073-E19F-457E-B86B-72A4C54ABFB0}"/>
              </a:ext>
            </a:extLst>
          </p:cNvPr>
          <p:cNvSpPr>
            <a:spLocks noGrp="1"/>
          </p:cNvSpPr>
          <p:nvPr>
            <p:ph type="title"/>
          </p:nvPr>
        </p:nvSpPr>
        <p:spPr>
          <a:xfrm>
            <a:off x="628650" y="365126"/>
            <a:ext cx="7886700" cy="1981467"/>
          </a:xfrm>
        </p:spPr>
        <p:txBody>
          <a:bodyPr>
            <a:normAutofit/>
          </a:bodyPr>
          <a:lstStyle/>
          <a:p>
            <a:r>
              <a:rPr kumimoji="1" lang="ja-JP" altLang="en-US" sz="4000" b="1" dirty="0">
                <a:latin typeface="メイリオ" panose="020B0604030504040204" pitchFamily="50" charset="-128"/>
                <a:ea typeface="メイリオ" panose="020B0604030504040204" pitchFamily="50" charset="-128"/>
              </a:rPr>
              <a:t>特性確認シートを使用して行動をピックアップしてみよう</a:t>
            </a:r>
          </a:p>
        </p:txBody>
      </p:sp>
      <p:sp>
        <p:nvSpPr>
          <p:cNvPr id="3" name="コンテンツ プレースホルダー 2">
            <a:extLst>
              <a:ext uri="{FF2B5EF4-FFF2-40B4-BE49-F238E27FC236}">
                <a16:creationId xmlns="" xmlns:a16="http://schemas.microsoft.com/office/drawing/2014/main" id="{30C9965E-28B8-480E-8971-715DEFCC2446}"/>
              </a:ext>
            </a:extLst>
          </p:cNvPr>
          <p:cNvSpPr>
            <a:spLocks noGrp="1"/>
          </p:cNvSpPr>
          <p:nvPr>
            <p:ph idx="1"/>
          </p:nvPr>
        </p:nvSpPr>
        <p:spPr>
          <a:xfrm>
            <a:off x="628650" y="2590848"/>
            <a:ext cx="7886700" cy="537942"/>
          </a:xfrm>
        </p:spPr>
        <p:txBody>
          <a:bodyPr/>
          <a:lstStyle/>
          <a:p>
            <a:pPr marL="0" indent="0">
              <a:buNone/>
            </a:pP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K</a:t>
            </a:r>
            <a:r>
              <a:rPr kumimoji="1" lang="ja-JP" altLang="en-US" dirty="0" err="1">
                <a:latin typeface="メイリオ" panose="020B0604030504040204" pitchFamily="50" charset="-128"/>
                <a:ea typeface="メイリオ" panose="020B0604030504040204" pitchFamily="50" charset="-128"/>
              </a:rPr>
              <a:t>さんの</a:t>
            </a:r>
            <a:r>
              <a:rPr kumimoji="1" lang="ja-JP" altLang="en-US" dirty="0">
                <a:latin typeface="メイリオ" panose="020B0604030504040204" pitchFamily="50" charset="-128"/>
                <a:ea typeface="メイリオ" panose="020B0604030504040204" pitchFamily="50" charset="-128"/>
              </a:rPr>
              <a:t>ビデオをもう一度観ます</a:t>
            </a:r>
          </a:p>
        </p:txBody>
      </p:sp>
      <p:sp>
        <p:nvSpPr>
          <p:cNvPr id="4" name="正方形/長方形 3"/>
          <p:cNvSpPr/>
          <p:nvPr/>
        </p:nvSpPr>
        <p:spPr>
          <a:xfrm>
            <a:off x="519169" y="3373045"/>
            <a:ext cx="5277079" cy="646331"/>
          </a:xfrm>
          <a:prstGeom prst="rect">
            <a:avLst/>
          </a:prstGeom>
        </p:spPr>
        <p:txBody>
          <a:bodyPr wrap="square">
            <a:spAutoFit/>
          </a:bodyPr>
          <a:lstStyle/>
          <a:p>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A3</a:t>
            </a:r>
            <a:r>
              <a:rPr kumimoji="1" lang="ja-JP" altLang="en-US" dirty="0">
                <a:latin typeface="メイリオ" panose="020B0604030504040204" pitchFamily="50" charset="-128"/>
                <a:ea typeface="メイリオ" panose="020B0604030504040204" pitchFamily="50" charset="-128"/>
              </a:rPr>
              <a:t>「個人ワーク用特性</a:t>
            </a:r>
            <a:r>
              <a:rPr kumimoji="1" lang="ja-JP" altLang="en-US" dirty="0" smtClean="0">
                <a:latin typeface="メイリオ" panose="020B0604030504040204" pitchFamily="50" charset="-128"/>
                <a:ea typeface="メイリオ" panose="020B0604030504040204" pitchFamily="50" charset="-128"/>
              </a:rPr>
              <a:t>確認</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 シート」を</a:t>
            </a:r>
            <a:r>
              <a:rPr kumimoji="1" lang="ja-JP" altLang="en-US" dirty="0">
                <a:latin typeface="メイリオ" panose="020B0604030504040204" pitchFamily="50" charset="-128"/>
                <a:ea typeface="メイリオ" panose="020B0604030504040204" pitchFamily="50" charset="-128"/>
              </a:rPr>
              <a:t>使います</a:t>
            </a:r>
            <a:endParaRPr kumimoji="1" lang="en-US" altLang="ja-JP"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 xmlns:a16="http://schemas.microsoft.com/office/drawing/2014/main" id="{7A349952-CCF5-43EC-85E8-595DB332E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617" y="3373045"/>
            <a:ext cx="4303733" cy="3042010"/>
          </a:xfrm>
          <a:prstGeom prst="rect">
            <a:avLst/>
          </a:prstGeom>
        </p:spPr>
      </p:pic>
    </p:spTree>
    <p:extLst>
      <p:ext uri="{BB962C8B-B14F-4D97-AF65-F5344CB8AC3E}">
        <p14:creationId xmlns:p14="http://schemas.microsoft.com/office/powerpoint/2010/main" val="2200956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6CC9A91-0B46-44D7-BC9B-C6FB96808EE0}"/>
              </a:ext>
            </a:extLst>
          </p:cNvPr>
          <p:cNvSpPr>
            <a:spLocks noGrp="1"/>
          </p:cNvSpPr>
          <p:nvPr>
            <p:ph type="title"/>
          </p:nvPr>
        </p:nvSpPr>
        <p:spPr>
          <a:xfrm>
            <a:off x="628650" y="0"/>
            <a:ext cx="7886700" cy="1325563"/>
          </a:xfrm>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特性に対する合理的配慮</a:t>
            </a:r>
          </a:p>
        </p:txBody>
      </p:sp>
      <p:pic>
        <p:nvPicPr>
          <p:cNvPr id="4" name="図 3">
            <a:extLst>
              <a:ext uri="{FF2B5EF4-FFF2-40B4-BE49-F238E27FC236}">
                <a16:creationId xmlns="" xmlns:a16="http://schemas.microsoft.com/office/drawing/2014/main" id="{76784375-9CC1-4674-9905-B0DC8CEB31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165036"/>
            <a:ext cx="7886700" cy="5574561"/>
          </a:xfrm>
          <a:prstGeom prst="rect">
            <a:avLst/>
          </a:prstGeom>
        </p:spPr>
      </p:pic>
      <p:sp>
        <p:nvSpPr>
          <p:cNvPr id="3" name="正方形/長方形 2">
            <a:extLst>
              <a:ext uri="{FF2B5EF4-FFF2-40B4-BE49-F238E27FC236}">
                <a16:creationId xmlns="" xmlns:a16="http://schemas.microsoft.com/office/drawing/2014/main" id="{17FA5B62-635A-4D8A-A43D-A726FBA9DC04}"/>
              </a:ext>
            </a:extLst>
          </p:cNvPr>
          <p:cNvSpPr/>
          <p:nvPr/>
        </p:nvSpPr>
        <p:spPr>
          <a:xfrm>
            <a:off x="744899" y="1284483"/>
            <a:ext cx="4148648" cy="5096220"/>
          </a:xfrm>
          <a:prstGeom prst="rect">
            <a:avLst/>
          </a:prstGeom>
          <a:solidFill>
            <a:schemeClr val="accent4">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a:solidFill>
                  <a:schemeClr val="tx1"/>
                </a:solidFill>
                <a:latin typeface="メイリオ" panose="020B0604030504040204" pitchFamily="50" charset="-128"/>
                <a:ea typeface="メイリオ" panose="020B0604030504040204" pitchFamily="50" charset="-128"/>
              </a:rPr>
              <a:t>ここに書かれている</a:t>
            </a:r>
            <a:endParaRPr kumimoji="1" lang="en-US" altLang="ja-JP" sz="17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700" b="1" dirty="0">
                <a:solidFill>
                  <a:schemeClr val="tx1"/>
                </a:solidFill>
                <a:latin typeface="メイリオ" panose="020B0604030504040204" pitchFamily="50" charset="-128"/>
                <a:ea typeface="メイリオ" panose="020B0604030504040204" pitchFamily="50" charset="-128"/>
              </a:rPr>
              <a:t>様な行動をヒントに </a:t>
            </a:r>
            <a:endParaRPr kumimoji="1" lang="en-US" altLang="ja-JP" sz="17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1700" b="1" dirty="0">
                <a:solidFill>
                  <a:schemeClr val="tx1"/>
                </a:solidFill>
                <a:latin typeface="メイリオ" panose="020B0604030504040204" pitchFamily="50" charset="-128"/>
                <a:ea typeface="メイリオ" panose="020B0604030504040204" pitchFamily="50" charset="-128"/>
              </a:rPr>
              <a:t>【1】</a:t>
            </a:r>
          </a:p>
          <a:p>
            <a:pPr algn="ctr"/>
            <a:endParaRPr kumimoji="1" lang="en-US" altLang="ja-JP" sz="1700" b="1"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700" b="1"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 xmlns:a16="http://schemas.microsoft.com/office/drawing/2014/main" id="{FC3D98BF-F61C-46C5-B0EC-DED8F7CC0759}"/>
              </a:ext>
            </a:extLst>
          </p:cNvPr>
          <p:cNvSpPr/>
          <p:nvPr/>
        </p:nvSpPr>
        <p:spPr>
          <a:xfrm>
            <a:off x="4893547" y="1294531"/>
            <a:ext cx="1477108" cy="5086170"/>
          </a:xfrm>
          <a:prstGeom prst="rect">
            <a:avLst/>
          </a:pr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a:solidFill>
                  <a:schemeClr val="tx1"/>
                </a:solidFill>
                <a:latin typeface="メイリオ" panose="020B0604030504040204" pitchFamily="50" charset="-128"/>
                <a:ea typeface="メイリオ" panose="020B0604030504040204" pitchFamily="50" charset="-128"/>
              </a:rPr>
              <a:t>どんなことに困っているのかを探り</a:t>
            </a:r>
            <a:endParaRPr kumimoji="1" lang="en-US" altLang="ja-JP" sz="17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1700" b="1" dirty="0">
                <a:solidFill>
                  <a:schemeClr val="tx1"/>
                </a:solidFill>
                <a:latin typeface="メイリオ" panose="020B0604030504040204" pitchFamily="50" charset="-128"/>
                <a:ea typeface="メイリオ" panose="020B0604030504040204" pitchFamily="50" charset="-128"/>
              </a:rPr>
              <a:t>【2】</a:t>
            </a:r>
            <a:endParaRPr kumimoji="1" lang="ja-JP" altLang="en-US" sz="1700" b="1"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 xmlns:a16="http://schemas.microsoft.com/office/drawing/2014/main" id="{2EED23A7-42CA-4BD3-AB37-0697E577EC28}"/>
              </a:ext>
            </a:extLst>
          </p:cNvPr>
          <p:cNvSpPr/>
          <p:nvPr/>
        </p:nvSpPr>
        <p:spPr>
          <a:xfrm>
            <a:off x="6370655" y="1294531"/>
            <a:ext cx="1949380" cy="5086170"/>
          </a:xfrm>
          <a:prstGeom prst="rect">
            <a:avLst/>
          </a:prstGeom>
          <a:solidFill>
            <a:schemeClr val="accent2">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a:solidFill>
                  <a:schemeClr val="tx1"/>
                </a:solidFill>
                <a:latin typeface="メイリオ" panose="020B0604030504040204" pitchFamily="50" charset="-128"/>
                <a:ea typeface="メイリオ" panose="020B0604030504040204" pitchFamily="50" charset="-128"/>
              </a:rPr>
              <a:t>必要な支援や</a:t>
            </a:r>
            <a:endParaRPr kumimoji="1" lang="en-US" altLang="ja-JP" sz="17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700" b="1" dirty="0">
                <a:solidFill>
                  <a:schemeClr val="tx1"/>
                </a:solidFill>
                <a:latin typeface="メイリオ" panose="020B0604030504040204" pitchFamily="50" charset="-128"/>
                <a:ea typeface="メイリオ" panose="020B0604030504040204" pitchFamily="50" charset="-128"/>
              </a:rPr>
              <a:t>配慮を整えます</a:t>
            </a:r>
            <a:r>
              <a:rPr kumimoji="1" lang="en-US" altLang="ja-JP" sz="1700" b="1" dirty="0">
                <a:solidFill>
                  <a:schemeClr val="tx1"/>
                </a:solidFill>
                <a:latin typeface="メイリオ" panose="020B0604030504040204" pitchFamily="50" charset="-128"/>
                <a:ea typeface="メイリオ" panose="020B0604030504040204" pitchFamily="50" charset="-128"/>
              </a:rPr>
              <a:t>【3】</a:t>
            </a:r>
          </a:p>
          <a:p>
            <a:pPr algn="ctr"/>
            <a:endParaRPr kumimoji="1" lang="en-US" altLang="ja-JP" sz="1700" b="1"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7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200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9E5D437-BFCE-4E8F-9FAA-910346AC2F0E}"/>
              </a:ext>
            </a:extLst>
          </p:cNvPr>
          <p:cNvSpPr>
            <a:spLocks noGrp="1"/>
          </p:cNvSpPr>
          <p:nvPr>
            <p:ph type="title"/>
          </p:nvPr>
        </p:nvSpPr>
        <p:spPr/>
        <p:txBody>
          <a:bodyPr/>
          <a:lstStyle/>
          <a:p>
            <a:pPr algn="ctr"/>
            <a:r>
              <a:rPr kumimoji="1" lang="ja-JP" altLang="en-US" b="1" dirty="0">
                <a:latin typeface="メイリオ" panose="020B0604030504040204" pitchFamily="50" charset="-128"/>
                <a:ea typeface="メイリオ" panose="020B0604030504040204" pitchFamily="50" charset="-128"/>
              </a:rPr>
              <a:t>氷山モデル</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予習</a:t>
            </a:r>
            <a:r>
              <a:rPr lang="en-US" altLang="ja-JP" b="1" dirty="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 xmlns:a16="http://schemas.microsoft.com/office/drawing/2014/main" id="{D03C3EF2-9C37-46F4-9A07-C43F043A2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083" y="1984203"/>
            <a:ext cx="6224016" cy="4596384"/>
          </a:xfrm>
          <a:prstGeom prst="rect">
            <a:avLst/>
          </a:prstGeom>
        </p:spPr>
      </p:pic>
      <p:sp>
        <p:nvSpPr>
          <p:cNvPr id="6" name="正方形/長方形 5">
            <a:extLst>
              <a:ext uri="{FF2B5EF4-FFF2-40B4-BE49-F238E27FC236}">
                <a16:creationId xmlns="" xmlns:a16="http://schemas.microsoft.com/office/drawing/2014/main" id="{89453610-345F-40AF-8824-E61249E7107A}"/>
              </a:ext>
            </a:extLst>
          </p:cNvPr>
          <p:cNvSpPr/>
          <p:nvPr/>
        </p:nvSpPr>
        <p:spPr>
          <a:xfrm>
            <a:off x="2792083" y="1984203"/>
            <a:ext cx="6224016" cy="875872"/>
          </a:xfrm>
          <a:prstGeom prst="rect">
            <a:avLst/>
          </a:prstGeom>
          <a:solidFill>
            <a:schemeClr val="accent4">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メイリオ" panose="020B0604030504040204" pitchFamily="50" charset="-128"/>
                <a:ea typeface="メイリオ" panose="020B0604030504040204" pitchFamily="50" charset="-128"/>
              </a:rPr>
              <a:t>ここに書かれているような行動をヒントに</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2000" b="1" dirty="0">
                <a:solidFill>
                  <a:schemeClr val="tx1"/>
                </a:solidFill>
                <a:latin typeface="メイリオ" panose="020B0604030504040204" pitchFamily="50" charset="-128"/>
                <a:ea typeface="メイリオ" panose="020B0604030504040204" pitchFamily="50" charset="-128"/>
              </a:rPr>
              <a:t>【1】</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 xmlns:a16="http://schemas.microsoft.com/office/drawing/2014/main" id="{F560D6DC-9E49-402C-ADE1-DAE70B63BEF0}"/>
              </a:ext>
            </a:extLst>
          </p:cNvPr>
          <p:cNvSpPr/>
          <p:nvPr/>
        </p:nvSpPr>
        <p:spPr>
          <a:xfrm>
            <a:off x="2792083" y="3035300"/>
            <a:ext cx="2980067" cy="2006600"/>
          </a:xfrm>
          <a:prstGeom prst="rect">
            <a:avLst/>
          </a:pr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どんなことに</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gn="ctr"/>
            <a:r>
              <a:rPr kumimoji="1" lang="ja-JP" altLang="en-US" b="1" dirty="0">
                <a:solidFill>
                  <a:schemeClr val="tx1"/>
                </a:solidFill>
                <a:latin typeface="メイリオ" panose="020B0604030504040204" pitchFamily="50" charset="-128"/>
                <a:ea typeface="メイリオ" panose="020B0604030504040204" pitchFamily="50" charset="-128"/>
              </a:rPr>
              <a:t>困っているのかを探り</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gn="ctr"/>
            <a:r>
              <a:rPr kumimoji="1" lang="en-US" altLang="ja-JP" b="1" dirty="0">
                <a:solidFill>
                  <a:schemeClr val="tx1"/>
                </a:solidFill>
                <a:latin typeface="メイリオ" panose="020B0604030504040204" pitchFamily="50" charset="-128"/>
                <a:ea typeface="メイリオ" panose="020B0604030504040204" pitchFamily="50" charset="-128"/>
              </a:rPr>
              <a:t>【2】</a:t>
            </a:r>
            <a:endParaRPr kumimoji="1" lang="ja-JP" altLang="en-US" b="1" dirty="0">
              <a:solidFill>
                <a:schemeClr val="tx1"/>
              </a:solidFill>
              <a:latin typeface="メイリオ" panose="020B0604030504040204" pitchFamily="50" charset="-128"/>
              <a:ea typeface="メイリオ" panose="020B0604030504040204" pitchFamily="50" charset="-128"/>
            </a:endParaRPr>
          </a:p>
          <a:p>
            <a:pPr algn="ct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 xmlns:a16="http://schemas.microsoft.com/office/drawing/2014/main" id="{80E67826-0DC1-4418-BCD4-F5DA3B9866F0}"/>
              </a:ext>
            </a:extLst>
          </p:cNvPr>
          <p:cNvSpPr/>
          <p:nvPr/>
        </p:nvSpPr>
        <p:spPr>
          <a:xfrm>
            <a:off x="2792082" y="5518150"/>
            <a:ext cx="6224015" cy="875871"/>
          </a:xfrm>
          <a:prstGeom prst="rect">
            <a:avLst/>
          </a:prstGeom>
          <a:solidFill>
            <a:schemeClr val="accent2">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必要な支援や配慮を整えます</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gn="ctr"/>
            <a:r>
              <a:rPr kumimoji="1" lang="en-US" altLang="ja-JP" b="1" dirty="0">
                <a:solidFill>
                  <a:schemeClr val="tx1"/>
                </a:solidFill>
                <a:latin typeface="メイリオ" panose="020B0604030504040204" pitchFamily="50" charset="-128"/>
                <a:ea typeface="メイリオ" panose="020B0604030504040204" pitchFamily="50" charset="-128"/>
              </a:rPr>
              <a:t>【3】</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 xmlns:a16="http://schemas.microsoft.com/office/drawing/2014/main" id="{B6EAE893-8BD9-4BF4-8906-53969CF6C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901" y="3172064"/>
            <a:ext cx="2446717" cy="1729414"/>
          </a:xfrm>
          <a:prstGeom prst="rect">
            <a:avLst/>
          </a:prstGeom>
        </p:spPr>
      </p:pic>
      <p:sp>
        <p:nvSpPr>
          <p:cNvPr id="13" name="正方形/長方形 12">
            <a:extLst>
              <a:ext uri="{FF2B5EF4-FFF2-40B4-BE49-F238E27FC236}">
                <a16:creationId xmlns="" xmlns:a16="http://schemas.microsoft.com/office/drawing/2014/main" id="{B243FEA7-CCB2-43DF-AF34-B94BEDA0E64C}"/>
              </a:ext>
            </a:extLst>
          </p:cNvPr>
          <p:cNvSpPr/>
          <p:nvPr/>
        </p:nvSpPr>
        <p:spPr>
          <a:xfrm>
            <a:off x="173736" y="3212592"/>
            <a:ext cx="1274064" cy="1569720"/>
          </a:xfrm>
          <a:prstGeom prst="rect">
            <a:avLst/>
          </a:prstGeom>
          <a:solidFill>
            <a:schemeClr val="accent4">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 xmlns:a16="http://schemas.microsoft.com/office/drawing/2014/main" id="{BABCC24E-8300-49D5-BA82-FFE9F61C3370}"/>
              </a:ext>
            </a:extLst>
          </p:cNvPr>
          <p:cNvSpPr/>
          <p:nvPr/>
        </p:nvSpPr>
        <p:spPr>
          <a:xfrm>
            <a:off x="1447800" y="3212592"/>
            <a:ext cx="451104" cy="1569720"/>
          </a:xfrm>
          <a:prstGeom prst="rect">
            <a:avLst/>
          </a:pr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 xmlns:a16="http://schemas.microsoft.com/office/drawing/2014/main" id="{8867F227-61AF-446C-86DC-78B314D31675}"/>
              </a:ext>
            </a:extLst>
          </p:cNvPr>
          <p:cNvSpPr/>
          <p:nvPr/>
        </p:nvSpPr>
        <p:spPr>
          <a:xfrm>
            <a:off x="1898904" y="3212592"/>
            <a:ext cx="624840" cy="1569720"/>
          </a:xfrm>
          <a:prstGeom prst="rect">
            <a:avLst/>
          </a:prstGeom>
          <a:solidFill>
            <a:schemeClr val="accent2">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6761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a:xfrm>
            <a:off x="703776" y="340676"/>
            <a:ext cx="7886700" cy="1325563"/>
          </a:xfrm>
        </p:spPr>
        <p:txBody>
          <a:bodyPr>
            <a:normAutofit/>
          </a:bodyPr>
          <a:lstStyle/>
          <a:p>
            <a:pPr algn="ct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まとめ</a:t>
            </a:r>
            <a:endParaRPr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a:xfrm>
            <a:off x="815937" y="1858674"/>
            <a:ext cx="7886700" cy="2867562"/>
          </a:xfrm>
        </p:spPr>
        <p:txBody>
          <a:bodyPr>
            <a:normAutofit/>
          </a:bodyPr>
          <a:lstStyle/>
          <a:p>
            <a:pPr marL="0" indent="0">
              <a:lnSpc>
                <a:spcPct val="150000"/>
              </a:lnSpc>
              <a:buNone/>
            </a:pPr>
            <a:r>
              <a:rPr lang="ja-JP" altLang="en-US" sz="2600" spc="-300" dirty="0">
                <a:latin typeface="メイリオ" panose="020B0604030504040204" pitchFamily="50" charset="-128"/>
                <a:ea typeface="メイリオ" panose="020B0604030504040204" pitchFamily="50" charset="-128"/>
                <a:cs typeface="メイリオ" panose="020B0604030504040204" pitchFamily="50" charset="-128"/>
              </a:rPr>
              <a:t>本人の行動は「困っている」サインかもしれません</a:t>
            </a:r>
            <a:endParaRPr lang="en-US" altLang="ja-JP" sz="2600" spc="-3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en-US" altLang="ja-JP" sz="2600" spc="-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spc="-300"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2600" spc="-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spc="-300" dirty="0">
                <a:latin typeface="メイリオ" panose="020B0604030504040204" pitchFamily="50" charset="-128"/>
                <a:ea typeface="メイリオ" panose="020B0604030504040204" pitchFamily="50" charset="-128"/>
                <a:cs typeface="メイリオ" panose="020B0604030504040204" pitchFamily="50" charset="-128"/>
              </a:rPr>
              <a:t>本人の行動をヒントに</a:t>
            </a:r>
            <a:endParaRPr lang="en-US" altLang="ja-JP" sz="2600" spc="-3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情報処理の特性に気づき</a:t>
            </a:r>
            <a:endParaRPr lang="en-US" altLang="ja-JP" sz="2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適切な支援を組み立てていくことで</a:t>
            </a:r>
            <a:endParaRPr lang="en-US" altLang="ja-JP" sz="2600"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815938" y="5431258"/>
            <a:ext cx="7534848" cy="692497"/>
          </a:xfrm>
          <a:prstGeom prst="rect">
            <a:avLst/>
          </a:prstGeom>
        </p:spPr>
        <p:txBody>
          <a:bodyPr wrap="square">
            <a:spAutoFit/>
          </a:bodyPr>
          <a:lstStyle/>
          <a:p>
            <a:pPr algn="dist">
              <a:lnSpc>
                <a:spcPct val="150000"/>
              </a:lnSpc>
            </a:pPr>
            <a:r>
              <a:rPr lang="ja-JP" altLang="en-US" sz="2600" b="1" dirty="0">
                <a:latin typeface="メイリオ" panose="020B0604030504040204" pitchFamily="50" charset="-128"/>
                <a:ea typeface="メイリオ" panose="020B0604030504040204" pitchFamily="50" charset="-128"/>
                <a:cs typeface="メイリオ" panose="020B0604030504040204" pitchFamily="50" charset="-128"/>
              </a:rPr>
              <a:t>支援も本人の活動も成功しやすくなります</a:t>
            </a:r>
            <a:endParaRPr lang="en-US" altLang="ja-JP" sz="2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下矢印 7"/>
          <p:cNvSpPr/>
          <p:nvPr/>
        </p:nvSpPr>
        <p:spPr>
          <a:xfrm>
            <a:off x="4131325" y="4726236"/>
            <a:ext cx="515801" cy="512586"/>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9" name="正方形/長方形 8"/>
          <p:cNvSpPr/>
          <p:nvPr/>
        </p:nvSpPr>
        <p:spPr>
          <a:xfrm>
            <a:off x="815937" y="1858675"/>
            <a:ext cx="7534849" cy="2867561"/>
          </a:xfrm>
          <a:prstGeom prst="rect">
            <a:avLst/>
          </a:prstGeom>
          <a:noFill/>
          <a:ln w="25400">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973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306471A-D8F6-4D6D-9F13-605C502D1F8E}"/>
              </a:ext>
            </a:extLst>
          </p:cNvPr>
          <p:cNvSpPr>
            <a:spLocks noGrp="1"/>
          </p:cNvSpPr>
          <p:nvPr>
            <p:ph type="title"/>
          </p:nvPr>
        </p:nvSpPr>
        <p:spPr/>
        <p:txBody>
          <a:bodyPr>
            <a:normAutofit/>
          </a:bodyP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この時間の流れ</a:t>
            </a:r>
          </a:p>
        </p:txBody>
      </p:sp>
      <p:sp>
        <p:nvSpPr>
          <p:cNvPr id="3" name="コンテンツ プレースホルダー 2">
            <a:extLst>
              <a:ext uri="{FF2B5EF4-FFF2-40B4-BE49-F238E27FC236}">
                <a16:creationId xmlns="" xmlns:a16="http://schemas.microsoft.com/office/drawing/2014/main" id="{ACA2953B-F085-4C70-9D17-3FB624AC5CA2}"/>
              </a:ext>
            </a:extLst>
          </p:cNvPr>
          <p:cNvSpPr>
            <a:spLocks noGrp="1"/>
          </p:cNvSpPr>
          <p:nvPr>
            <p:ph idx="1"/>
          </p:nvPr>
        </p:nvSpPr>
        <p:spPr>
          <a:xfrm>
            <a:off x="716785" y="3823724"/>
            <a:ext cx="7886700" cy="2353239"/>
          </a:xfrm>
        </p:spPr>
        <p:txBody>
          <a:bodyPr>
            <a:normAutofit/>
          </a:bodyPr>
          <a:lstStyle/>
          <a:p>
            <a:pPr>
              <a:lnSpc>
                <a:spcPct val="150000"/>
              </a:lnSpc>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回目の映像視聴で、行動を観る視点を整理します。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回目の映像視聴は、障害特性で行動を整理します。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0" name="グループ化 29"/>
          <p:cNvGrpSpPr/>
          <p:nvPr/>
        </p:nvGrpSpPr>
        <p:grpSpPr>
          <a:xfrm>
            <a:off x="1138998" y="1593834"/>
            <a:ext cx="6797271" cy="1358353"/>
            <a:chOff x="797804" y="1580186"/>
            <a:chExt cx="6797271" cy="1358353"/>
          </a:xfrm>
        </p:grpSpPr>
        <p:sp>
          <p:nvSpPr>
            <p:cNvPr id="5" name="ホームベース 9">
              <a:extLst>
                <a:ext uri="{FF2B5EF4-FFF2-40B4-BE49-F238E27FC236}">
                  <a16:creationId xmlns="" xmlns:a16="http://schemas.microsoft.com/office/drawing/2014/main" id="{6C4E1422-A32A-4D52-A268-7BBEB23D2B0B}"/>
                </a:ext>
              </a:extLst>
            </p:cNvPr>
            <p:cNvSpPr/>
            <p:nvPr/>
          </p:nvSpPr>
          <p:spPr>
            <a:xfrm>
              <a:off x="797804" y="1580520"/>
              <a:ext cx="1440429" cy="1008112"/>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演習説明</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山形 16">
              <a:extLst>
                <a:ext uri="{FF2B5EF4-FFF2-40B4-BE49-F238E27FC236}">
                  <a16:creationId xmlns="" xmlns:a16="http://schemas.microsoft.com/office/drawing/2014/main" id="{E66E4D17-7038-4D89-8825-10F0C66BA913}"/>
                </a:ext>
              </a:extLst>
            </p:cNvPr>
            <p:cNvSpPr/>
            <p:nvPr/>
          </p:nvSpPr>
          <p:spPr>
            <a:xfrm>
              <a:off x="5875082" y="1589057"/>
              <a:ext cx="1719993"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まとめ</a:t>
              </a:r>
            </a:p>
          </p:txBody>
        </p:sp>
        <p:sp>
          <p:nvSpPr>
            <p:cNvPr id="9" name="テキスト ボックス 8">
              <a:extLst>
                <a:ext uri="{FF2B5EF4-FFF2-40B4-BE49-F238E27FC236}">
                  <a16:creationId xmlns="" xmlns:a16="http://schemas.microsoft.com/office/drawing/2014/main" id="{13D8227B-B32F-45CB-ABC4-7C359A72A9C9}"/>
                </a:ext>
              </a:extLst>
            </p:cNvPr>
            <p:cNvSpPr txBox="1"/>
            <p:nvPr/>
          </p:nvSpPr>
          <p:spPr>
            <a:xfrm>
              <a:off x="945345" y="2630762"/>
              <a:ext cx="572673"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５分</a:t>
              </a:r>
            </a:p>
          </p:txBody>
        </p:sp>
        <p:sp>
          <p:nvSpPr>
            <p:cNvPr id="12" name="テキスト ボックス 11">
              <a:extLst>
                <a:ext uri="{FF2B5EF4-FFF2-40B4-BE49-F238E27FC236}">
                  <a16:creationId xmlns="" xmlns:a16="http://schemas.microsoft.com/office/drawing/2014/main" id="{BBE7C644-0215-4314-B1A6-54AFB734F2D7}"/>
                </a:ext>
              </a:extLst>
            </p:cNvPr>
            <p:cNvSpPr txBox="1"/>
            <p:nvPr/>
          </p:nvSpPr>
          <p:spPr>
            <a:xfrm>
              <a:off x="6272758" y="2620425"/>
              <a:ext cx="79208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１０分</a:t>
              </a:r>
            </a:p>
          </p:txBody>
        </p:sp>
        <p:sp>
          <p:nvSpPr>
            <p:cNvPr id="13" name="山形 10">
              <a:extLst>
                <a:ext uri="{FF2B5EF4-FFF2-40B4-BE49-F238E27FC236}">
                  <a16:creationId xmlns="" xmlns:a16="http://schemas.microsoft.com/office/drawing/2014/main" id="{2363A992-D008-4653-B06D-E5E3A11D903D}"/>
                </a:ext>
              </a:extLst>
            </p:cNvPr>
            <p:cNvSpPr/>
            <p:nvPr/>
          </p:nvSpPr>
          <p:spPr>
            <a:xfrm>
              <a:off x="1805267" y="1589057"/>
              <a:ext cx="255042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　演習２－１</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映像</a:t>
              </a:r>
              <a:r>
                <a:rPr kumimoji="1" lang="ja-JP" altLang="en-US" sz="1400" dirty="0">
                  <a:solidFill>
                    <a:schemeClr val="tx1"/>
                  </a:solidFill>
                  <a:latin typeface="Meiryo UI" panose="020B0604030504040204" pitchFamily="50" charset="-128"/>
                  <a:ea typeface="Meiryo UI" panose="020B0604030504040204" pitchFamily="50" charset="-128"/>
                </a:rPr>
                <a:t>２　</a:t>
              </a:r>
            </a:p>
          </p:txBody>
        </p:sp>
        <p:sp>
          <p:nvSpPr>
            <p:cNvPr id="14" name="テキスト ボックス 13">
              <a:extLst>
                <a:ext uri="{FF2B5EF4-FFF2-40B4-BE49-F238E27FC236}">
                  <a16:creationId xmlns="" xmlns:a16="http://schemas.microsoft.com/office/drawing/2014/main" id="{EE9825EA-68A9-4AD7-A129-C637A93F0509}"/>
                </a:ext>
              </a:extLst>
            </p:cNvPr>
            <p:cNvSpPr txBox="1"/>
            <p:nvPr/>
          </p:nvSpPr>
          <p:spPr>
            <a:xfrm>
              <a:off x="2526726" y="2624697"/>
              <a:ext cx="792088" cy="307777"/>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２</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分</a:t>
              </a:r>
              <a:endParaRPr kumimoji="1" lang="ja-JP" altLang="en-US"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 xmlns:a16="http://schemas.microsoft.com/office/drawing/2014/main" id="{A408BADB-1CD0-4D6E-8965-FD2F4E98572E}"/>
                </a:ext>
              </a:extLst>
            </p:cNvPr>
            <p:cNvSpPr txBox="1"/>
            <p:nvPr/>
          </p:nvSpPr>
          <p:spPr>
            <a:xfrm>
              <a:off x="4740044" y="2630762"/>
              <a:ext cx="739498"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２</a:t>
              </a:r>
              <a:r>
                <a:rPr kumimoji="1" lang="ja-JP" altLang="en-US" sz="1400" dirty="0">
                  <a:latin typeface="Meiryo UI" panose="020B0604030504040204" pitchFamily="50" charset="-128"/>
                  <a:ea typeface="Meiryo UI" panose="020B0604030504040204" pitchFamily="50" charset="-128"/>
                </a:rPr>
                <a:t>０</a:t>
              </a:r>
              <a:r>
                <a:rPr kumimoji="1" lang="ja-JP" altLang="en-US" sz="1400" dirty="0" smtClean="0">
                  <a:latin typeface="Meiryo UI" panose="020B0604030504040204" pitchFamily="50" charset="-128"/>
                  <a:ea typeface="Meiryo UI" panose="020B0604030504040204" pitchFamily="50" charset="-128"/>
                </a:rPr>
                <a:t>分</a:t>
              </a:r>
              <a:endParaRPr kumimoji="1" lang="ja-JP" altLang="en-US" sz="1400" dirty="0">
                <a:latin typeface="Meiryo UI" panose="020B0604030504040204" pitchFamily="50" charset="-128"/>
                <a:ea typeface="Meiryo UI" panose="020B0604030504040204" pitchFamily="50" charset="-128"/>
              </a:endParaRPr>
            </a:p>
          </p:txBody>
        </p:sp>
        <p:sp>
          <p:nvSpPr>
            <p:cNvPr id="29" name="山形 10">
              <a:extLst>
                <a:ext uri="{FF2B5EF4-FFF2-40B4-BE49-F238E27FC236}">
                  <a16:creationId xmlns="" xmlns:a16="http://schemas.microsoft.com/office/drawing/2014/main" id="{2363A992-D008-4653-B06D-E5E3A11D903D}"/>
                </a:ext>
              </a:extLst>
            </p:cNvPr>
            <p:cNvSpPr/>
            <p:nvPr/>
          </p:nvSpPr>
          <p:spPr>
            <a:xfrm>
              <a:off x="3912167" y="1580186"/>
              <a:ext cx="2395252"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72000"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　演習２－２</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映像</a:t>
              </a:r>
              <a:r>
                <a:rPr kumimoji="1" lang="ja-JP" altLang="en-US" sz="1400" dirty="0">
                  <a:solidFill>
                    <a:schemeClr val="tx1"/>
                  </a:solidFill>
                  <a:latin typeface="Meiryo UI" panose="020B0604030504040204" pitchFamily="50" charset="-128"/>
                  <a:ea typeface="Meiryo UI" panose="020B0604030504040204" pitchFamily="50" charset="-128"/>
                </a:rPr>
                <a:t>２</a:t>
              </a:r>
            </a:p>
          </p:txBody>
        </p:sp>
      </p:grpSp>
    </p:spTree>
    <p:extLst>
      <p:ext uri="{BB962C8B-B14F-4D97-AF65-F5344CB8AC3E}">
        <p14:creationId xmlns:p14="http://schemas.microsoft.com/office/powerpoint/2010/main" val="263192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9F8DA25-E9F1-41F5-8150-5D90BD1D804E}"/>
              </a:ext>
            </a:extLst>
          </p:cNvPr>
          <p:cNvSpPr>
            <a:spLocks noGrp="1"/>
          </p:cNvSpPr>
          <p:nvPr>
            <p:ph type="title"/>
          </p:nvPr>
        </p:nvSpPr>
        <p:spPr>
          <a:xfrm>
            <a:off x="540515" y="1251391"/>
            <a:ext cx="8068913" cy="1325563"/>
          </a:xfrm>
        </p:spPr>
        <p:txBody>
          <a:bodyPr>
            <a:no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ビデオを見て、課題となっている行動を、３つピックアップしましょう</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2">
            <a:extLst>
              <a:ext uri="{FF2B5EF4-FFF2-40B4-BE49-F238E27FC236}">
                <a16:creationId xmlns="" xmlns:a16="http://schemas.microsoft.com/office/drawing/2014/main" id="{7B9B0FE0-B8AA-4B87-BC57-1C1291CC19A3}"/>
              </a:ext>
            </a:extLst>
          </p:cNvPr>
          <p:cNvSpPr>
            <a:spLocks noGrp="1"/>
          </p:cNvSpPr>
          <p:nvPr>
            <p:ph idx="1"/>
          </p:nvPr>
        </p:nvSpPr>
        <p:spPr>
          <a:xfrm>
            <a:off x="540515" y="2982350"/>
            <a:ext cx="7886700" cy="3514101"/>
          </a:xfrm>
        </p:spPr>
        <p:txBody>
          <a:bodyPr>
            <a:normAutofit/>
          </a:bodyPr>
          <a:lstStyle/>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③</a:t>
            </a:r>
          </a:p>
        </p:txBody>
      </p:sp>
      <p:sp>
        <p:nvSpPr>
          <p:cNvPr id="4" name="タイトル 1">
            <a:extLst>
              <a:ext uri="{FF2B5EF4-FFF2-40B4-BE49-F238E27FC236}">
                <a16:creationId xmlns="" xmlns:a16="http://schemas.microsoft.com/office/drawing/2014/main" id="{8A8822D1-2BA7-456D-96D4-7A2D91B180A1}"/>
              </a:ext>
            </a:extLst>
          </p:cNvPr>
          <p:cNvSpPr txBox="1">
            <a:spLocks/>
          </p:cNvSpPr>
          <p:nvPr/>
        </p:nvSpPr>
        <p:spPr>
          <a:xfrm>
            <a:off x="507774" y="255344"/>
            <a:ext cx="7886700" cy="1298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a:latin typeface="メイリオ" panose="020B0604030504040204" pitchFamily="50" charset="-128"/>
                <a:ea typeface="メイリオ" panose="020B0604030504040204" pitchFamily="50" charset="-128"/>
              </a:rPr>
              <a:t>演習２－１　行動のピックアップ</a:t>
            </a:r>
            <a:endParaRPr lang="ja-JP" altLang="en-US"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854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8025AB3-20D3-4A2F-9610-BDCBB9523F7B}"/>
              </a:ext>
            </a:extLst>
          </p:cNvPr>
          <p:cNvSpPr>
            <a:spLocks noGrp="1"/>
          </p:cNvSpPr>
          <p:nvPr>
            <p:ph type="title"/>
          </p:nvPr>
        </p:nvSpPr>
        <p:spPr>
          <a:xfrm>
            <a:off x="0" y="52418"/>
            <a:ext cx="9144000" cy="1298035"/>
          </a:xfrm>
        </p:spPr>
        <p:txBody>
          <a:bodyPr>
            <a:normAutofit/>
          </a:bodyPr>
          <a:lstStyle/>
          <a:p>
            <a:pPr algn="ctr"/>
            <a:r>
              <a:rPr lang="ja-JP" altLang="en-US" sz="3600" b="1" dirty="0" smtClean="0">
                <a:latin typeface="メイリオ" panose="020B0604030504040204" pitchFamily="50" charset="-128"/>
                <a:ea typeface="メイリオ" panose="020B0604030504040204" pitchFamily="50" charset="-128"/>
              </a:rPr>
              <a:t>ピックアップ</a:t>
            </a:r>
            <a:r>
              <a:rPr lang="ja-JP" altLang="en-US" sz="3600" b="1" dirty="0">
                <a:latin typeface="メイリオ" panose="020B0604030504040204" pitchFamily="50" charset="-128"/>
                <a:ea typeface="メイリオ" panose="020B0604030504040204" pitchFamily="50" charset="-128"/>
              </a:rPr>
              <a:t>した行動の定義</a:t>
            </a:r>
          </a:p>
        </p:txBody>
      </p:sp>
      <p:sp>
        <p:nvSpPr>
          <p:cNvPr id="4" name="コンテンツ プレースホルダー 2">
            <a:extLst>
              <a:ext uri="{FF2B5EF4-FFF2-40B4-BE49-F238E27FC236}">
                <a16:creationId xmlns="" xmlns:a16="http://schemas.microsoft.com/office/drawing/2014/main" id="{94A25DD3-D347-4405-B8EF-F0548EE263EC}"/>
              </a:ext>
            </a:extLst>
          </p:cNvPr>
          <p:cNvSpPr>
            <a:spLocks noGrp="1"/>
          </p:cNvSpPr>
          <p:nvPr>
            <p:ph idx="1"/>
          </p:nvPr>
        </p:nvSpPr>
        <p:spPr>
          <a:xfrm>
            <a:off x="0" y="1990467"/>
            <a:ext cx="8788733" cy="4095759"/>
          </a:xfrm>
        </p:spPr>
        <p:txBody>
          <a:bodyPr>
            <a:noAutofit/>
          </a:bodyPr>
          <a:lstStyle/>
          <a:p>
            <a:pPr marL="0" indent="0">
              <a:buNone/>
            </a:pP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作業①</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a:t>
            </a:r>
          </a:p>
          <a:p>
            <a:pPr marL="473869" lvl="1" indent="0">
              <a:buNone/>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ピックアップした行動を、次のページのテーマに沿って、</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473869" lvl="1" indent="0">
              <a:buNone/>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定義してみましょう</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473869" lvl="1" indent="0">
              <a:buNone/>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A4</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「行動の問題性定義シート」を使います</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0" lvl="1" indent="0">
              <a:buNone/>
            </a:pP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0" lvl="1" indent="0">
              <a:buNone/>
            </a:pP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0" lvl="1" indent="0">
              <a:buNone/>
            </a:pP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0" lvl="1" indent="0">
              <a:buNone/>
            </a:pP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作業②</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a:t>
            </a:r>
          </a:p>
          <a:p>
            <a:pPr marL="473869" lvl="1" indent="0">
              <a:buNone/>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記入した</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作業①</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について、隣の人と比較してみましょう</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473869" lvl="1" indent="0">
              <a:buNone/>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473869" lvl="1" indent="0">
              <a:buNone/>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１）隣の人と共通の見立てが出来ていた点は？</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473869" lvl="1" indent="0">
              <a:buNone/>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473869" lvl="1" indent="0">
              <a:buNone/>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２）隣の人と見立ての違いがあった点は？</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473869" lvl="1" indent="0">
              <a:buNone/>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473869" lvl="1" indent="0">
              <a:buNone/>
            </a:pP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 xmlns:a16="http://schemas.microsoft.com/office/drawing/2014/main" id="{C297B1BE-C4F5-415D-BB8F-A9002C0D6D7B}"/>
              </a:ext>
            </a:extLst>
          </p:cNvPr>
          <p:cNvSpPr txBox="1"/>
          <p:nvPr/>
        </p:nvSpPr>
        <p:spPr>
          <a:xfrm>
            <a:off x="270840" y="1620858"/>
            <a:ext cx="1052438" cy="335040"/>
          </a:xfrm>
          <a:prstGeom prst="rect">
            <a:avLst/>
          </a:prstGeom>
          <a:solidFill>
            <a:schemeClr val="tx1"/>
          </a:solidFill>
        </p:spPr>
        <p:txBody>
          <a:bodyPr wrap="square" lIns="54000" tIns="0" rIns="54000" bIns="27000" rtlCol="0" anchor="ctr">
            <a:spAutoFit/>
          </a:bodyPr>
          <a:lstStyle/>
          <a:p>
            <a:pPr algn="ct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p>
        </p:txBody>
      </p:sp>
      <p:sp>
        <p:nvSpPr>
          <p:cNvPr id="7" name="テキスト ボックス 6">
            <a:extLst>
              <a:ext uri="{FF2B5EF4-FFF2-40B4-BE49-F238E27FC236}">
                <a16:creationId xmlns="" xmlns:a16="http://schemas.microsoft.com/office/drawing/2014/main" id="{86D9333C-4CF5-4C46-9365-FEB65421001E}"/>
              </a:ext>
            </a:extLst>
          </p:cNvPr>
          <p:cNvSpPr txBox="1"/>
          <p:nvPr/>
        </p:nvSpPr>
        <p:spPr>
          <a:xfrm>
            <a:off x="270840" y="4038346"/>
            <a:ext cx="1052438" cy="335040"/>
          </a:xfrm>
          <a:prstGeom prst="rect">
            <a:avLst/>
          </a:prstGeom>
          <a:solidFill>
            <a:schemeClr val="tx1"/>
          </a:solidFill>
        </p:spPr>
        <p:txBody>
          <a:bodyPr wrap="square" lIns="54000" tIns="0" rIns="54000" bIns="27000" rtlCol="0" anchor="ctr">
            <a:spAutoFit/>
          </a:bodyPr>
          <a:lstStyle/>
          <a:p>
            <a:pPr algn="ct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772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2D403B6-302F-4058-B1DF-80E74A673B75}"/>
              </a:ext>
            </a:extLst>
          </p:cNvPr>
          <p:cNvSpPr>
            <a:spLocks noGrp="1"/>
          </p:cNvSpPr>
          <p:nvPr>
            <p:ph type="title"/>
          </p:nvPr>
        </p:nvSpPr>
        <p:spPr>
          <a:xfrm>
            <a:off x="0" y="198009"/>
            <a:ext cx="9364337" cy="1325563"/>
          </a:xfrm>
        </p:spPr>
        <p:txBody>
          <a:bodyPr>
            <a:normAutofit/>
          </a:bodyPr>
          <a:lstStyle/>
          <a:p>
            <a:pPr>
              <a:lnSpc>
                <a:spcPct val="100000"/>
              </a:lnSpc>
            </a:pP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作業①</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行動の問題性を定義してみよう</a:t>
            </a:r>
          </a:p>
        </p:txBody>
      </p:sp>
      <p:sp>
        <p:nvSpPr>
          <p:cNvPr id="3" name="コンテンツ プレースホルダー 2">
            <a:extLst>
              <a:ext uri="{FF2B5EF4-FFF2-40B4-BE49-F238E27FC236}">
                <a16:creationId xmlns="" xmlns:a16="http://schemas.microsoft.com/office/drawing/2014/main" id="{3CA7E2C7-66F7-4609-BD96-1F77222FAEF1}"/>
              </a:ext>
            </a:extLst>
          </p:cNvPr>
          <p:cNvSpPr>
            <a:spLocks noGrp="1"/>
          </p:cNvSpPr>
          <p:nvPr>
            <p:ph idx="1"/>
          </p:nvPr>
        </p:nvSpPr>
        <p:spPr>
          <a:xfrm>
            <a:off x="267286" y="2113928"/>
            <a:ext cx="8510954" cy="4351338"/>
          </a:xfrm>
        </p:spPr>
        <p:txBody>
          <a:bodyPr>
            <a:normAutofit lnSpcReduction="10000"/>
          </a:bodyPr>
          <a:lstStyle/>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これらの問題は、</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誰に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とって</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どのような</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問題なのでしょうか？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①（　　　　　）にとって</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　　　　　                                          　　　     ）という問題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②（　　　　　）にとって</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　　　　　                                          　　　     ）という問題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③（　　　　　）にとって</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　　　　　                                       　　　        ）という問題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9294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8025AB3-20D3-4A2F-9610-BDCBB9523F7B}"/>
              </a:ext>
            </a:extLst>
          </p:cNvPr>
          <p:cNvSpPr>
            <a:spLocks noGrp="1"/>
          </p:cNvSpPr>
          <p:nvPr>
            <p:ph type="title"/>
          </p:nvPr>
        </p:nvSpPr>
        <p:spPr>
          <a:xfrm>
            <a:off x="628650" y="288114"/>
            <a:ext cx="7886700" cy="1325563"/>
          </a:xfrm>
        </p:spPr>
        <p:txBody>
          <a:bodyPr>
            <a:normAutofit/>
          </a:bodyPr>
          <a:lstStyle/>
          <a:p>
            <a:pPr algn="ctr"/>
            <a:r>
              <a:rPr kumimoji="1" lang="ja-JP" altLang="en-US" sz="4000" b="1" dirty="0">
                <a:latin typeface="メイリオ" panose="020B0604030504040204" pitchFamily="50" charset="-128"/>
                <a:ea typeface="メイリオ" panose="020B0604030504040204" pitchFamily="50" charset="-128"/>
              </a:rPr>
              <a:t>行動を観る視点を整理しよう</a:t>
            </a:r>
          </a:p>
        </p:txBody>
      </p:sp>
      <p:sp>
        <p:nvSpPr>
          <p:cNvPr id="3" name="コンテンツ プレースホルダー 2">
            <a:extLst>
              <a:ext uri="{FF2B5EF4-FFF2-40B4-BE49-F238E27FC236}">
                <a16:creationId xmlns="" xmlns:a16="http://schemas.microsoft.com/office/drawing/2014/main" id="{1E22E5A1-84AD-4AD3-B023-1A70BA69FC24}"/>
              </a:ext>
            </a:extLst>
          </p:cNvPr>
          <p:cNvSpPr>
            <a:spLocks noGrp="1"/>
          </p:cNvSpPr>
          <p:nvPr>
            <p:ph idx="1"/>
          </p:nvPr>
        </p:nvSpPr>
        <p:spPr>
          <a:xfrm>
            <a:off x="628650" y="1690689"/>
            <a:ext cx="7886700" cy="3799284"/>
          </a:xfrm>
        </p:spPr>
        <p:txBody>
          <a:bodyPr/>
          <a:lstStyle/>
          <a:p>
            <a:pPr marL="0" indent="0">
              <a:buNone/>
            </a:pPr>
            <a:r>
              <a:rPr kumimoji="1" lang="ja-JP" altLang="en-US" dirty="0">
                <a:latin typeface="メイリオ" panose="020B0604030504040204" pitchFamily="50" charset="-128"/>
                <a:ea typeface="メイリオ" panose="020B0604030504040204" pitchFamily="50" charset="-128"/>
              </a:rPr>
              <a:t>まず、強度行動障害に関する問題の骨格を確認</a:t>
            </a:r>
          </a:p>
        </p:txBody>
      </p:sp>
      <p:pic>
        <p:nvPicPr>
          <p:cNvPr id="4" name="図 3">
            <a:extLst>
              <a:ext uri="{FF2B5EF4-FFF2-40B4-BE49-F238E27FC236}">
                <a16:creationId xmlns="" xmlns:a16="http://schemas.microsoft.com/office/drawing/2014/main" id="{FA9FA597-A120-4837-B3DD-58B1F5F1AA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385" y="2847092"/>
            <a:ext cx="763786"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 xmlns:a16="http://schemas.microsoft.com/office/drawing/2014/main" id="{C1898757-0F1A-48D3-819A-124EDE4B78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4290" y="3956754"/>
            <a:ext cx="762933"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線矢印コネクタ 7">
            <a:extLst>
              <a:ext uri="{FF2B5EF4-FFF2-40B4-BE49-F238E27FC236}">
                <a16:creationId xmlns="" xmlns:a16="http://schemas.microsoft.com/office/drawing/2014/main" id="{15CF184A-A950-4326-934B-4C11D022B57E}"/>
              </a:ext>
            </a:extLst>
          </p:cNvPr>
          <p:cNvCxnSpPr>
            <a:stCxn id="6" idx="6"/>
            <a:endCxn id="4" idx="1"/>
          </p:cNvCxnSpPr>
          <p:nvPr/>
        </p:nvCxnSpPr>
        <p:spPr>
          <a:xfrm flipV="1">
            <a:off x="1343017" y="3274526"/>
            <a:ext cx="714368" cy="5836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 xmlns:a16="http://schemas.microsoft.com/office/drawing/2014/main" id="{53FA87AF-7E95-4341-888D-9FC0E4F63000}"/>
              </a:ext>
            </a:extLst>
          </p:cNvPr>
          <p:cNvCxnSpPr>
            <a:stCxn id="6" idx="6"/>
            <a:endCxn id="5" idx="1"/>
          </p:cNvCxnSpPr>
          <p:nvPr/>
        </p:nvCxnSpPr>
        <p:spPr>
          <a:xfrm>
            <a:off x="1343019" y="3858221"/>
            <a:ext cx="701271" cy="5069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 xmlns:a16="http://schemas.microsoft.com/office/drawing/2014/main" id="{66CA28E5-0982-4267-9CD4-99FAF6CC8E68}"/>
              </a:ext>
            </a:extLst>
          </p:cNvPr>
          <p:cNvSpPr/>
          <p:nvPr/>
        </p:nvSpPr>
        <p:spPr>
          <a:xfrm>
            <a:off x="3562334" y="3918142"/>
            <a:ext cx="1528140" cy="864394"/>
          </a:xfrm>
          <a:prstGeom prst="rect">
            <a:avLst/>
          </a:prstGeom>
          <a:solidFill>
            <a:srgbClr val="CCEC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ja-JP" altLang="en-US" sz="1350" dirty="0">
                <a:latin typeface="メイリオ" panose="020B0604030504040204" pitchFamily="50" charset="-128"/>
                <a:ea typeface="メイリオ" panose="020B0604030504040204" pitchFamily="50" charset="-128"/>
              </a:rPr>
              <a:t>認知の違い</a:t>
            </a:r>
            <a:endParaRPr lang="en-US" altLang="ja-JP" sz="1350" dirty="0">
              <a:latin typeface="メイリオ" panose="020B0604030504040204" pitchFamily="50" charset="-128"/>
              <a:ea typeface="メイリオ" panose="020B0604030504040204" pitchFamily="50" charset="-128"/>
            </a:endParaRPr>
          </a:p>
          <a:p>
            <a:r>
              <a:rPr lang="ja-JP" altLang="en-US" sz="1350" dirty="0">
                <a:latin typeface="メイリオ" panose="020B0604030504040204" pitchFamily="50" charset="-128"/>
                <a:ea typeface="メイリオ" panose="020B0604030504040204" pitchFamily="50" charset="-128"/>
              </a:rPr>
              <a:t>認識の違い</a:t>
            </a:r>
            <a:endParaRPr lang="en-US" altLang="ja-JP" sz="1350" dirty="0">
              <a:latin typeface="メイリオ" panose="020B0604030504040204" pitchFamily="50" charset="-128"/>
              <a:ea typeface="メイリオ" panose="020B0604030504040204" pitchFamily="50" charset="-128"/>
            </a:endParaRPr>
          </a:p>
          <a:p>
            <a:r>
              <a:rPr lang="ja-JP" altLang="en-US" sz="1350" dirty="0">
                <a:latin typeface="メイリオ" panose="020B0604030504040204" pitchFamily="50" charset="-128"/>
                <a:ea typeface="メイリオ" panose="020B0604030504040204" pitchFamily="50" charset="-128"/>
              </a:rPr>
              <a:t>理解の違い</a:t>
            </a:r>
            <a:endParaRPr lang="en-US" altLang="ja-JP" sz="1350"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 xmlns:a16="http://schemas.microsoft.com/office/drawing/2014/main" id="{84C26090-566D-436D-9444-CA8B8F44BB66}"/>
              </a:ext>
            </a:extLst>
          </p:cNvPr>
          <p:cNvSpPr/>
          <p:nvPr/>
        </p:nvSpPr>
        <p:spPr>
          <a:xfrm>
            <a:off x="3562334" y="2841017"/>
            <a:ext cx="1528140" cy="864394"/>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ja-JP" altLang="en-US" sz="1350" dirty="0">
                <a:latin typeface="メイリオ" panose="020B0604030504040204" pitchFamily="50" charset="-128"/>
                <a:ea typeface="メイリオ" panose="020B0604030504040204" pitchFamily="50" charset="-128"/>
              </a:rPr>
              <a:t>認知</a:t>
            </a:r>
            <a:endParaRPr lang="en-US" altLang="ja-JP" sz="1350" dirty="0">
              <a:latin typeface="メイリオ" panose="020B0604030504040204" pitchFamily="50" charset="-128"/>
              <a:ea typeface="メイリオ" panose="020B0604030504040204" pitchFamily="50" charset="-128"/>
            </a:endParaRPr>
          </a:p>
          <a:p>
            <a:r>
              <a:rPr lang="ja-JP" altLang="en-US" sz="1350" dirty="0">
                <a:latin typeface="メイリオ" panose="020B0604030504040204" pitchFamily="50" charset="-128"/>
                <a:ea typeface="メイリオ" panose="020B0604030504040204" pitchFamily="50" charset="-128"/>
              </a:rPr>
              <a:t>認識</a:t>
            </a:r>
            <a:endParaRPr lang="en-US" altLang="ja-JP" sz="1350" dirty="0">
              <a:latin typeface="メイリオ" panose="020B0604030504040204" pitchFamily="50" charset="-128"/>
              <a:ea typeface="メイリオ" panose="020B0604030504040204" pitchFamily="50" charset="-128"/>
            </a:endParaRPr>
          </a:p>
          <a:p>
            <a:r>
              <a:rPr lang="ja-JP" altLang="en-US" sz="1350" dirty="0">
                <a:latin typeface="メイリオ" panose="020B0604030504040204" pitchFamily="50" charset="-128"/>
                <a:ea typeface="メイリオ" panose="020B0604030504040204" pitchFamily="50" charset="-128"/>
              </a:rPr>
              <a:t>理解</a:t>
            </a:r>
            <a:endParaRPr lang="en-US" altLang="ja-JP" sz="1350" dirty="0">
              <a:latin typeface="メイリオ" panose="020B0604030504040204" pitchFamily="50" charset="-128"/>
              <a:ea typeface="メイリオ" panose="020B0604030504040204" pitchFamily="50" charset="-128"/>
            </a:endParaRPr>
          </a:p>
        </p:txBody>
      </p:sp>
      <p:sp>
        <p:nvSpPr>
          <p:cNvPr id="12" name="テキスト ボックス 19">
            <a:extLst>
              <a:ext uri="{FF2B5EF4-FFF2-40B4-BE49-F238E27FC236}">
                <a16:creationId xmlns="" xmlns:a16="http://schemas.microsoft.com/office/drawing/2014/main" id="{6FA56B6C-FF4F-4F98-9867-F548D7A7C867}"/>
              </a:ext>
            </a:extLst>
          </p:cNvPr>
          <p:cNvSpPr txBox="1">
            <a:spLocks noChangeArrowheads="1"/>
          </p:cNvSpPr>
          <p:nvPr/>
        </p:nvSpPr>
        <p:spPr bwMode="auto">
          <a:xfrm>
            <a:off x="1774016" y="3692435"/>
            <a:ext cx="20943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ja-JP" altLang="en-US" sz="1500" dirty="0">
                <a:latin typeface="メイリオ" panose="020B0604030504040204" pitchFamily="50" charset="-128"/>
                <a:ea typeface="メイリオ" panose="020B0604030504040204" pitchFamily="50" charset="-128"/>
              </a:rPr>
              <a:t>定型発達（一般人）</a:t>
            </a:r>
          </a:p>
        </p:txBody>
      </p:sp>
      <p:sp>
        <p:nvSpPr>
          <p:cNvPr id="13" name="テキスト ボックス 20">
            <a:extLst>
              <a:ext uri="{FF2B5EF4-FFF2-40B4-BE49-F238E27FC236}">
                <a16:creationId xmlns="" xmlns:a16="http://schemas.microsoft.com/office/drawing/2014/main" id="{2CC45B44-F250-4501-93F1-78C691C72C80}"/>
              </a:ext>
            </a:extLst>
          </p:cNvPr>
          <p:cNvSpPr txBox="1">
            <a:spLocks noChangeArrowheads="1"/>
          </p:cNvSpPr>
          <p:nvPr/>
        </p:nvSpPr>
        <p:spPr bwMode="auto">
          <a:xfrm>
            <a:off x="1384179" y="4812346"/>
            <a:ext cx="3290888" cy="3231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ja-JP" altLang="en-US" sz="1500" dirty="0">
                <a:latin typeface="メイリオ" panose="020B0604030504040204" pitchFamily="50" charset="-128"/>
                <a:ea typeface="メイリオ" panose="020B0604030504040204" pitchFamily="50" charset="-128"/>
              </a:rPr>
              <a:t>非定型発達（発達に特性のある人）</a:t>
            </a:r>
          </a:p>
        </p:txBody>
      </p:sp>
      <p:cxnSp>
        <p:nvCxnSpPr>
          <p:cNvPr id="14" name="直線矢印コネクタ 13">
            <a:extLst>
              <a:ext uri="{FF2B5EF4-FFF2-40B4-BE49-F238E27FC236}">
                <a16:creationId xmlns="" xmlns:a16="http://schemas.microsoft.com/office/drawing/2014/main" id="{2AFAD4EB-7826-4C85-BA5B-72BF9576F1F7}"/>
              </a:ext>
            </a:extLst>
          </p:cNvPr>
          <p:cNvCxnSpPr>
            <a:cxnSpLocks/>
            <a:stCxn id="4" idx="3"/>
            <a:endCxn id="11" idx="1"/>
          </p:cNvCxnSpPr>
          <p:nvPr/>
        </p:nvCxnSpPr>
        <p:spPr>
          <a:xfrm flipV="1">
            <a:off x="2821171" y="3273214"/>
            <a:ext cx="741164" cy="131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 xmlns:a16="http://schemas.microsoft.com/office/drawing/2014/main" id="{003E4487-660F-4E1A-83D5-A48B146F929A}"/>
              </a:ext>
            </a:extLst>
          </p:cNvPr>
          <p:cNvCxnSpPr>
            <a:cxnSpLocks/>
            <a:stCxn id="5" idx="3"/>
            <a:endCxn id="10" idx="1"/>
          </p:cNvCxnSpPr>
          <p:nvPr/>
        </p:nvCxnSpPr>
        <p:spPr>
          <a:xfrm flipV="1">
            <a:off x="2807221" y="4350339"/>
            <a:ext cx="755114" cy="1479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円/楕円 38">
            <a:extLst>
              <a:ext uri="{FF2B5EF4-FFF2-40B4-BE49-F238E27FC236}">
                <a16:creationId xmlns="" xmlns:a16="http://schemas.microsoft.com/office/drawing/2014/main" id="{D36985E6-D363-4CF5-A37D-45CF2393B531}"/>
              </a:ext>
            </a:extLst>
          </p:cNvPr>
          <p:cNvSpPr/>
          <p:nvPr/>
        </p:nvSpPr>
        <p:spPr bwMode="auto">
          <a:xfrm>
            <a:off x="4550068" y="4049598"/>
            <a:ext cx="1060487" cy="631076"/>
          </a:xfrm>
          <a:prstGeom prst="ellipse">
            <a:avLst/>
          </a:prstGeom>
          <a:solidFill>
            <a:schemeClr val="accent6">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特性</a:t>
            </a:r>
          </a:p>
        </p:txBody>
      </p:sp>
      <p:sp>
        <p:nvSpPr>
          <p:cNvPr id="6" name="円/楕円 26">
            <a:extLst>
              <a:ext uri="{FF2B5EF4-FFF2-40B4-BE49-F238E27FC236}">
                <a16:creationId xmlns="" xmlns:a16="http://schemas.microsoft.com/office/drawing/2014/main" id="{95957403-935A-4D95-87E2-F1290E9A3585}"/>
              </a:ext>
            </a:extLst>
          </p:cNvPr>
          <p:cNvSpPr/>
          <p:nvPr/>
        </p:nvSpPr>
        <p:spPr>
          <a:xfrm>
            <a:off x="191684" y="3071815"/>
            <a:ext cx="1151335" cy="1572815"/>
          </a:xfrm>
          <a:prstGeom prst="ellipse">
            <a:avLst/>
          </a:prstGeom>
          <a:solidFill>
            <a:srgbClr val="FFCC99">
              <a:alpha val="81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ja-JP" altLang="en-US" sz="1350" dirty="0">
              <a:ea typeface="ＭＳ Ｐゴシック" panose="020B0600070205080204" pitchFamily="50" charset="-128"/>
            </a:endParaRPr>
          </a:p>
        </p:txBody>
      </p:sp>
      <p:sp>
        <p:nvSpPr>
          <p:cNvPr id="19" name="テキスト ボックス 18">
            <a:extLst>
              <a:ext uri="{FF2B5EF4-FFF2-40B4-BE49-F238E27FC236}">
                <a16:creationId xmlns="" xmlns:a16="http://schemas.microsoft.com/office/drawing/2014/main" id="{8DBB4910-F60B-46F1-AA31-64A27551B130}"/>
              </a:ext>
            </a:extLst>
          </p:cNvPr>
          <p:cNvSpPr txBox="1"/>
          <p:nvPr/>
        </p:nvSpPr>
        <p:spPr>
          <a:xfrm>
            <a:off x="5640950" y="4168928"/>
            <a:ext cx="388946" cy="415498"/>
          </a:xfrm>
          <a:prstGeom prst="rect">
            <a:avLst/>
          </a:prstGeom>
          <a:noFill/>
        </p:spPr>
        <p:txBody>
          <a:bodyPr wrap="square" rtlCol="0">
            <a:spAutoFit/>
          </a:bodyPr>
          <a:lstStyle/>
          <a:p>
            <a:pPr algn="ctr"/>
            <a:r>
              <a:rPr lang="en-US" altLang="ja-JP" sz="2100" dirty="0">
                <a:latin typeface="メイリオ" panose="020B0604030504040204" pitchFamily="50" charset="-128"/>
                <a:ea typeface="メイリオ" panose="020B0604030504040204" pitchFamily="50" charset="-128"/>
              </a:rPr>
              <a:t>×</a:t>
            </a:r>
            <a:endParaRPr lang="ja-JP" altLang="en-US" sz="2100" dirty="0">
              <a:latin typeface="メイリオ" panose="020B0604030504040204" pitchFamily="50" charset="-128"/>
              <a:ea typeface="メイリオ" panose="020B0604030504040204" pitchFamily="50" charset="-128"/>
            </a:endParaRPr>
          </a:p>
        </p:txBody>
      </p:sp>
      <p:sp>
        <p:nvSpPr>
          <p:cNvPr id="20" name="円/楕円 38">
            <a:extLst>
              <a:ext uri="{FF2B5EF4-FFF2-40B4-BE49-F238E27FC236}">
                <a16:creationId xmlns="" xmlns:a16="http://schemas.microsoft.com/office/drawing/2014/main" id="{D62522BF-9494-48A1-A12F-781976AAEDB8}"/>
              </a:ext>
            </a:extLst>
          </p:cNvPr>
          <p:cNvSpPr/>
          <p:nvPr/>
        </p:nvSpPr>
        <p:spPr bwMode="auto">
          <a:xfrm>
            <a:off x="6029898" y="4049598"/>
            <a:ext cx="1060487" cy="631076"/>
          </a:xfrm>
          <a:prstGeom prst="ellipse">
            <a:avLst/>
          </a:prstGeom>
          <a:solidFill>
            <a:schemeClr val="accent5">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環境</a:t>
            </a:r>
          </a:p>
        </p:txBody>
      </p:sp>
      <p:sp>
        <p:nvSpPr>
          <p:cNvPr id="23" name="テキスト ボックス 22">
            <a:extLst>
              <a:ext uri="{FF2B5EF4-FFF2-40B4-BE49-F238E27FC236}">
                <a16:creationId xmlns="" xmlns:a16="http://schemas.microsoft.com/office/drawing/2014/main" id="{409BE478-634F-4497-8B3D-0A7FD5E82E26}"/>
              </a:ext>
            </a:extLst>
          </p:cNvPr>
          <p:cNvSpPr txBox="1"/>
          <p:nvPr/>
        </p:nvSpPr>
        <p:spPr>
          <a:xfrm>
            <a:off x="7090384" y="4203622"/>
            <a:ext cx="388946" cy="415498"/>
          </a:xfrm>
          <a:prstGeom prst="rect">
            <a:avLst/>
          </a:prstGeom>
          <a:noFill/>
        </p:spPr>
        <p:txBody>
          <a:bodyPr wrap="square" rtlCol="0">
            <a:spAutoFit/>
          </a:bodyPr>
          <a:lstStyle/>
          <a:p>
            <a:pPr algn="ctr"/>
            <a:r>
              <a:rPr lang="ja-JP" altLang="en-US" sz="2100" dirty="0">
                <a:latin typeface="メイリオ" panose="020B0604030504040204" pitchFamily="50" charset="-128"/>
                <a:ea typeface="メイリオ" panose="020B0604030504040204" pitchFamily="50" charset="-128"/>
              </a:rPr>
              <a:t>→</a:t>
            </a:r>
          </a:p>
        </p:txBody>
      </p:sp>
      <p:sp>
        <p:nvSpPr>
          <p:cNvPr id="24" name="円/楕円 38">
            <a:extLst>
              <a:ext uri="{FF2B5EF4-FFF2-40B4-BE49-F238E27FC236}">
                <a16:creationId xmlns="" xmlns:a16="http://schemas.microsoft.com/office/drawing/2014/main" id="{FCCF0152-A785-4E23-81FE-10C6751EBEA5}"/>
              </a:ext>
            </a:extLst>
          </p:cNvPr>
          <p:cNvSpPr/>
          <p:nvPr/>
        </p:nvSpPr>
        <p:spPr bwMode="auto">
          <a:xfrm>
            <a:off x="7485262" y="4049598"/>
            <a:ext cx="1060487" cy="631076"/>
          </a:xfrm>
          <a:prstGeom prst="ellipse">
            <a:avLst/>
          </a:prstGeom>
          <a:solidFill>
            <a:schemeClr val="accent4">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行動</a:t>
            </a:r>
          </a:p>
        </p:txBody>
      </p:sp>
      <p:sp>
        <p:nvSpPr>
          <p:cNvPr id="7" name="テキスト ボックス 6">
            <a:extLst>
              <a:ext uri="{FF2B5EF4-FFF2-40B4-BE49-F238E27FC236}">
                <a16:creationId xmlns="" xmlns:a16="http://schemas.microsoft.com/office/drawing/2014/main" id="{3E67A93E-4C0D-4B91-A592-6FF3FE50498D}"/>
              </a:ext>
            </a:extLst>
          </p:cNvPr>
          <p:cNvSpPr txBox="1">
            <a:spLocks noChangeArrowheads="1"/>
          </p:cNvSpPr>
          <p:nvPr/>
        </p:nvSpPr>
        <p:spPr bwMode="auto">
          <a:xfrm>
            <a:off x="551871" y="3691081"/>
            <a:ext cx="82748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ja-JP" altLang="en-US" sz="1500" dirty="0">
                <a:latin typeface="メイリオ" panose="020B0604030504040204" pitchFamily="50" charset="-128"/>
                <a:ea typeface="メイリオ" panose="020B0604030504040204" pitchFamily="50" charset="-128"/>
              </a:rPr>
              <a:t>情報</a:t>
            </a:r>
          </a:p>
        </p:txBody>
      </p:sp>
      <p:cxnSp>
        <p:nvCxnSpPr>
          <p:cNvPr id="18" name="コネクタ: カギ線 17">
            <a:extLst>
              <a:ext uri="{FF2B5EF4-FFF2-40B4-BE49-F238E27FC236}">
                <a16:creationId xmlns="" xmlns:a16="http://schemas.microsoft.com/office/drawing/2014/main" id="{0868AFA7-BDC8-49FB-B7CC-005557817EC9}"/>
              </a:ext>
            </a:extLst>
          </p:cNvPr>
          <p:cNvCxnSpPr>
            <a:stCxn id="24" idx="4"/>
            <a:endCxn id="20" idx="4"/>
          </p:cNvCxnSpPr>
          <p:nvPr/>
        </p:nvCxnSpPr>
        <p:spPr>
          <a:xfrm rot="5400000">
            <a:off x="7287824" y="3952992"/>
            <a:ext cx="12700" cy="1455364"/>
          </a:xfrm>
          <a:prstGeom prst="bentConnector3">
            <a:avLst>
              <a:gd name="adj1" fmla="val 469755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5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9" grpId="0"/>
      <p:bldP spid="20" grpId="0" animBg="1"/>
      <p:bldP spid="23"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8025AB3-20D3-4A2F-9610-BDCBB9523F7B}"/>
              </a:ext>
            </a:extLst>
          </p:cNvPr>
          <p:cNvSpPr>
            <a:spLocks noGrp="1"/>
          </p:cNvSpPr>
          <p:nvPr>
            <p:ph type="title"/>
          </p:nvPr>
        </p:nvSpPr>
        <p:spPr>
          <a:xfrm>
            <a:off x="628650" y="193673"/>
            <a:ext cx="7886700" cy="1325563"/>
          </a:xfrm>
        </p:spPr>
        <p:txBody>
          <a:bodyPr>
            <a:normAutofit/>
          </a:bodyPr>
          <a:lstStyle/>
          <a:p>
            <a:pPr algn="ctr"/>
            <a:r>
              <a:rPr kumimoji="1" lang="ja-JP" altLang="en-US" sz="4000" b="1" dirty="0">
                <a:latin typeface="メイリオ" panose="020B0604030504040204" pitchFamily="50" charset="-128"/>
                <a:ea typeface="メイリオ" panose="020B0604030504040204" pitchFamily="50" charset="-128"/>
              </a:rPr>
              <a:t>行動を観る視点を整理しよう</a:t>
            </a:r>
          </a:p>
        </p:txBody>
      </p:sp>
      <p:sp>
        <p:nvSpPr>
          <p:cNvPr id="3" name="コンテンツ プレースホルダー 2">
            <a:extLst>
              <a:ext uri="{FF2B5EF4-FFF2-40B4-BE49-F238E27FC236}">
                <a16:creationId xmlns="" xmlns:a16="http://schemas.microsoft.com/office/drawing/2014/main" id="{1E22E5A1-84AD-4AD3-B023-1A70BA69FC24}"/>
              </a:ext>
            </a:extLst>
          </p:cNvPr>
          <p:cNvSpPr>
            <a:spLocks noGrp="1"/>
          </p:cNvSpPr>
          <p:nvPr>
            <p:ph idx="1"/>
          </p:nvPr>
        </p:nvSpPr>
        <p:spPr>
          <a:xfrm>
            <a:off x="628650" y="1690689"/>
            <a:ext cx="7886700" cy="3799284"/>
          </a:xfrm>
        </p:spPr>
        <p:txBody>
          <a:bodyPr/>
          <a:lstStyle/>
          <a:p>
            <a:pPr marL="0" indent="0">
              <a:buNone/>
            </a:pPr>
            <a:r>
              <a:rPr kumimoji="1" lang="ja-JP" altLang="en-US" dirty="0">
                <a:latin typeface="メイリオ" panose="020B0604030504040204" pitchFamily="50" charset="-128"/>
                <a:ea typeface="メイリオ" panose="020B0604030504040204" pitchFamily="50" charset="-128"/>
              </a:rPr>
              <a:t>誰が困っているのかを考える</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　　　　　　　　　　　　</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特性と環境のミスマッチで本人が困っている</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　　　　　　　　</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本人の表出行動に周囲が困っている</a:t>
            </a:r>
          </a:p>
        </p:txBody>
      </p:sp>
      <p:sp>
        <p:nvSpPr>
          <p:cNvPr id="16" name="円/楕円 38">
            <a:extLst>
              <a:ext uri="{FF2B5EF4-FFF2-40B4-BE49-F238E27FC236}">
                <a16:creationId xmlns="" xmlns:a16="http://schemas.microsoft.com/office/drawing/2014/main" id="{D36985E6-D363-4CF5-A37D-45CF2393B531}"/>
              </a:ext>
            </a:extLst>
          </p:cNvPr>
          <p:cNvSpPr/>
          <p:nvPr/>
        </p:nvSpPr>
        <p:spPr bwMode="auto">
          <a:xfrm>
            <a:off x="1201557" y="2563289"/>
            <a:ext cx="1060487" cy="631076"/>
          </a:xfrm>
          <a:prstGeom prst="ellipse">
            <a:avLst/>
          </a:prstGeom>
          <a:solidFill>
            <a:schemeClr val="accent6">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特性</a:t>
            </a:r>
          </a:p>
        </p:txBody>
      </p:sp>
      <p:sp>
        <p:nvSpPr>
          <p:cNvPr id="19" name="テキスト ボックス 18">
            <a:extLst>
              <a:ext uri="{FF2B5EF4-FFF2-40B4-BE49-F238E27FC236}">
                <a16:creationId xmlns="" xmlns:a16="http://schemas.microsoft.com/office/drawing/2014/main" id="{8DBB4910-F60B-46F1-AA31-64A27551B130}"/>
              </a:ext>
            </a:extLst>
          </p:cNvPr>
          <p:cNvSpPr txBox="1"/>
          <p:nvPr/>
        </p:nvSpPr>
        <p:spPr>
          <a:xfrm>
            <a:off x="2292439" y="2682619"/>
            <a:ext cx="388946" cy="415498"/>
          </a:xfrm>
          <a:prstGeom prst="rect">
            <a:avLst/>
          </a:prstGeom>
          <a:noFill/>
        </p:spPr>
        <p:txBody>
          <a:bodyPr wrap="square" rtlCol="0">
            <a:spAutoFit/>
          </a:bodyPr>
          <a:lstStyle/>
          <a:p>
            <a:pPr algn="ctr"/>
            <a:r>
              <a:rPr lang="en-US" altLang="ja-JP" sz="2100" dirty="0">
                <a:latin typeface="メイリオ" panose="020B0604030504040204" pitchFamily="50" charset="-128"/>
                <a:ea typeface="メイリオ" panose="020B0604030504040204" pitchFamily="50" charset="-128"/>
              </a:rPr>
              <a:t>×</a:t>
            </a:r>
            <a:endParaRPr lang="ja-JP" altLang="en-US" sz="2100" dirty="0">
              <a:latin typeface="メイリオ" panose="020B0604030504040204" pitchFamily="50" charset="-128"/>
              <a:ea typeface="メイリオ" panose="020B0604030504040204" pitchFamily="50" charset="-128"/>
            </a:endParaRPr>
          </a:p>
        </p:txBody>
      </p:sp>
      <p:sp>
        <p:nvSpPr>
          <p:cNvPr id="20" name="円/楕円 38">
            <a:extLst>
              <a:ext uri="{FF2B5EF4-FFF2-40B4-BE49-F238E27FC236}">
                <a16:creationId xmlns="" xmlns:a16="http://schemas.microsoft.com/office/drawing/2014/main" id="{D62522BF-9494-48A1-A12F-781976AAEDB8}"/>
              </a:ext>
            </a:extLst>
          </p:cNvPr>
          <p:cNvSpPr/>
          <p:nvPr/>
        </p:nvSpPr>
        <p:spPr bwMode="auto">
          <a:xfrm>
            <a:off x="2681387" y="2563289"/>
            <a:ext cx="1060487" cy="631076"/>
          </a:xfrm>
          <a:prstGeom prst="ellipse">
            <a:avLst/>
          </a:prstGeom>
          <a:solidFill>
            <a:schemeClr val="accent5">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環境</a:t>
            </a:r>
          </a:p>
        </p:txBody>
      </p:sp>
      <p:sp>
        <p:nvSpPr>
          <p:cNvPr id="23" name="テキスト ボックス 22">
            <a:extLst>
              <a:ext uri="{FF2B5EF4-FFF2-40B4-BE49-F238E27FC236}">
                <a16:creationId xmlns="" xmlns:a16="http://schemas.microsoft.com/office/drawing/2014/main" id="{409BE478-634F-4497-8B3D-0A7FD5E82E26}"/>
              </a:ext>
            </a:extLst>
          </p:cNvPr>
          <p:cNvSpPr txBox="1"/>
          <p:nvPr/>
        </p:nvSpPr>
        <p:spPr>
          <a:xfrm>
            <a:off x="3741873" y="2717313"/>
            <a:ext cx="388946" cy="415498"/>
          </a:xfrm>
          <a:prstGeom prst="rect">
            <a:avLst/>
          </a:prstGeom>
          <a:noFill/>
        </p:spPr>
        <p:txBody>
          <a:bodyPr wrap="square" rtlCol="0">
            <a:spAutoFit/>
          </a:bodyPr>
          <a:lstStyle/>
          <a:p>
            <a:pPr algn="ctr"/>
            <a:r>
              <a:rPr lang="ja-JP" altLang="en-US" sz="2100" dirty="0">
                <a:latin typeface="メイリオ" panose="020B0604030504040204" pitchFamily="50" charset="-128"/>
                <a:ea typeface="メイリオ" panose="020B0604030504040204" pitchFamily="50" charset="-128"/>
              </a:rPr>
              <a:t>→</a:t>
            </a:r>
          </a:p>
        </p:txBody>
      </p:sp>
      <p:sp>
        <p:nvSpPr>
          <p:cNvPr id="24" name="円/楕円 38">
            <a:extLst>
              <a:ext uri="{FF2B5EF4-FFF2-40B4-BE49-F238E27FC236}">
                <a16:creationId xmlns="" xmlns:a16="http://schemas.microsoft.com/office/drawing/2014/main" id="{FCCF0152-A785-4E23-81FE-10C6751EBEA5}"/>
              </a:ext>
            </a:extLst>
          </p:cNvPr>
          <p:cNvSpPr/>
          <p:nvPr/>
        </p:nvSpPr>
        <p:spPr bwMode="auto">
          <a:xfrm>
            <a:off x="4136751" y="2563289"/>
            <a:ext cx="1060487" cy="631076"/>
          </a:xfrm>
          <a:prstGeom prst="ellipse">
            <a:avLst/>
          </a:prstGeom>
          <a:solidFill>
            <a:schemeClr val="accent4">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行動</a:t>
            </a:r>
          </a:p>
        </p:txBody>
      </p:sp>
      <p:sp>
        <p:nvSpPr>
          <p:cNvPr id="25" name="円/楕円 38">
            <a:extLst>
              <a:ext uri="{FF2B5EF4-FFF2-40B4-BE49-F238E27FC236}">
                <a16:creationId xmlns="" xmlns:a16="http://schemas.microsoft.com/office/drawing/2014/main" id="{6B29AAD7-6A31-496F-A515-58A87F0274CC}"/>
              </a:ext>
            </a:extLst>
          </p:cNvPr>
          <p:cNvSpPr/>
          <p:nvPr/>
        </p:nvSpPr>
        <p:spPr bwMode="auto">
          <a:xfrm>
            <a:off x="2681386" y="4060920"/>
            <a:ext cx="1060487" cy="631076"/>
          </a:xfrm>
          <a:prstGeom prst="ellipse">
            <a:avLst/>
          </a:prstGeom>
          <a:solidFill>
            <a:schemeClr val="accent5">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環境</a:t>
            </a:r>
          </a:p>
        </p:txBody>
      </p:sp>
      <p:sp>
        <p:nvSpPr>
          <p:cNvPr id="27" name="円/楕円 38">
            <a:extLst>
              <a:ext uri="{FF2B5EF4-FFF2-40B4-BE49-F238E27FC236}">
                <a16:creationId xmlns="" xmlns:a16="http://schemas.microsoft.com/office/drawing/2014/main" id="{DA1E21A7-B25F-42E3-9B7B-08EEC2177A77}"/>
              </a:ext>
            </a:extLst>
          </p:cNvPr>
          <p:cNvSpPr/>
          <p:nvPr/>
        </p:nvSpPr>
        <p:spPr bwMode="auto">
          <a:xfrm>
            <a:off x="1195627" y="4060920"/>
            <a:ext cx="1060487" cy="631076"/>
          </a:xfrm>
          <a:prstGeom prst="ellipse">
            <a:avLst/>
          </a:prstGeom>
          <a:solidFill>
            <a:schemeClr val="accent4">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行動</a:t>
            </a:r>
          </a:p>
        </p:txBody>
      </p:sp>
      <p:sp>
        <p:nvSpPr>
          <p:cNvPr id="28" name="テキスト ボックス 27">
            <a:extLst>
              <a:ext uri="{FF2B5EF4-FFF2-40B4-BE49-F238E27FC236}">
                <a16:creationId xmlns="" xmlns:a16="http://schemas.microsoft.com/office/drawing/2014/main" id="{E66AEEB5-2D8C-4BA5-A215-C1FB2428F038}"/>
              </a:ext>
            </a:extLst>
          </p:cNvPr>
          <p:cNvSpPr txBox="1"/>
          <p:nvPr/>
        </p:nvSpPr>
        <p:spPr>
          <a:xfrm>
            <a:off x="2274275" y="4168709"/>
            <a:ext cx="388946" cy="415498"/>
          </a:xfrm>
          <a:prstGeom prst="rect">
            <a:avLst/>
          </a:prstGeom>
          <a:noFill/>
        </p:spPr>
        <p:txBody>
          <a:bodyPr wrap="square" rtlCol="0">
            <a:spAutoFit/>
          </a:bodyPr>
          <a:lstStyle/>
          <a:p>
            <a:pPr algn="ctr"/>
            <a:r>
              <a:rPr lang="ja-JP" altLang="en-US" sz="21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85193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P spid="23" grpId="0"/>
      <p:bldP spid="24" grpId="0" animBg="1"/>
      <p:bldP spid="25" grpId="0" animBg="1"/>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BA45F314-3A59-487C-A059-EAA4150CBD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0720" y="2988149"/>
            <a:ext cx="762933"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 xmlns:a16="http://schemas.microsoft.com/office/drawing/2014/main" id="{0531FC90-CDCD-41CB-A9B9-B280BDDEB506}"/>
              </a:ext>
            </a:extLst>
          </p:cNvPr>
          <p:cNvSpPr/>
          <p:nvPr/>
        </p:nvSpPr>
        <p:spPr>
          <a:xfrm>
            <a:off x="2798765" y="2949537"/>
            <a:ext cx="1528140" cy="864394"/>
          </a:xfrm>
          <a:prstGeom prst="rect">
            <a:avLst/>
          </a:prstGeom>
          <a:solidFill>
            <a:srgbClr val="CCEC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ja-JP" altLang="en-US" sz="1350" dirty="0">
                <a:latin typeface="メイリオ" panose="020B0604030504040204" pitchFamily="50" charset="-128"/>
                <a:ea typeface="メイリオ" panose="020B0604030504040204" pitchFamily="50" charset="-128"/>
              </a:rPr>
              <a:t>認知の違い</a:t>
            </a:r>
            <a:endParaRPr lang="en-US" altLang="ja-JP" sz="1350" dirty="0">
              <a:latin typeface="メイリオ" panose="020B0604030504040204" pitchFamily="50" charset="-128"/>
              <a:ea typeface="メイリオ" panose="020B0604030504040204" pitchFamily="50" charset="-128"/>
            </a:endParaRPr>
          </a:p>
          <a:p>
            <a:r>
              <a:rPr lang="ja-JP" altLang="en-US" sz="1350" dirty="0">
                <a:latin typeface="メイリオ" panose="020B0604030504040204" pitchFamily="50" charset="-128"/>
                <a:ea typeface="メイリオ" panose="020B0604030504040204" pitchFamily="50" charset="-128"/>
              </a:rPr>
              <a:t>認識の違い</a:t>
            </a:r>
            <a:endParaRPr lang="en-US" altLang="ja-JP" sz="1350" dirty="0">
              <a:latin typeface="メイリオ" panose="020B0604030504040204" pitchFamily="50" charset="-128"/>
              <a:ea typeface="メイリオ" panose="020B0604030504040204" pitchFamily="50" charset="-128"/>
            </a:endParaRPr>
          </a:p>
          <a:p>
            <a:r>
              <a:rPr lang="ja-JP" altLang="en-US" sz="1350" dirty="0">
                <a:latin typeface="メイリオ" panose="020B0604030504040204" pitchFamily="50" charset="-128"/>
                <a:ea typeface="メイリオ" panose="020B0604030504040204" pitchFamily="50" charset="-128"/>
              </a:rPr>
              <a:t>理解の違い</a:t>
            </a:r>
            <a:endParaRPr lang="en-US" altLang="ja-JP" sz="1350" dirty="0">
              <a:latin typeface="メイリオ" panose="020B0604030504040204" pitchFamily="50" charset="-128"/>
              <a:ea typeface="メイリオ" panose="020B0604030504040204" pitchFamily="50" charset="-128"/>
            </a:endParaRPr>
          </a:p>
        </p:txBody>
      </p:sp>
      <p:sp>
        <p:nvSpPr>
          <p:cNvPr id="6" name="テキスト ボックス 20">
            <a:extLst>
              <a:ext uri="{FF2B5EF4-FFF2-40B4-BE49-F238E27FC236}">
                <a16:creationId xmlns="" xmlns:a16="http://schemas.microsoft.com/office/drawing/2014/main" id="{06BFF58F-10B6-4D80-82D9-5128D14A1183}"/>
              </a:ext>
            </a:extLst>
          </p:cNvPr>
          <p:cNvSpPr txBox="1">
            <a:spLocks noChangeArrowheads="1"/>
          </p:cNvSpPr>
          <p:nvPr/>
        </p:nvSpPr>
        <p:spPr bwMode="auto">
          <a:xfrm>
            <a:off x="620609" y="3822722"/>
            <a:ext cx="3290888" cy="3231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ja-JP" altLang="en-US" sz="1500" dirty="0">
                <a:latin typeface="メイリオ" panose="020B0604030504040204" pitchFamily="50" charset="-128"/>
                <a:ea typeface="メイリオ" panose="020B0604030504040204" pitchFamily="50" charset="-128"/>
              </a:rPr>
              <a:t>非定型発達（発達に特性のある人）</a:t>
            </a:r>
          </a:p>
        </p:txBody>
      </p:sp>
      <p:cxnSp>
        <p:nvCxnSpPr>
          <p:cNvPr id="7" name="直線矢印コネクタ 6">
            <a:extLst>
              <a:ext uri="{FF2B5EF4-FFF2-40B4-BE49-F238E27FC236}">
                <a16:creationId xmlns="" xmlns:a16="http://schemas.microsoft.com/office/drawing/2014/main" id="{EADF1CE7-64CD-4F39-B42B-68FB742895D4}"/>
              </a:ext>
            </a:extLst>
          </p:cNvPr>
          <p:cNvCxnSpPr>
            <a:cxnSpLocks/>
            <a:stCxn id="4" idx="3"/>
            <a:endCxn id="5" idx="1"/>
          </p:cNvCxnSpPr>
          <p:nvPr/>
        </p:nvCxnSpPr>
        <p:spPr>
          <a:xfrm flipV="1">
            <a:off x="2043651" y="3381734"/>
            <a:ext cx="755114" cy="1479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円/楕円 38">
            <a:extLst>
              <a:ext uri="{FF2B5EF4-FFF2-40B4-BE49-F238E27FC236}">
                <a16:creationId xmlns="" xmlns:a16="http://schemas.microsoft.com/office/drawing/2014/main" id="{42826893-4C8F-4AC9-A5AD-93C0399393FE}"/>
              </a:ext>
            </a:extLst>
          </p:cNvPr>
          <p:cNvSpPr/>
          <p:nvPr/>
        </p:nvSpPr>
        <p:spPr bwMode="auto">
          <a:xfrm>
            <a:off x="3786498" y="3080993"/>
            <a:ext cx="1060487" cy="631076"/>
          </a:xfrm>
          <a:prstGeom prst="ellipse">
            <a:avLst/>
          </a:prstGeom>
          <a:solidFill>
            <a:schemeClr val="accent6">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特性</a:t>
            </a:r>
          </a:p>
        </p:txBody>
      </p:sp>
      <p:sp>
        <p:nvSpPr>
          <p:cNvPr id="9" name="テキスト ボックス 8">
            <a:extLst>
              <a:ext uri="{FF2B5EF4-FFF2-40B4-BE49-F238E27FC236}">
                <a16:creationId xmlns="" xmlns:a16="http://schemas.microsoft.com/office/drawing/2014/main" id="{74E97BC7-1933-4A09-92D2-479D393FADA1}"/>
              </a:ext>
            </a:extLst>
          </p:cNvPr>
          <p:cNvSpPr txBox="1"/>
          <p:nvPr/>
        </p:nvSpPr>
        <p:spPr>
          <a:xfrm>
            <a:off x="4877380" y="3200323"/>
            <a:ext cx="388946" cy="415498"/>
          </a:xfrm>
          <a:prstGeom prst="rect">
            <a:avLst/>
          </a:prstGeom>
          <a:noFill/>
        </p:spPr>
        <p:txBody>
          <a:bodyPr wrap="square" rtlCol="0">
            <a:spAutoFit/>
          </a:bodyPr>
          <a:lstStyle/>
          <a:p>
            <a:pPr algn="ctr"/>
            <a:r>
              <a:rPr lang="en-US" altLang="ja-JP" sz="2100" dirty="0">
                <a:latin typeface="メイリオ" panose="020B0604030504040204" pitchFamily="50" charset="-128"/>
                <a:ea typeface="メイリオ" panose="020B0604030504040204" pitchFamily="50" charset="-128"/>
              </a:rPr>
              <a:t>×</a:t>
            </a:r>
            <a:endParaRPr lang="ja-JP" altLang="en-US" sz="2100" dirty="0">
              <a:latin typeface="メイリオ" panose="020B0604030504040204" pitchFamily="50" charset="-128"/>
              <a:ea typeface="メイリオ" panose="020B0604030504040204" pitchFamily="50" charset="-128"/>
            </a:endParaRPr>
          </a:p>
        </p:txBody>
      </p:sp>
      <p:sp>
        <p:nvSpPr>
          <p:cNvPr id="10" name="円/楕円 38">
            <a:extLst>
              <a:ext uri="{FF2B5EF4-FFF2-40B4-BE49-F238E27FC236}">
                <a16:creationId xmlns="" xmlns:a16="http://schemas.microsoft.com/office/drawing/2014/main" id="{0F203747-9A3F-49E6-AD0A-6CB0F4B05F08}"/>
              </a:ext>
            </a:extLst>
          </p:cNvPr>
          <p:cNvSpPr/>
          <p:nvPr/>
        </p:nvSpPr>
        <p:spPr bwMode="auto">
          <a:xfrm>
            <a:off x="5266329" y="3080993"/>
            <a:ext cx="1060487" cy="631076"/>
          </a:xfrm>
          <a:prstGeom prst="ellipse">
            <a:avLst/>
          </a:prstGeom>
          <a:solidFill>
            <a:schemeClr val="accent5">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環境</a:t>
            </a:r>
          </a:p>
        </p:txBody>
      </p:sp>
      <p:sp>
        <p:nvSpPr>
          <p:cNvPr id="11" name="テキスト ボックス 10">
            <a:extLst>
              <a:ext uri="{FF2B5EF4-FFF2-40B4-BE49-F238E27FC236}">
                <a16:creationId xmlns="" xmlns:a16="http://schemas.microsoft.com/office/drawing/2014/main" id="{9D05F224-A21B-4B9E-8002-0D1B9805274E}"/>
              </a:ext>
            </a:extLst>
          </p:cNvPr>
          <p:cNvSpPr txBox="1"/>
          <p:nvPr/>
        </p:nvSpPr>
        <p:spPr>
          <a:xfrm>
            <a:off x="6326814" y="3235018"/>
            <a:ext cx="388946" cy="415498"/>
          </a:xfrm>
          <a:prstGeom prst="rect">
            <a:avLst/>
          </a:prstGeom>
          <a:noFill/>
        </p:spPr>
        <p:txBody>
          <a:bodyPr wrap="square" rtlCol="0">
            <a:spAutoFit/>
          </a:bodyPr>
          <a:lstStyle/>
          <a:p>
            <a:pPr algn="ctr"/>
            <a:r>
              <a:rPr lang="ja-JP" altLang="en-US" sz="2100" dirty="0">
                <a:latin typeface="メイリオ" panose="020B0604030504040204" pitchFamily="50" charset="-128"/>
                <a:ea typeface="メイリオ" panose="020B0604030504040204" pitchFamily="50" charset="-128"/>
              </a:rPr>
              <a:t>→</a:t>
            </a:r>
          </a:p>
        </p:txBody>
      </p:sp>
      <p:sp>
        <p:nvSpPr>
          <p:cNvPr id="12" name="円/楕円 38">
            <a:extLst>
              <a:ext uri="{FF2B5EF4-FFF2-40B4-BE49-F238E27FC236}">
                <a16:creationId xmlns="" xmlns:a16="http://schemas.microsoft.com/office/drawing/2014/main" id="{496C948F-C0F6-4163-B8E0-3E441AB6464A}"/>
              </a:ext>
            </a:extLst>
          </p:cNvPr>
          <p:cNvSpPr/>
          <p:nvPr/>
        </p:nvSpPr>
        <p:spPr bwMode="auto">
          <a:xfrm>
            <a:off x="6721692" y="3080993"/>
            <a:ext cx="1060487" cy="631076"/>
          </a:xfrm>
          <a:prstGeom prst="ellipse">
            <a:avLst/>
          </a:prstGeom>
          <a:solidFill>
            <a:schemeClr val="accent4">
              <a:lumMod val="40000"/>
              <a:lumOff val="60000"/>
            </a:schemeClr>
          </a:solid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ja-JP" altLang="en-US" sz="2000" dirty="0">
                <a:latin typeface="メイリオ" panose="020B0604030504040204" pitchFamily="50" charset="-128"/>
                <a:ea typeface="メイリオ" panose="020B0604030504040204" pitchFamily="50" charset="-128"/>
              </a:rPr>
              <a:t>行動</a:t>
            </a:r>
          </a:p>
        </p:txBody>
      </p:sp>
      <p:sp>
        <p:nvSpPr>
          <p:cNvPr id="16" name="正方形/長方形 15">
            <a:extLst>
              <a:ext uri="{FF2B5EF4-FFF2-40B4-BE49-F238E27FC236}">
                <a16:creationId xmlns="" xmlns:a16="http://schemas.microsoft.com/office/drawing/2014/main" id="{4DD679B3-40CE-475C-999D-AFDFC2EE7B4A}"/>
              </a:ext>
            </a:extLst>
          </p:cNvPr>
          <p:cNvSpPr/>
          <p:nvPr/>
        </p:nvSpPr>
        <p:spPr>
          <a:xfrm>
            <a:off x="3786498" y="2527768"/>
            <a:ext cx="2558739" cy="143194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350" b="1" dirty="0">
                <a:solidFill>
                  <a:schemeClr val="tx1"/>
                </a:solidFill>
                <a:latin typeface="メイリオ" panose="020B0604030504040204" pitchFamily="50" charset="-128"/>
                <a:ea typeface="メイリオ" panose="020B0604030504040204" pitchFamily="50" charset="-128"/>
              </a:rPr>
              <a:t>障害特性を観る視点</a:t>
            </a:r>
          </a:p>
        </p:txBody>
      </p:sp>
      <p:sp>
        <p:nvSpPr>
          <p:cNvPr id="17" name="正方形/長方形 16">
            <a:extLst>
              <a:ext uri="{FF2B5EF4-FFF2-40B4-BE49-F238E27FC236}">
                <a16:creationId xmlns="" xmlns:a16="http://schemas.microsoft.com/office/drawing/2014/main" id="{9F141D34-6636-4487-8DDD-6B0E236501AE}"/>
              </a:ext>
            </a:extLst>
          </p:cNvPr>
          <p:cNvSpPr/>
          <p:nvPr/>
        </p:nvSpPr>
        <p:spPr>
          <a:xfrm>
            <a:off x="6657277" y="2549417"/>
            <a:ext cx="2248010" cy="143194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行動の機能を観る視点</a:t>
            </a:r>
            <a:endParaRPr lang="en-US" altLang="ja-JP" sz="13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
            <a:extLst>
              <a:ext uri="{FF2B5EF4-FFF2-40B4-BE49-F238E27FC236}">
                <a16:creationId xmlns="" xmlns:a16="http://schemas.microsoft.com/office/drawing/2014/main" id="{86DDDFBA-84BB-4465-9142-0C8C14EFDCF8}"/>
              </a:ext>
            </a:extLst>
          </p:cNvPr>
          <p:cNvSpPr txBox="1">
            <a:spLocks/>
          </p:cNvSpPr>
          <p:nvPr/>
        </p:nvSpPr>
        <p:spPr>
          <a:xfrm>
            <a:off x="620609" y="20275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b="1" dirty="0">
                <a:latin typeface="メイリオ" panose="020B0604030504040204" pitchFamily="50" charset="-128"/>
                <a:ea typeface="メイリオ" panose="020B0604030504040204" pitchFamily="50" charset="-128"/>
              </a:rPr>
              <a:t>行動を観る視点を整理しよう</a:t>
            </a:r>
          </a:p>
        </p:txBody>
      </p:sp>
      <p:sp>
        <p:nvSpPr>
          <p:cNvPr id="21" name="コンテンツ プレースホルダー 2">
            <a:extLst>
              <a:ext uri="{FF2B5EF4-FFF2-40B4-BE49-F238E27FC236}">
                <a16:creationId xmlns="" xmlns:a16="http://schemas.microsoft.com/office/drawing/2014/main" id="{1FBC338D-7D81-403F-BCF2-8A5700FB4880}"/>
              </a:ext>
            </a:extLst>
          </p:cNvPr>
          <p:cNvSpPr>
            <a:spLocks noGrp="1"/>
          </p:cNvSpPr>
          <p:nvPr>
            <p:ph idx="1"/>
          </p:nvPr>
        </p:nvSpPr>
        <p:spPr>
          <a:xfrm>
            <a:off x="628650" y="1690689"/>
            <a:ext cx="7886700" cy="719180"/>
          </a:xfrm>
        </p:spPr>
        <p:txBody>
          <a:bodyPr/>
          <a:lstStyle/>
          <a:p>
            <a:pPr marL="0" indent="0">
              <a:buNone/>
            </a:pPr>
            <a:r>
              <a:rPr lang="ja-JP" altLang="en-US" dirty="0">
                <a:latin typeface="メイリオ" panose="020B0604030504040204" pitchFamily="50" charset="-128"/>
                <a:ea typeface="メイリオ" panose="020B0604030504040204" pitchFamily="50" charset="-128"/>
              </a:rPr>
              <a:t>どのポイント観るのかが大切</a:t>
            </a:r>
            <a:endParaRPr kumimoji="1" lang="en-US" altLang="ja-JP" dirty="0">
              <a:latin typeface="メイリオ" panose="020B0604030504040204" pitchFamily="50" charset="-128"/>
              <a:ea typeface="メイリオ" panose="020B0604030504040204" pitchFamily="50" charset="-128"/>
            </a:endParaRPr>
          </a:p>
        </p:txBody>
      </p:sp>
      <p:cxnSp>
        <p:nvCxnSpPr>
          <p:cNvPr id="20" name="コネクタ: カギ線 19">
            <a:extLst>
              <a:ext uri="{FF2B5EF4-FFF2-40B4-BE49-F238E27FC236}">
                <a16:creationId xmlns="" xmlns:a16="http://schemas.microsoft.com/office/drawing/2014/main" id="{31F3ED2A-DD97-4850-98C6-9207AAEEDF53}"/>
              </a:ext>
            </a:extLst>
          </p:cNvPr>
          <p:cNvCxnSpPr>
            <a:cxnSpLocks/>
            <a:stCxn id="12" idx="4"/>
            <a:endCxn id="10" idx="4"/>
          </p:cNvCxnSpPr>
          <p:nvPr/>
        </p:nvCxnSpPr>
        <p:spPr>
          <a:xfrm rot="5400000">
            <a:off x="6524255" y="2984388"/>
            <a:ext cx="12700" cy="1455363"/>
          </a:xfrm>
          <a:prstGeom prst="bentConnector3">
            <a:avLst>
              <a:gd name="adj1" fmla="val 504878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 xmlns:a16="http://schemas.microsoft.com/office/drawing/2014/main" id="{238E13BD-47EE-4234-AB05-7C87DD9C6358}"/>
              </a:ext>
            </a:extLst>
          </p:cNvPr>
          <p:cNvSpPr/>
          <p:nvPr/>
        </p:nvSpPr>
        <p:spPr>
          <a:xfrm>
            <a:off x="4509511" y="4112818"/>
            <a:ext cx="4042187" cy="182461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行動障害の有無や種類に関する全体的な視点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100"/>
              </a:lnSpc>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強度行動障害判定基準</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ctr">
              <a:lnSpc>
                <a:spcPts val="2100"/>
              </a:lnSpc>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行動関連項目</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ctr">
              <a:lnSpc>
                <a:spcPts val="2100"/>
              </a:lnSpc>
            </a:pP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ABC-J</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など</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ctr"/>
            <a:endParaRPr lang="en-US" altLang="ja-JP" sz="13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2671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1749</Words>
  <Application>Microsoft Office PowerPoint</Application>
  <PresentationFormat>画面に合わせる (4:3)</PresentationFormat>
  <Paragraphs>230</Paragraphs>
  <Slides>23</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Meiryo UI</vt:lpstr>
      <vt:lpstr>ＭＳ Ｐゴシック</vt:lpstr>
      <vt:lpstr>メイリオ</vt:lpstr>
      <vt:lpstr>メイリオ</vt:lpstr>
      <vt:lpstr>游ゴシック</vt:lpstr>
      <vt:lpstr>游ゴシック Light</vt:lpstr>
      <vt:lpstr>Arial</vt:lpstr>
      <vt:lpstr>Calibri</vt:lpstr>
      <vt:lpstr>Calibri Light</vt:lpstr>
      <vt:lpstr>Office テーマ</vt:lpstr>
      <vt:lpstr>基本的な情報収集① 行動を観る視点</vt:lpstr>
      <vt:lpstr>この時間で学びたいこと</vt:lpstr>
      <vt:lpstr>この時間の流れ</vt:lpstr>
      <vt:lpstr>ビデオを見て、課題となっている行動を、３つピックアップしましょう</vt:lpstr>
      <vt:lpstr>ピックアップした行動の定義</vt:lpstr>
      <vt:lpstr>【作業①】行動の問題性を定義してみよう</vt:lpstr>
      <vt:lpstr>行動を観る視点を整理しよう</vt:lpstr>
      <vt:lpstr>行動を観る視点を整理しよう</vt:lpstr>
      <vt:lpstr>PowerPoint プレゼンテーション</vt:lpstr>
      <vt:lpstr>「特性を把握する」という視点</vt:lpstr>
      <vt:lpstr>演習２－２ 障害特性で整理する</vt:lpstr>
      <vt:lpstr>社会性の特性</vt:lpstr>
      <vt:lpstr>社会性の特性</vt:lpstr>
      <vt:lpstr>コミュニケーションの特性</vt:lpstr>
      <vt:lpstr>コミュニケーションの特性</vt:lpstr>
      <vt:lpstr>想像力の特性</vt:lpstr>
      <vt:lpstr>想像力の特性</vt:lpstr>
      <vt:lpstr>感覚の特性</vt:lpstr>
      <vt:lpstr>感覚の特性</vt:lpstr>
      <vt:lpstr>特性確認シートを使用して行動をピックアップしてみよう</vt:lpstr>
      <vt:lpstr>特性に対する合理的配慮</vt:lpstr>
      <vt:lpstr>氷山モデル(予習)</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基本的な情報収集 アセスメントとは</dc:title>
  <dc:creator>pc0002</dc:creator>
  <cp:lastModifiedBy>相馬　美幸</cp:lastModifiedBy>
  <cp:revision>89</cp:revision>
  <cp:lastPrinted>2019-05-20T00:43:00Z</cp:lastPrinted>
  <dcterms:created xsi:type="dcterms:W3CDTF">2019-04-25T09:07:24Z</dcterms:created>
  <dcterms:modified xsi:type="dcterms:W3CDTF">2019-05-23T01:54:40Z</dcterms:modified>
</cp:coreProperties>
</file>