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84" r:id="rId4"/>
    <p:sldId id="281" r:id="rId5"/>
    <p:sldId id="279" r:id="rId6"/>
    <p:sldId id="314" r:id="rId7"/>
    <p:sldId id="317" r:id="rId8"/>
    <p:sldId id="318" r:id="rId9"/>
    <p:sldId id="324" r:id="rId10"/>
    <p:sldId id="319" r:id="rId11"/>
    <p:sldId id="322" r:id="rId12"/>
    <p:sldId id="330" r:id="rId13"/>
    <p:sldId id="278" r:id="rId14"/>
    <p:sldId id="325" r:id="rId15"/>
    <p:sldId id="327" r:id="rId16"/>
    <p:sldId id="326" r:id="rId17"/>
    <p:sldId id="321" r:id="rId18"/>
    <p:sldId id="328" r:id="rId19"/>
    <p:sldId id="329"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D59CB5"/>
    <a:srgbClr val="FFBBD7"/>
    <a:srgbClr val="BDA3FF"/>
    <a:srgbClr val="FE82EF"/>
    <a:srgbClr val="CC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55"/>
    <p:restoredTop sz="42381" autoAdjust="0"/>
  </p:normalViewPr>
  <p:slideViewPr>
    <p:cSldViewPr>
      <p:cViewPr varScale="1">
        <p:scale>
          <a:sx n="41" d="100"/>
          <a:sy n="41" d="100"/>
        </p:scale>
        <p:origin x="702" y="60"/>
      </p:cViewPr>
      <p:guideLst>
        <p:guide orient="horz" pos="2160"/>
        <p:guide pos="2880"/>
      </p:guideLst>
    </p:cSldViewPr>
  </p:slideViewPr>
  <p:notesTextViewPr>
    <p:cViewPr>
      <p:scale>
        <a:sx n="1" d="1"/>
        <a:sy n="1" d="1"/>
      </p:scale>
      <p:origin x="0" y="0"/>
    </p:cViewPr>
  </p:notesTextViewPr>
  <p:sorterViewPr>
    <p:cViewPr>
      <p:scale>
        <a:sx n="100" d="100"/>
        <a:sy n="100" d="100"/>
      </p:scale>
      <p:origin x="0" y="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C456D67-5EB5-7B4D-8C8D-93022CC92989}" type="datetimeFigureOut">
              <a:rPr kumimoji="1" lang="ja-JP" altLang="en-US" smtClean="0"/>
              <a:t>2019/6/21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EC5AD4B-C067-A64D-8DB4-4764DCF43B7C}" type="slidenum">
              <a:rPr kumimoji="1" lang="ja-JP" altLang="en-US" smtClean="0"/>
              <a:t>‹#›</a:t>
            </a:fld>
            <a:endParaRPr kumimoji="1" lang="ja-JP" altLang="en-US"/>
          </a:p>
        </p:txBody>
      </p:sp>
    </p:spTree>
    <p:extLst>
      <p:ext uri="{BB962C8B-B14F-4D97-AF65-F5344CB8AC3E}">
        <p14:creationId xmlns:p14="http://schemas.microsoft.com/office/powerpoint/2010/main" val="16406476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１１：１５−１１：４５（３０分間）</a:t>
            </a:r>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a:t>
            </a:fld>
            <a:endParaRPr kumimoji="1" lang="ja-JP" altLang="en-US"/>
          </a:p>
        </p:txBody>
      </p:sp>
    </p:spTree>
    <p:extLst>
      <p:ext uri="{BB962C8B-B14F-4D97-AF65-F5344CB8AC3E}">
        <p14:creationId xmlns:p14="http://schemas.microsoft.com/office/powerpoint/2010/main" val="76698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一人の方を支援するために、何人もの支援者や周囲の人間が関わっていきます。</a:t>
            </a:r>
            <a:endParaRPr kumimoji="1" lang="en-US" altLang="ja-JP" dirty="0"/>
          </a:p>
          <a:p>
            <a:r>
              <a:rPr kumimoji="1" lang="ja-JP" altLang="en-US" dirty="0"/>
              <a:t>サービス等利用計画と個別支援計画は両軸と言われています。上下関係はありませんが、サービス利用等計画の内容に沿ったサービス決定がされます。</a:t>
            </a:r>
            <a:endParaRPr kumimoji="1" lang="en-US" altLang="ja-JP" dirty="0"/>
          </a:p>
          <a:p>
            <a:r>
              <a:rPr kumimoji="1" lang="ja-JP" altLang="en-US" dirty="0"/>
              <a:t>そのため、個別支援計画の内容が大きくかけ離れることがあってはいけませんので、本来であれば最低限サービス等利用計画が更新された時は必ず個別支援計画も見直しになることが基本です。</a:t>
            </a:r>
            <a:endParaRPr kumimoji="1" lang="en-US" altLang="ja-JP" dirty="0"/>
          </a:p>
          <a:p>
            <a:endParaRPr kumimoji="1" lang="en-US" altLang="ja-JP" dirty="0"/>
          </a:p>
          <a:p>
            <a:r>
              <a:rPr kumimoji="1" lang="ja-JP" altLang="en-US" dirty="0"/>
              <a:t>生活介護や短期入所などでも、本人が落ち着いて本人らしい生活を送るために、</a:t>
            </a:r>
            <a:r>
              <a:rPr kumimoji="1" lang="ja-JP" altLang="en-US"/>
              <a:t>支援手順書を作成することで支援方法の統一につながります。</a:t>
            </a:r>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10</a:t>
            </a:fld>
            <a:endParaRPr kumimoji="1" lang="ja-JP" altLang="en-US"/>
          </a:p>
        </p:txBody>
      </p:sp>
    </p:spTree>
    <p:extLst>
      <p:ext uri="{BB962C8B-B14F-4D97-AF65-F5344CB8AC3E}">
        <p14:creationId xmlns:p14="http://schemas.microsoft.com/office/powerpoint/2010/main" val="407462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支援</a:t>
            </a:r>
            <a:r>
              <a:rPr kumimoji="1" lang="ja-JP" altLang="en-US" dirty="0"/>
              <a:t>手順書については、行動援護などの支援では必ず必要になりますが、他のサービスでは必ず作成しなければいけないと定められていないもの</a:t>
            </a:r>
            <a:r>
              <a:rPr kumimoji="1" lang="ja-JP" altLang="en-US"/>
              <a:t>もあります。</a:t>
            </a:r>
            <a:endParaRPr kumimoji="1" lang="en-US" altLang="ja-JP" dirty="0"/>
          </a:p>
          <a:p>
            <a:r>
              <a:rPr kumimoji="1" lang="ja-JP" altLang="en-US"/>
              <a:t>同じ</a:t>
            </a:r>
            <a:r>
              <a:rPr kumimoji="1" lang="ja-JP" altLang="en-US" dirty="0"/>
              <a:t>方が利用するサービスに</a:t>
            </a:r>
            <a:r>
              <a:rPr kumimoji="1" lang="ja-JP" altLang="en-US"/>
              <a:t>おいては、支援情報の共有を必ずっていただきたいです。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11</a:t>
            </a:fld>
            <a:endParaRPr kumimoji="1" lang="ja-JP" altLang="en-US"/>
          </a:p>
        </p:txBody>
      </p:sp>
    </p:spTree>
    <p:extLst>
      <p:ext uri="{BB962C8B-B14F-4D97-AF65-F5344CB8AC3E}">
        <p14:creationId xmlns:p14="http://schemas.microsoft.com/office/powerpoint/2010/main" val="178640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今回は、行動援護の一場面を取り上げて説明をしていきたいと</a:t>
            </a:r>
            <a:r>
              <a:rPr kumimoji="1" lang="ja-JP" altLang="en-US"/>
              <a:t>思います。</a:t>
            </a:r>
            <a:endParaRPr kumimoji="1" lang="en-US" altLang="ja-JP" dirty="0"/>
          </a:p>
          <a:p>
            <a:r>
              <a:rPr kumimoji="1" lang="ja-JP" altLang="en-US"/>
              <a:t>今回の支援では、「お母さんのカレーを作りたい」という支援を例としてとりあげみんさんとイメージを共有したいと思います。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12</a:t>
            </a:fld>
            <a:endParaRPr kumimoji="1" lang="ja-JP" altLang="en-US"/>
          </a:p>
        </p:txBody>
      </p:sp>
    </p:spTree>
    <p:extLst>
      <p:ext uri="{BB962C8B-B14F-4D97-AF65-F5344CB8AC3E}">
        <p14:creationId xmlns:p14="http://schemas.microsoft.com/office/powerpoint/2010/main" val="209106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支援の中で活用する書類たちを街で例えるとします。</a:t>
            </a:r>
            <a:endParaRPr kumimoji="1" lang="en-US" altLang="ja-JP" dirty="0"/>
          </a:p>
          <a:p>
            <a:endParaRPr kumimoji="1" lang="en-US" altLang="ja-JP" dirty="0"/>
          </a:p>
          <a:p>
            <a:r>
              <a:rPr kumimoji="1" lang="ja-JP" altLang="en-US" dirty="0"/>
              <a:t>サービス利用計画</a:t>
            </a:r>
            <a:r>
              <a:rPr kumimoji="1" lang="ja-JP" altLang="en-US"/>
              <a:t>は、その方の生活全体に関わる方向性などを示しているため、色々な用途が記述されています。イメージとしては街</a:t>
            </a:r>
            <a:r>
              <a:rPr kumimoji="1" lang="ja-JP" altLang="en-US" dirty="0"/>
              <a:t>の中にあるいくつか</a:t>
            </a:r>
            <a:r>
              <a:rPr kumimoji="1" lang="ja-JP" altLang="en-US"/>
              <a:t>のお店がそれに該当するのではないでしょうか。</a:t>
            </a:r>
            <a:endParaRPr kumimoji="1" lang="en-US" altLang="ja-JP" dirty="0"/>
          </a:p>
          <a:p>
            <a:r>
              <a:rPr kumimoji="1" lang="ja-JP" altLang="en-US"/>
              <a:t>例えば、食事などはスーパー、整理整頓はホームセンター、カフェ、公園など・・・</a:t>
            </a:r>
            <a:endParaRPr kumimoji="1" lang="en-US" altLang="ja-JP" dirty="0"/>
          </a:p>
          <a:p>
            <a:endParaRPr kumimoji="1" lang="en-US" altLang="ja-JP" dirty="0"/>
          </a:p>
          <a:p>
            <a:r>
              <a:rPr kumimoji="1" lang="ja-JP" altLang="en-US" dirty="0"/>
              <a:t>個別支援計画</a:t>
            </a:r>
            <a:r>
              <a:rPr kumimoji="1" lang="ja-JP" altLang="en-US"/>
              <a:t>は、その中で一つの希望を取り上げ、事業所で組み立てる具体的な内容ですので、食べ物であればスーパーマーケット</a:t>
            </a:r>
            <a:r>
              <a:rPr kumimoji="1" lang="ja-JP" altLang="en-US" dirty="0"/>
              <a:t>（色々なものを売っているので、たくさんの料理を作る材料を売って</a:t>
            </a:r>
            <a:r>
              <a:rPr kumimoji="1" lang="ja-JP" altLang="en-US"/>
              <a:t>いる）が当てはまると思います。</a:t>
            </a:r>
            <a:endParaRPr kumimoji="1" lang="en-US" altLang="ja-JP" dirty="0"/>
          </a:p>
          <a:p>
            <a:r>
              <a:rPr kumimoji="1" lang="ja-JP" altLang="en-US"/>
              <a:t>しかし、スーパーの中にはまだまだたくさんの食材があり、あらゆる料理に対応することができますよね。その中からカレーの食材を選び料理していくために支援手順書が必要になってきます。</a:t>
            </a:r>
            <a:endParaRPr kumimoji="1" lang="en-US" altLang="ja-JP" dirty="0"/>
          </a:p>
          <a:p>
            <a:r>
              <a:rPr kumimoji="1" lang="ja-JP" altLang="en-US"/>
              <a:t>おそらく、カレーはみなさん１回は作ったことがあるのではないでしょうか？</a:t>
            </a:r>
            <a:endParaRPr kumimoji="1" lang="en-US" altLang="ja-JP" dirty="0"/>
          </a:p>
          <a:p>
            <a:r>
              <a:rPr kumimoji="1" lang="ja-JP" altLang="en-US"/>
              <a:t>作ったことがなくても、食べたことはありますよね。</a:t>
            </a:r>
            <a:endParaRPr kumimoji="1" lang="en-US" altLang="ja-JP" dirty="0"/>
          </a:p>
          <a:p>
            <a:r>
              <a:rPr kumimoji="1" lang="ja-JP" altLang="en-US"/>
              <a:t>今回は、カレー</a:t>
            </a:r>
            <a:r>
              <a:rPr kumimoji="1" lang="ja-JP" altLang="en-US" dirty="0"/>
              <a:t>のレシピ（作り方）</a:t>
            </a:r>
            <a:r>
              <a:rPr kumimoji="1" lang="ja-JP" altLang="en-US"/>
              <a:t>に例え手順書の大切さをお伝えしていきたいと思います。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13</a:t>
            </a:fld>
            <a:endParaRPr kumimoji="1" lang="ja-JP" altLang="en-US"/>
          </a:p>
        </p:txBody>
      </p:sp>
    </p:spTree>
    <p:extLst>
      <p:ext uri="{BB962C8B-B14F-4D97-AF65-F5344CB8AC3E}">
        <p14:creationId xmlns:p14="http://schemas.microsoft.com/office/powerpoint/2010/main" val="122113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ここはたとえ話になるので、状況によって内容を変えても</a:t>
            </a:r>
            <a:r>
              <a:rPr kumimoji="1" lang="ja-JP" altLang="en-US"/>
              <a:t>かまいません。</a:t>
            </a:r>
            <a:endParaRPr kumimoji="1" lang="en-US" altLang="ja-JP" dirty="0"/>
          </a:p>
          <a:p>
            <a:endParaRPr kumimoji="1" lang="en-US" altLang="ja-JP" dirty="0"/>
          </a:p>
          <a:p>
            <a:r>
              <a:rPr kumimoji="1" lang="ja-JP" altLang="en-US" dirty="0"/>
              <a:t>例）実際にあった事例を簡単に説明してもいい</a:t>
            </a:r>
            <a:r>
              <a:rPr kumimoji="1" lang="ja-JP" altLang="en-US"/>
              <a:t>です。</a:t>
            </a:r>
            <a:endParaRPr kumimoji="1" lang="en-US" altLang="ja-JP" dirty="0"/>
          </a:p>
          <a:p>
            <a:endParaRPr kumimoji="1" lang="en-US" altLang="ja-JP" dirty="0"/>
          </a:p>
          <a:p>
            <a:r>
              <a:rPr kumimoji="1" lang="ja-JP" altLang="en-US" dirty="0"/>
              <a:t>支援者</a:t>
            </a:r>
            <a:r>
              <a:rPr kumimoji="1" lang="en-US" altLang="ja-JP" dirty="0"/>
              <a:t>A</a:t>
            </a:r>
            <a:r>
              <a:rPr kumimoji="1" lang="ja-JP" altLang="en-US" dirty="0" err="1"/>
              <a:t>さんが</a:t>
            </a:r>
            <a:r>
              <a:rPr kumimoji="1" lang="ja-JP" altLang="en-US" dirty="0"/>
              <a:t>休みの日に支援者</a:t>
            </a:r>
            <a:r>
              <a:rPr kumimoji="1" lang="en-US" altLang="ja-JP" dirty="0"/>
              <a:t>B</a:t>
            </a:r>
            <a:r>
              <a:rPr kumimoji="1" lang="ja-JP" altLang="en-US" dirty="0" err="1"/>
              <a:t>さんが</a:t>
            </a:r>
            <a:r>
              <a:rPr kumimoji="1" lang="ja-JP" altLang="en-US" dirty="0"/>
              <a:t>支援をしたらパニックになってしまった！！ということを避けるために手順書が必要です。</a:t>
            </a:r>
            <a:endParaRPr kumimoji="1" lang="en-US" altLang="ja-JP" dirty="0"/>
          </a:p>
          <a:p>
            <a:endParaRPr kumimoji="1" lang="en-US" altLang="ja-JP" dirty="0"/>
          </a:p>
          <a:p>
            <a:r>
              <a:rPr kumimoji="1" lang="ja-JP" altLang="en-US" dirty="0"/>
              <a:t>支援者の自分の考えで物事を進めてしまう。</a:t>
            </a:r>
            <a:endParaRPr kumimoji="1" lang="en-US" altLang="ja-JP" dirty="0"/>
          </a:p>
          <a:p>
            <a:r>
              <a:rPr kumimoji="1" lang="ja-JP" altLang="en-US" dirty="0"/>
              <a:t>伝えなければいけないポイントを伝え忘れてしまう。</a:t>
            </a:r>
            <a:endParaRPr kumimoji="1" lang="en-US" altLang="ja-JP" dirty="0"/>
          </a:p>
          <a:p>
            <a:endParaRPr kumimoji="1" lang="en-US" altLang="ja-JP" dirty="0"/>
          </a:p>
          <a:p>
            <a:r>
              <a:rPr kumimoji="1" lang="ja-JP" altLang="en-US" dirty="0"/>
              <a:t>結果、本人の望んでいない結果にならなって</a:t>
            </a:r>
            <a:r>
              <a:rPr kumimoji="1" lang="ja-JP" altLang="en-US"/>
              <a:t>しまいます。</a:t>
            </a:r>
            <a:endParaRPr kumimoji="1" lang="en-US" altLang="ja-JP" dirty="0"/>
          </a:p>
          <a:p>
            <a:endParaRPr kumimoji="1" lang="en-US" altLang="ja-JP" dirty="0"/>
          </a:p>
          <a:p>
            <a:r>
              <a:rPr kumimoji="1" lang="ja-JP" altLang="en-US"/>
              <a:t>お母さんのカレー　を作りたいが、なかなか言葉で上手に表現することが難しい利用者の場合、一緒に買物に行っても的確な買い物が出来ない事があります。</a:t>
            </a:r>
            <a:endParaRPr kumimoji="1" lang="en-US" altLang="ja-JP" dirty="0"/>
          </a:p>
          <a:p>
            <a:r>
              <a:rPr kumimoji="1" lang="ja-JP" altLang="en-US"/>
              <a:t>いつもカレー作りのときに入っていた支援者が、偶然お休みになってしまい「カレーなんて誰でも作れるから大丈夫。味は中辛だからあとはお願いね」そんな引き継ぎをされたとします。</a:t>
            </a:r>
            <a:endParaRPr kumimoji="1" lang="en-US" altLang="ja-JP" dirty="0"/>
          </a:p>
          <a:p>
            <a:endParaRPr kumimoji="1" lang="en-US" altLang="ja-JP" dirty="0"/>
          </a:p>
          <a:p>
            <a:r>
              <a:rPr kumimoji="1" lang="ja-JP" altLang="en-US"/>
              <a:t>カレーなら、材料切って、茹でて、ルーを入れて完成。</a:t>
            </a:r>
            <a:endParaRPr kumimoji="1" lang="en-US" altLang="ja-JP" dirty="0"/>
          </a:p>
          <a:p>
            <a:r>
              <a:rPr kumimoji="1" lang="ja-JP" altLang="en-US"/>
              <a:t>そんなに難しくない料理の一つです。</a:t>
            </a:r>
            <a:endParaRPr kumimoji="1" lang="en-US" altLang="ja-JP" dirty="0"/>
          </a:p>
          <a:p>
            <a:endParaRPr kumimoji="1" lang="en-US" altLang="ja-JP" dirty="0"/>
          </a:p>
          <a:p>
            <a:r>
              <a:rPr kumimoji="1" lang="ja-JP" altLang="en-US"/>
              <a:t>でも、こんな経験はありませんか？</a:t>
            </a:r>
            <a:endParaRPr kumimoji="1" lang="en-US" altLang="ja-JP" dirty="0"/>
          </a:p>
          <a:p>
            <a:r>
              <a:rPr kumimoji="1" lang="ja-JP" altLang="en-US"/>
              <a:t>「友達の家のカレーはなにか味が違う。野菜の大きさが違う。硬さが違う。。。」こんなことを感じたことがあるはずです。</a:t>
            </a:r>
            <a:endParaRPr kumimoji="1" lang="en-US" altLang="ja-JP" dirty="0"/>
          </a:p>
          <a:p>
            <a:endParaRPr kumimoji="1" lang="en-US" altLang="ja-JP" dirty="0"/>
          </a:p>
          <a:p>
            <a:r>
              <a:rPr kumimoji="1" lang="ja-JP" altLang="en-US"/>
              <a:t>同じ中辛でも、メーカーによって味や辛さが違います。</a:t>
            </a:r>
            <a:endParaRPr kumimoji="1" lang="en-US" altLang="ja-JP" dirty="0"/>
          </a:p>
          <a:p>
            <a:r>
              <a:rPr kumimoji="1" lang="ja-JP" altLang="en-US"/>
              <a:t>作り方によっては、隠し味でコーヒーを入れたり、ジャムを入れる方もいますよね。</a:t>
            </a:r>
            <a:endParaRPr kumimoji="1" lang="en-US" altLang="ja-JP" dirty="0"/>
          </a:p>
          <a:p>
            <a:endParaRPr kumimoji="1" lang="en-US" altLang="ja-JP" dirty="0"/>
          </a:p>
          <a:p>
            <a:r>
              <a:rPr kumimoji="1" lang="ja-JP" altLang="en-US"/>
              <a:t>お母さんのカレー＝中辛　では実はありません。</a:t>
            </a:r>
            <a:endParaRPr kumimoji="1" lang="en-US" altLang="ja-JP" dirty="0"/>
          </a:p>
          <a:p>
            <a:r>
              <a:rPr kumimoji="1" lang="ja-JP" altLang="en-US"/>
              <a:t>最近はお店でも、スープカレーだったりグリーンカレーだったり様々です。</a:t>
            </a:r>
            <a:endParaRPr kumimoji="1" lang="en-US" altLang="ja-JP" dirty="0"/>
          </a:p>
          <a:p>
            <a:endParaRPr kumimoji="1" lang="en-US" altLang="ja-JP" dirty="0"/>
          </a:p>
          <a:p>
            <a:r>
              <a:rPr kumimoji="1" lang="ja-JP" altLang="en-US"/>
              <a:t>カレーを作ったのに、本人が怒り出してしまった。パニックになってしまった。</a:t>
            </a:r>
            <a:endParaRPr kumimoji="1" lang="en-US" altLang="ja-JP" dirty="0"/>
          </a:p>
          <a:p>
            <a:r>
              <a:rPr kumimoji="1" lang="ja-JP" altLang="en-US"/>
              <a:t>支援の光景としては同じかもしれませんが、結果が違うために本人は満足できず怒り出してしまった場合、それを正しく理解し受け止めるためには、正解の支援がわからなければ、解決に導くことはできません。</a:t>
            </a:r>
            <a:endParaRPr kumimoji="1" lang="en-US" altLang="ja-JP" dirty="0"/>
          </a:p>
          <a:p>
            <a:endParaRPr kumimoji="1" lang="en-US" altLang="ja-JP" dirty="0"/>
          </a:p>
          <a:p>
            <a:r>
              <a:rPr kumimoji="1" lang="ja-JP" altLang="en-US"/>
              <a:t>もし、いつも買っていたカレールーが売り切れで、偶然横にあったお買い得な中辛のルー、私達はしかたないと妥協することができますが、こだわりがあり本人が希望するものを提供することができなかった時、みなさん自身であっても違和感を感じるはずです。</a:t>
            </a:r>
            <a:endParaRPr kumimoji="1" lang="en-US" altLang="ja-JP" dirty="0"/>
          </a:p>
          <a:p>
            <a:endParaRPr kumimoji="1" lang="en-US" altLang="ja-JP" dirty="0"/>
          </a:p>
          <a:p>
            <a:r>
              <a:rPr kumimoji="1" lang="ja-JP" altLang="en-US"/>
              <a:t>でも、手順書があり、そのとおりに調理することでお母さんのカレーが完成するのであれば、みなさんの気持ちの負担も減るはずですし、当然、本人も別の支援者が来ても希望するサービスが受けられれば安心して過ごすことができるのです。</a:t>
            </a:r>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14</a:t>
            </a:fld>
            <a:endParaRPr kumimoji="1" lang="ja-JP" altLang="en-US"/>
          </a:p>
        </p:txBody>
      </p:sp>
    </p:spTree>
    <p:extLst>
      <p:ext uri="{BB962C8B-B14F-4D97-AF65-F5344CB8AC3E}">
        <p14:creationId xmlns:p14="http://schemas.microsoft.com/office/powerpoint/2010/main" val="426332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カレーは、見た目を同じにすることは難しいことではありません。</a:t>
            </a:r>
            <a:endParaRPr kumimoji="1" lang="en-US" altLang="ja-JP" dirty="0"/>
          </a:p>
          <a:p>
            <a:r>
              <a:rPr kumimoji="1" lang="ja-JP" altLang="en-US"/>
              <a:t>しかし、見た目が一緒でも味が違えば、それは同じカレーではないのです。</a:t>
            </a:r>
            <a:endParaRPr kumimoji="1" lang="en-US" altLang="ja-JP" dirty="0"/>
          </a:p>
          <a:p>
            <a:endParaRPr kumimoji="1" lang="en-US" altLang="ja-JP" dirty="0"/>
          </a:p>
          <a:p>
            <a:r>
              <a:rPr kumimoji="1" lang="ja-JP" altLang="en-US"/>
              <a:t>支援も、支援の風景を真似ることはできるかもしれませんが、提示するタイミングは方法が違ってしまっていたら、それは違和感にしかなりません。</a:t>
            </a:r>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15</a:t>
            </a:fld>
            <a:endParaRPr kumimoji="1" lang="ja-JP" altLang="en-US"/>
          </a:p>
        </p:txBody>
      </p:sp>
    </p:spTree>
    <p:extLst>
      <p:ext uri="{BB962C8B-B14F-4D97-AF65-F5344CB8AC3E}">
        <p14:creationId xmlns:p14="http://schemas.microsoft.com/office/powerpoint/2010/main" val="18870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そのため手順書</a:t>
            </a:r>
            <a:r>
              <a:rPr kumimoji="1" lang="ja-JP" altLang="en-US" dirty="0"/>
              <a:t>に沿って支援</a:t>
            </a:r>
            <a:r>
              <a:rPr kumimoji="1" lang="ja-JP" altLang="en-US"/>
              <a:t>をしてくことがとても有効な手法です。</a:t>
            </a:r>
            <a:endParaRPr kumimoji="1" lang="en-US" altLang="ja-JP" dirty="0"/>
          </a:p>
          <a:p>
            <a:r>
              <a:rPr kumimoji="1" lang="ja-JP" altLang="en-US"/>
              <a:t>その</a:t>
            </a:r>
            <a:r>
              <a:rPr kumimoji="1" lang="ja-JP" altLang="en-US" dirty="0"/>
              <a:t>中で、うまく支援ができたポイント、うまく行かなかった時の支援のタイミング、方法などを記録をし、次の支援につなげていきます。</a:t>
            </a:r>
            <a:endParaRPr kumimoji="1" lang="en-US" altLang="ja-JP" dirty="0"/>
          </a:p>
          <a:p>
            <a:r>
              <a:rPr kumimoji="1" lang="ja-JP" altLang="en-US" dirty="0"/>
              <a:t>本人には、わかりやすい方法で伝えます。方法については、１日目の講義の中で紹介された方法などを用い、本人が理解しやすい方法を活用します。</a:t>
            </a:r>
            <a:endParaRPr kumimoji="1" lang="en-US" altLang="ja-JP" dirty="0"/>
          </a:p>
          <a:p>
            <a:r>
              <a:rPr kumimoji="1" lang="ja-JP" altLang="en-US" dirty="0"/>
              <a:t>具体的な方法は、実際にはここではふれませんが地域の勉強会や支援方法のセミナーなどが開催されていますので、受講されるなどがいいでしょう。</a:t>
            </a:r>
            <a:endParaRPr kumimoji="1" lang="en-US" altLang="ja-JP" dirty="0"/>
          </a:p>
          <a:p>
            <a:endParaRPr kumimoji="1" lang="en-US" altLang="ja-JP" dirty="0"/>
          </a:p>
          <a:p>
            <a:r>
              <a:rPr kumimoji="1" lang="ja-JP" altLang="en-US"/>
              <a:t>また、支援手順書については、提示しているものは一例で、書式について規定はありません。</a:t>
            </a:r>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16</a:t>
            </a:fld>
            <a:endParaRPr kumimoji="1" lang="ja-JP" altLang="en-US"/>
          </a:p>
        </p:txBody>
      </p:sp>
    </p:spTree>
    <p:extLst>
      <p:ext uri="{BB962C8B-B14F-4D97-AF65-F5344CB8AC3E}">
        <p14:creationId xmlns:p14="http://schemas.microsoft.com/office/powerpoint/2010/main" val="46159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支援の結果を記録にし、次の支援で修正・継続するための情報として活用していきます。</a:t>
            </a:r>
            <a:endParaRPr kumimoji="1" lang="en-US" altLang="ja-JP" dirty="0"/>
          </a:p>
          <a:p>
            <a:r>
              <a:rPr kumimoji="1" lang="ja-JP" altLang="en-US" dirty="0"/>
              <a:t>いわゆる</a:t>
            </a:r>
            <a:r>
              <a:rPr kumimoji="1" lang="en-US" altLang="ja-JP" dirty="0" err="1"/>
              <a:t>PDCA</a:t>
            </a:r>
            <a:r>
              <a:rPr kumimoji="1" lang="ja-JP" altLang="en-US" dirty="0"/>
              <a:t>サイクルという考え方です。</a:t>
            </a:r>
            <a:endParaRPr kumimoji="1" lang="en-US" altLang="ja-JP" dirty="0"/>
          </a:p>
          <a:p>
            <a:r>
              <a:rPr kumimoji="1" lang="ja-JP" altLang="en-US" dirty="0"/>
              <a:t>記録の様式については特に決まりはありません。</a:t>
            </a:r>
            <a:endParaRPr kumimoji="1" lang="en-US" altLang="ja-JP" dirty="0"/>
          </a:p>
          <a:p>
            <a:r>
              <a:rPr kumimoji="1" lang="ja-JP" altLang="en-US" dirty="0"/>
              <a:t>行動に対しての記録の場合は、どのポイントがうまくいったのか躓いたのかつながりがわかるように工夫をしてください。</a:t>
            </a:r>
            <a:endParaRPr kumimoji="1" lang="en-US" altLang="ja-JP" dirty="0"/>
          </a:p>
          <a:p>
            <a:r>
              <a:rPr kumimoji="1" lang="ja-JP" altLang="en-US" dirty="0"/>
              <a:t>また、誰でも同じ基準で記録ができるようにすることもポイントです。チェックなどでもかまいません。</a:t>
            </a:r>
            <a:endParaRPr kumimoji="1" lang="en-US" altLang="ja-JP" dirty="0"/>
          </a:p>
          <a:p>
            <a:r>
              <a:rPr kumimoji="1" lang="ja-JP" altLang="en-US" dirty="0"/>
              <a:t>具体的な行動、何回できたとか数値化することも大事な要素</a:t>
            </a:r>
            <a:r>
              <a:rPr kumimoji="1" lang="ja-JP" altLang="en-US"/>
              <a:t>です。</a:t>
            </a:r>
            <a:endParaRPr kumimoji="1" lang="en-US" altLang="ja-JP" dirty="0"/>
          </a:p>
          <a:p>
            <a:r>
              <a:rPr kumimoji="1" lang="ja-JP" altLang="en-US"/>
              <a:t>また、手順書も記録を具体的にとりやすいように工夫をする必要があります。</a:t>
            </a:r>
            <a:endParaRPr kumimoji="1" lang="en-US" altLang="ja-JP" dirty="0"/>
          </a:p>
          <a:p>
            <a:endParaRPr kumimoji="1" lang="en-US" altLang="ja-JP" dirty="0"/>
          </a:p>
          <a:p>
            <a:r>
              <a:rPr kumimoji="1" lang="ja-JP" altLang="en-US"/>
              <a:t>例）</a:t>
            </a:r>
            <a:endParaRPr kumimoji="1" lang="en-US" altLang="ja-JP" dirty="0"/>
          </a:p>
          <a:p>
            <a:r>
              <a:rPr kumimoji="1" lang="ja-JP" altLang="en-US"/>
              <a:t>ルーを入れた後</a:t>
            </a:r>
            <a:endParaRPr kumimoji="1" lang="en-US" altLang="ja-JP" dirty="0"/>
          </a:p>
          <a:p>
            <a:endParaRPr kumimoji="1" lang="en-US" altLang="ja-JP" dirty="0"/>
          </a:p>
          <a:p>
            <a:r>
              <a:rPr kumimoji="1" lang="ja-JP" altLang="en-US"/>
              <a:t>カレーをかき混ぜる　では、記録は「かき混ぜる事ができた</a:t>
            </a:r>
            <a:r>
              <a:rPr kumimoji="1" lang="en-US" altLang="ja-JP" dirty="0"/>
              <a:t> or </a:t>
            </a:r>
            <a:r>
              <a:rPr kumimoji="1" lang="ja-JP" altLang="en-US"/>
              <a:t>できなかった」ぐらいですが、</a:t>
            </a:r>
            <a:endParaRPr kumimoji="1" lang="en-US" altLang="ja-JP" dirty="0"/>
          </a:p>
          <a:p>
            <a:r>
              <a:rPr kumimoji="1" lang="ja-JP" altLang="en-US"/>
              <a:t>カレールーを入れてから１０回かき混ぜる　では、ある時は「５回かき混ぜた」「不穏だったので３回混ぜた」「１０回混ぜることができた」</a:t>
            </a:r>
            <a:endParaRPr kumimoji="1" lang="en-US" altLang="ja-JP" dirty="0"/>
          </a:p>
          <a:p>
            <a:endParaRPr kumimoji="1" lang="en-US" altLang="ja-JP" dirty="0"/>
          </a:p>
          <a:p>
            <a:r>
              <a:rPr kumimoji="1" lang="ja-JP" altLang="en-US"/>
              <a:t>というように、同じかき混ぜるという光景であっても、目標が明確に表現されることで記録の表現が変わり、変化を目で確認することができるようになります。</a:t>
            </a:r>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17</a:t>
            </a:fld>
            <a:endParaRPr kumimoji="1" lang="ja-JP" altLang="en-US"/>
          </a:p>
        </p:txBody>
      </p:sp>
    </p:spTree>
    <p:extLst>
      <p:ext uri="{BB962C8B-B14F-4D97-AF65-F5344CB8AC3E}">
        <p14:creationId xmlns:p14="http://schemas.microsoft.com/office/powerpoint/2010/main" val="124178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修正が必要な部分が見つかった場合は、すぐに支援の統一をはかるため支援手順の修正を行います。</a:t>
            </a:r>
            <a:endParaRPr kumimoji="1" lang="en-US" altLang="ja-JP" dirty="0"/>
          </a:p>
          <a:p>
            <a:r>
              <a:rPr kumimoji="1" lang="ja-JP" altLang="en-US" dirty="0"/>
              <a:t>ただし、これは自分だけの判断ではなく記録に基づいた修正で話し合いなどの上共有した結果である必要が</a:t>
            </a:r>
            <a:r>
              <a:rPr kumimoji="1" lang="ja-JP" altLang="en-US"/>
              <a:t>あります。</a:t>
            </a:r>
            <a:endParaRPr kumimoji="1" lang="en-US" altLang="ja-JP" dirty="0"/>
          </a:p>
          <a:p>
            <a:endParaRPr kumimoji="1" lang="en-US" altLang="ja-JP" dirty="0"/>
          </a:p>
          <a:p>
            <a:r>
              <a:rPr kumimoji="1" lang="ja-JP" altLang="en-US"/>
              <a:t>今回は、手順を追加したほうがいいという記録があり、今後のことを検討した結果、一通り野菜を切ったあと、お肉用にまな板を変更し、包丁を水であらうことを提案の中に盛り込むことができています。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18</a:t>
            </a:fld>
            <a:endParaRPr kumimoji="1" lang="ja-JP" altLang="en-US"/>
          </a:p>
        </p:txBody>
      </p:sp>
    </p:spTree>
    <p:extLst>
      <p:ext uri="{BB962C8B-B14F-4D97-AF65-F5344CB8AC3E}">
        <p14:creationId xmlns:p14="http://schemas.microsoft.com/office/powerpoint/2010/main" val="314423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地域の講師が使っているものなでを活用してもらっても構いません。</a:t>
            </a:r>
            <a:endParaRPr kumimoji="1" lang="en-US" altLang="ja-JP" dirty="0"/>
          </a:p>
          <a:p>
            <a:pPr algn="just"/>
            <a:r>
              <a:rPr kumimoji="1" lang="ja-JP" altLang="en-US" dirty="0"/>
              <a:t>多くの事例を紹介する時間として残りの時間を活用してもらっても構いません。</a:t>
            </a:r>
            <a:r>
              <a:rPr kumimoji="1" lang="en-US" altLang="ja-JP" dirty="0"/>
              <a:t>】</a:t>
            </a:r>
          </a:p>
          <a:p>
            <a:pPr algn="just"/>
            <a:endParaRPr kumimoji="1" lang="en-US" altLang="ja-JP" dirty="0"/>
          </a:p>
          <a:p>
            <a:pPr algn="just"/>
            <a:r>
              <a:rPr kumimoji="1" lang="ja-JP" altLang="en-US" dirty="0"/>
              <a:t>支援の内容を具体的に数値化できるようにすることで、記録の一貫性が取れるようになりデータをグラフなどにすることで目で変化を捉えられるようになり分析し、次につなげていきやすくなります。</a:t>
            </a:r>
            <a:endParaRPr kumimoji="1" lang="en-US" altLang="ja-JP" dirty="0"/>
          </a:p>
          <a:p>
            <a:pPr algn="just"/>
            <a:endParaRPr kumimoji="1" lang="en-US" altLang="ja-JP" dirty="0"/>
          </a:p>
          <a:p>
            <a:pPr algn="just"/>
            <a:r>
              <a:rPr kumimoji="1" lang="ja-JP" altLang="en-US" dirty="0"/>
              <a:t>次の演習で</a:t>
            </a:r>
            <a:r>
              <a:rPr kumimoji="1" lang="ja-JP" altLang="en-US"/>
              <a:t>は、支援手順書で行うことの大切さを少しだけですが体験していただきたいと思います。</a:t>
            </a:r>
            <a:endParaRPr kumimoji="1" lang="en-US" altLang="ja-JP" dirty="0"/>
          </a:p>
          <a:p>
            <a:pPr algn="just"/>
            <a:endParaRPr kumimoji="1" lang="en-US" altLang="ja-JP" dirty="0"/>
          </a:p>
          <a:p>
            <a:pPr algn="just"/>
            <a:r>
              <a:rPr kumimoji="1" lang="ja-JP" altLang="en-US"/>
              <a:t>記録のとりかたは様々です。</a:t>
            </a:r>
            <a:endParaRPr kumimoji="1" lang="en-US" altLang="ja-JP" dirty="0"/>
          </a:p>
          <a:p>
            <a:pPr algn="just"/>
            <a:r>
              <a:rPr kumimoji="1" lang="ja-JP" altLang="en-US"/>
              <a:t>応用行動分で記録を分析していく時は、かならずグラフにできる内容で記録を定期的に取り続け、グラフの変化で支援の方向性を判断していきます。</a:t>
            </a:r>
            <a:endParaRPr kumimoji="1" lang="en-US" altLang="ja-JP" dirty="0"/>
          </a:p>
          <a:p>
            <a:pPr algn="just"/>
            <a:r>
              <a:rPr kumimoji="1" lang="ja-JP" altLang="en-US"/>
              <a:t>また、途中で支援方法を変更した時もわかるように線は繋げず続けて記録を残していくことでポイント前後の変化を見ることができます。</a:t>
            </a:r>
            <a:endParaRPr kumimoji="1" lang="en-US" altLang="ja-JP" dirty="0"/>
          </a:p>
          <a:p>
            <a:pPr algn="just"/>
            <a:endParaRPr kumimoji="1" lang="en-US" altLang="ja-JP" dirty="0"/>
          </a:p>
          <a:p>
            <a:pPr algn="just"/>
            <a:r>
              <a:rPr kumimoji="1" lang="ja-JP" altLang="en-US"/>
              <a:t>この他にも様々な記録方法がありますので、支援に合わせて一番効果的、かつつけやすい記録方法を検討してください。</a:t>
            </a:r>
            <a:endParaRPr kumimoji="1" lang="en-US" altLang="ja-JP" dirty="0"/>
          </a:p>
          <a:p>
            <a:pPr algn="just"/>
            <a:endParaRPr kumimoji="1" lang="en-US" altLang="ja-JP" dirty="0"/>
          </a:p>
          <a:p>
            <a:pPr algn="just"/>
            <a:r>
              <a:rPr kumimoji="1" lang="ja-JP" altLang="en-US"/>
              <a:t>次の時間では、支援を行い実際に記録をしていく体験を行います。</a:t>
            </a:r>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19</a:t>
            </a:fld>
            <a:endParaRPr kumimoji="1" lang="ja-JP" altLang="en-US"/>
          </a:p>
        </p:txBody>
      </p:sp>
    </p:spTree>
    <p:extLst>
      <p:ext uri="{BB962C8B-B14F-4D97-AF65-F5344CB8AC3E}">
        <p14:creationId xmlns:p14="http://schemas.microsoft.com/office/powerpoint/2010/main" val="150091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2</a:t>
            </a:fld>
            <a:endParaRPr kumimoji="1" lang="ja-JP" altLang="en-US"/>
          </a:p>
        </p:txBody>
      </p:sp>
    </p:spTree>
    <p:extLst>
      <p:ext uri="{BB962C8B-B14F-4D97-AF65-F5344CB8AC3E}">
        <p14:creationId xmlns:p14="http://schemas.microsoft.com/office/powerpoint/2010/main" val="72187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このスライドは、各地域の研修では削除してください。</a:t>
            </a:r>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3</a:t>
            </a:fld>
            <a:endParaRPr kumimoji="1" lang="ja-JP" altLang="en-US"/>
          </a:p>
        </p:txBody>
      </p:sp>
    </p:spTree>
    <p:extLst>
      <p:ext uri="{BB962C8B-B14F-4D97-AF65-F5344CB8AC3E}">
        <p14:creationId xmlns:p14="http://schemas.microsoft.com/office/powerpoint/2010/main" val="248943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このスライドは、各地域の研修では削除してください。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4</a:t>
            </a:fld>
            <a:endParaRPr kumimoji="1" lang="ja-JP" altLang="en-US"/>
          </a:p>
        </p:txBody>
      </p:sp>
    </p:spTree>
    <p:extLst>
      <p:ext uri="{BB962C8B-B14F-4D97-AF65-F5344CB8AC3E}">
        <p14:creationId xmlns:p14="http://schemas.microsoft.com/office/powerpoint/2010/main" val="415954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私達が支援をする方は、一つの環境だけで完結するわけではありません。</a:t>
            </a:r>
            <a:endParaRPr kumimoji="1" lang="en-US" altLang="ja-JP" dirty="0"/>
          </a:p>
          <a:p>
            <a:endParaRPr kumimoji="1" lang="en-US" altLang="ja-JP" dirty="0"/>
          </a:p>
          <a:p>
            <a:r>
              <a:rPr kumimoji="1" lang="ja-JP" altLang="en-US" dirty="0"/>
              <a:t>例えば</a:t>
            </a:r>
            <a:endParaRPr kumimoji="1" lang="en-US" altLang="ja-JP" dirty="0"/>
          </a:p>
          <a:p>
            <a:r>
              <a:rPr kumimoji="1" lang="ja-JP" altLang="en-US" dirty="0"/>
              <a:t>障がいのある未就学のお子さんの生活で関わることは、地域のお母さん教室であったり、地域の保健師、保育園・幼稚園、児童発達支援事業所など</a:t>
            </a:r>
            <a:endParaRPr kumimoji="1" lang="en-US" altLang="ja-JP" dirty="0"/>
          </a:p>
          <a:p>
            <a:r>
              <a:rPr kumimoji="1" lang="ja-JP" altLang="en-US" dirty="0"/>
              <a:t>その場所ごとに関わる人も変われば、状況も変わりますし、一箇所に</a:t>
            </a:r>
            <a:r>
              <a:rPr kumimoji="1" lang="en-US" altLang="ja-JP" dirty="0"/>
              <a:t>1</a:t>
            </a:r>
            <a:r>
              <a:rPr kumimoji="1" lang="ja-JP" altLang="en-US" dirty="0"/>
              <a:t>人ではなくそこでも多くの方が関わります。</a:t>
            </a:r>
            <a:endParaRPr kumimoji="1" lang="en-US" altLang="ja-JP" dirty="0"/>
          </a:p>
          <a:p>
            <a:r>
              <a:rPr kumimoji="1" lang="ja-JP" altLang="en-US" dirty="0"/>
              <a:t>その子が今後どんな生活を送りながら成長していくのかを考え「</a:t>
            </a:r>
            <a:r>
              <a:rPr kumimoji="1" lang="en-US" altLang="ja-JP" dirty="0"/>
              <a:t>5</a:t>
            </a:r>
            <a:r>
              <a:rPr kumimoji="1" lang="ja-JP" altLang="en-US" dirty="0"/>
              <a:t>年後・１０年後にどんな生活をしたい」と思えるような生活の組み立てが必要です。</a:t>
            </a:r>
            <a:endParaRPr kumimoji="1" lang="en-US" altLang="ja-JP" dirty="0"/>
          </a:p>
          <a:p>
            <a:r>
              <a:rPr kumimoji="1" lang="ja-JP" altLang="en-US" dirty="0"/>
              <a:t>その中で、本人の情報を共有していくために、情報を共有していくシステムが必要です。</a:t>
            </a:r>
            <a:endParaRPr kumimoji="1" lang="en-US" altLang="ja-JP" dirty="0"/>
          </a:p>
          <a:p>
            <a:endParaRPr kumimoji="1" lang="en-US" altLang="ja-JP" dirty="0"/>
          </a:p>
          <a:p>
            <a:r>
              <a:rPr kumimoji="1" lang="ja-JP" altLang="en-US" dirty="0"/>
              <a:t>現在の障害福祉制度の中では、軸になるのは　本人・ご家族以外では、相談支援専門員が年齢や制度を問わず関わっていく存在になっていきます。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5</a:t>
            </a:fld>
            <a:endParaRPr kumimoji="1" lang="ja-JP" altLang="en-US"/>
          </a:p>
        </p:txBody>
      </p:sp>
    </p:spTree>
    <p:extLst>
      <p:ext uri="{BB962C8B-B14F-4D97-AF65-F5344CB8AC3E}">
        <p14:creationId xmlns:p14="http://schemas.microsoft.com/office/powerpoint/2010/main" val="327762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lang="ja-JP" altLang="en-US" sz="1200" dirty="0"/>
              <a:t>乳幼児期</a:t>
            </a:r>
            <a:r>
              <a:rPr kumimoji="1" lang="ja-JP" altLang="en-US" dirty="0"/>
              <a:t>に利用できるサービスを簡単</a:t>
            </a:r>
            <a:r>
              <a:rPr kumimoji="1" lang="ja-JP" altLang="en-US"/>
              <a:t>に紹介</a:t>
            </a:r>
            <a:endParaRPr kumimoji="1" lang="en-US" altLang="ja-JP" dirty="0"/>
          </a:p>
          <a:p>
            <a:pPr marL="0" indent="0">
              <a:buFont typeface="Wingdings" panose="05000000000000000000" pitchFamily="2" charset="2"/>
              <a:buNone/>
            </a:pPr>
            <a:r>
              <a:rPr kumimoji="1" lang="en-US" altLang="ja-JP" sz="1200" dirty="0"/>
              <a:t>※</a:t>
            </a:r>
            <a:r>
              <a:rPr kumimoji="1" lang="ja-JP" altLang="en-US" sz="1200"/>
              <a:t>地域で特徴的な仕組み、支援がある場合は紹介してもいいと思います。</a:t>
            </a:r>
            <a:endParaRPr lang="en-US" altLang="ja-JP" sz="1200"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6</a:t>
            </a:fld>
            <a:endParaRPr kumimoji="1" lang="ja-JP" altLang="en-US"/>
          </a:p>
        </p:txBody>
      </p:sp>
    </p:spTree>
    <p:extLst>
      <p:ext uri="{BB962C8B-B14F-4D97-AF65-F5344CB8AC3E}">
        <p14:creationId xmlns:p14="http://schemas.microsoft.com/office/powerpoint/2010/main" val="207527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ja-JP" altLang="en-US" dirty="0"/>
              <a:t>学齢期に利用できるサービスを簡単</a:t>
            </a:r>
            <a:r>
              <a:rPr kumimoji="1" lang="ja-JP" altLang="en-US"/>
              <a:t>に紹介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dirty="0"/>
              <a:t>※</a:t>
            </a:r>
            <a:r>
              <a:rPr kumimoji="1" lang="ja-JP" altLang="en-US" sz="1200"/>
              <a:t>地域で特徴的な仕組み、支援がある場合は紹介してもいいと思います。</a:t>
            </a:r>
            <a:endParaRPr lang="en-US" altLang="ja-JP" sz="1200" dirty="0"/>
          </a:p>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7</a:t>
            </a:fld>
            <a:endParaRPr kumimoji="1" lang="ja-JP" altLang="en-US"/>
          </a:p>
        </p:txBody>
      </p:sp>
    </p:spTree>
    <p:extLst>
      <p:ext uri="{BB962C8B-B14F-4D97-AF65-F5344CB8AC3E}">
        <p14:creationId xmlns:p14="http://schemas.microsoft.com/office/powerpoint/2010/main" val="147153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ja-JP" altLang="en-US" dirty="0"/>
              <a:t>成人期に利用できるサービスを簡単</a:t>
            </a:r>
            <a:r>
              <a:rPr kumimoji="1" lang="ja-JP" altLang="en-US"/>
              <a:t>に紹介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dirty="0"/>
              <a:t>※</a:t>
            </a:r>
            <a:r>
              <a:rPr kumimoji="1" lang="ja-JP" altLang="en-US" sz="1200"/>
              <a:t>地域で特徴的な仕組み、支援がある場合は紹介してもいいと思います。</a:t>
            </a:r>
            <a:endParaRPr lang="en-US" altLang="ja-JP" sz="1200" dirty="0"/>
          </a:p>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8</a:t>
            </a:fld>
            <a:endParaRPr kumimoji="1" lang="ja-JP" altLang="en-US"/>
          </a:p>
        </p:txBody>
      </p:sp>
    </p:spTree>
    <p:extLst>
      <p:ext uri="{BB962C8B-B14F-4D97-AF65-F5344CB8AC3E}">
        <p14:creationId xmlns:p14="http://schemas.microsoft.com/office/powerpoint/2010/main" val="1360906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再度、縦横マップを表示して再度みてもらいイメージを作ってもらう（必要なければ削除してもいい）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EC5AD4B-C067-A64D-8DB4-4764DCF43B7C}" type="slidenum">
              <a:rPr kumimoji="1" lang="ja-JP" altLang="en-US" smtClean="0"/>
              <a:t>9</a:t>
            </a:fld>
            <a:endParaRPr kumimoji="1" lang="ja-JP" altLang="en-US"/>
          </a:p>
        </p:txBody>
      </p:sp>
    </p:spTree>
    <p:extLst>
      <p:ext uri="{BB962C8B-B14F-4D97-AF65-F5344CB8AC3E}">
        <p14:creationId xmlns:p14="http://schemas.microsoft.com/office/powerpoint/2010/main" val="176452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99920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67669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76042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61915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14156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40294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41985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5818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35509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35935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8071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90885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7564" y="1973637"/>
            <a:ext cx="7848872" cy="2448272"/>
          </a:xfrm>
        </p:spPr>
        <p:txBody>
          <a:bodyPr>
            <a:noAutofit/>
          </a:bodyPr>
          <a:lstStyle/>
          <a:p>
            <a:r>
              <a:rPr kumimoji="1" lang="ja-JP" altLang="en-US" sz="4800" dirty="0"/>
              <a:t>チームプレイの基本①</a:t>
            </a:r>
            <a:r>
              <a:rPr kumimoji="1" lang="en-US" altLang="ja-JP" sz="4800" dirty="0"/>
              <a:t/>
            </a:r>
            <a:br>
              <a:rPr kumimoji="1" lang="en-US" altLang="ja-JP" sz="4800" dirty="0"/>
            </a:br>
            <a:r>
              <a:rPr kumimoji="1" lang="ja-JP" altLang="en-US" sz="4800" dirty="0"/>
              <a:t>チームプレイの必要性</a:t>
            </a:r>
          </a:p>
        </p:txBody>
      </p:sp>
      <p:sp>
        <p:nvSpPr>
          <p:cNvPr id="4" name="テキスト ボックス 3">
            <a:extLst>
              <a:ext uri="{FF2B5EF4-FFF2-40B4-BE49-F238E27FC236}">
                <a16:creationId xmlns:a16="http://schemas.microsoft.com/office/drawing/2014/main" xmlns="" id="{30928EE5-3099-4170-9AB5-3F5ACBC0B6F1}"/>
              </a:ext>
            </a:extLst>
          </p:cNvPr>
          <p:cNvSpPr txBox="1"/>
          <p:nvPr/>
        </p:nvSpPr>
        <p:spPr>
          <a:xfrm>
            <a:off x="6427088" y="207522"/>
            <a:ext cx="2609408" cy="369332"/>
          </a:xfrm>
          <a:prstGeom prst="rect">
            <a:avLst/>
          </a:prstGeom>
          <a:noFill/>
        </p:spPr>
        <p:txBody>
          <a:bodyPr wrap="square" rtlCol="0">
            <a:spAutoFit/>
          </a:bodyPr>
          <a:lstStyle/>
          <a:p>
            <a:pPr algn="dist"/>
            <a:r>
              <a:rPr kumimoji="1" lang="ja-JP" altLang="en-US" dirty="0"/>
              <a:t>基礎・講義４</a:t>
            </a:r>
          </a:p>
        </p:txBody>
      </p:sp>
      <p:sp>
        <p:nvSpPr>
          <p:cNvPr id="5" name="テキスト ボックス 4">
            <a:extLst>
              <a:ext uri="{FF2B5EF4-FFF2-40B4-BE49-F238E27FC236}">
                <a16:creationId xmlns:a16="http://schemas.microsoft.com/office/drawing/2014/main" xmlns="" id="{6141234D-F4E9-41A6-AD93-8BC043AC285E}"/>
              </a:ext>
            </a:extLst>
          </p:cNvPr>
          <p:cNvSpPr txBox="1"/>
          <p:nvPr/>
        </p:nvSpPr>
        <p:spPr>
          <a:xfrm>
            <a:off x="6427088" y="576854"/>
            <a:ext cx="2736304" cy="369332"/>
          </a:xfrm>
          <a:prstGeom prst="rect">
            <a:avLst/>
          </a:prstGeom>
          <a:noFill/>
        </p:spPr>
        <p:txBody>
          <a:bodyPr wrap="square" rtlCol="0">
            <a:spAutoFit/>
          </a:bodyPr>
          <a:lstStyle/>
          <a:p>
            <a:pPr algn="dist"/>
            <a:r>
              <a:rPr kumimoji="1" lang="en-US" altLang="ja-JP" dirty="0"/>
              <a:t>11</a:t>
            </a:r>
            <a:r>
              <a:rPr kumimoji="1" lang="ja-JP" altLang="en-US" dirty="0"/>
              <a:t>：</a:t>
            </a:r>
            <a:r>
              <a:rPr kumimoji="1" lang="en-US" altLang="ja-JP" dirty="0"/>
              <a:t>15</a:t>
            </a:r>
            <a:r>
              <a:rPr kumimoji="1" lang="ja-JP" altLang="en-US" dirty="0"/>
              <a:t>～</a:t>
            </a:r>
            <a:r>
              <a:rPr kumimoji="1" lang="en-US" altLang="ja-JP" dirty="0"/>
              <a:t>11:45</a:t>
            </a:r>
            <a:r>
              <a:rPr kumimoji="1" lang="ja-JP" altLang="en-US" dirty="0"/>
              <a:t>（</a:t>
            </a:r>
            <a:r>
              <a:rPr kumimoji="1" lang="en-US" altLang="ja-JP" dirty="0"/>
              <a:t>30</a:t>
            </a:r>
            <a:r>
              <a:rPr kumimoji="1" lang="ja-JP" altLang="en-US" dirty="0"/>
              <a:t>）</a:t>
            </a:r>
          </a:p>
        </p:txBody>
      </p:sp>
      <p:sp>
        <p:nvSpPr>
          <p:cNvPr id="6" name="角丸四角形 5">
            <a:extLst>
              <a:ext uri="{FF2B5EF4-FFF2-40B4-BE49-F238E27FC236}">
                <a16:creationId xmlns:a16="http://schemas.microsoft.com/office/drawing/2014/main" xmlns="" id="{58F27D7C-F2C6-4363-8EA0-BCB4F3194E90}"/>
              </a:ext>
            </a:extLst>
          </p:cNvPr>
          <p:cNvSpPr/>
          <p:nvPr/>
        </p:nvSpPr>
        <p:spPr>
          <a:xfrm>
            <a:off x="5508104" y="946186"/>
            <a:ext cx="3528392" cy="45719"/>
          </a:xfrm>
          <a:prstGeom prst="round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nchorCtr="0"/>
          <a:lstStyle/>
          <a:p>
            <a:pPr algn="l"/>
            <a:endParaRPr kumimoji="1" lang="ja-JP" altLang="en-US" sz="1200" dirty="0">
              <a:latin typeface="Meiryo" panose="020B0604030504040204" pitchFamily="34" charset="-128"/>
              <a:ea typeface="Meiryo" panose="020B0604030504040204" pitchFamily="34" charset="-128"/>
            </a:endParaRPr>
          </a:p>
        </p:txBody>
      </p:sp>
      <p:sp>
        <p:nvSpPr>
          <p:cNvPr id="7" name="サブタイトル 6"/>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2941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xmlns="" id="{23CA64F7-30DB-407C-BCA0-1302EAC88C8D}"/>
              </a:ext>
            </a:extLst>
          </p:cNvPr>
          <p:cNvSpPr/>
          <p:nvPr/>
        </p:nvSpPr>
        <p:spPr>
          <a:xfrm>
            <a:off x="457200" y="1772815"/>
            <a:ext cx="8149389" cy="4810547"/>
          </a:xfrm>
          <a:prstGeom prst="roundRect">
            <a:avLst>
              <a:gd name="adj" fmla="val 7378"/>
            </a:avLst>
          </a:prstGeom>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p>
          <a:p>
            <a:endParaRPr kumimoji="1" lang="en-US" altLang="ja-JP" dirty="0"/>
          </a:p>
          <a:p>
            <a:endParaRPr kumimoji="1" lang="ja-JP" altLang="en-US" dirty="0"/>
          </a:p>
        </p:txBody>
      </p:sp>
      <p:sp>
        <p:nvSpPr>
          <p:cNvPr id="2" name="タイトル 1"/>
          <p:cNvSpPr>
            <a:spLocks noGrp="1"/>
          </p:cNvSpPr>
          <p:nvPr>
            <p:ph type="title"/>
          </p:nvPr>
        </p:nvSpPr>
        <p:spPr>
          <a:xfrm>
            <a:off x="457200" y="267974"/>
            <a:ext cx="8229600" cy="1143000"/>
          </a:xfrm>
        </p:spPr>
        <p:txBody>
          <a:bodyPr>
            <a:normAutofit fontScale="90000"/>
          </a:bodyPr>
          <a:lstStyle/>
          <a:p>
            <a:r>
              <a:rPr lang="ja-JP" altLang="en-US" sz="4000" b="1" dirty="0"/>
              <a:t>サービス利用計画・個別支援計画</a:t>
            </a:r>
            <a:r>
              <a:rPr lang="en-US" altLang="ja-JP" sz="4000" b="1" dirty="0"/>
              <a:t/>
            </a:r>
            <a:br>
              <a:rPr lang="en-US" altLang="ja-JP" sz="4000" b="1" dirty="0"/>
            </a:br>
            <a:r>
              <a:rPr lang="ja-JP" altLang="en-US" sz="4000" b="1" dirty="0"/>
              <a:t>支援手順書の関係</a:t>
            </a:r>
            <a:endParaRPr kumimoji="1" lang="ja-JP" altLang="en-US" sz="4000" b="1" dirty="0"/>
          </a:p>
        </p:txBody>
      </p:sp>
      <p:sp>
        <p:nvSpPr>
          <p:cNvPr id="3" name="四角形: 角を丸くする 2">
            <a:extLst>
              <a:ext uri="{FF2B5EF4-FFF2-40B4-BE49-F238E27FC236}">
                <a16:creationId xmlns:a16="http://schemas.microsoft.com/office/drawing/2014/main" xmlns="" id="{E5047D75-41D7-6543-954E-FF6E2430B65D}"/>
              </a:ext>
            </a:extLst>
          </p:cNvPr>
          <p:cNvSpPr/>
          <p:nvPr/>
        </p:nvSpPr>
        <p:spPr>
          <a:xfrm>
            <a:off x="923910" y="1410974"/>
            <a:ext cx="2304256" cy="457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サービス等利用計画</a:t>
            </a:r>
          </a:p>
        </p:txBody>
      </p:sp>
      <p:sp>
        <p:nvSpPr>
          <p:cNvPr id="15" name="四角形: 角を丸くする 14">
            <a:extLst>
              <a:ext uri="{FF2B5EF4-FFF2-40B4-BE49-F238E27FC236}">
                <a16:creationId xmlns:a16="http://schemas.microsoft.com/office/drawing/2014/main" xmlns="" id="{F58A470E-BBC1-4A90-BEA2-3BF7DE3345BD}"/>
              </a:ext>
            </a:extLst>
          </p:cNvPr>
          <p:cNvSpPr/>
          <p:nvPr/>
        </p:nvSpPr>
        <p:spPr>
          <a:xfrm>
            <a:off x="3228166" y="3789668"/>
            <a:ext cx="5232266" cy="1800200"/>
          </a:xfrm>
          <a:prstGeom prst="roundRect">
            <a:avLst>
              <a:gd name="adj" fmla="val 14579"/>
            </a:avLst>
          </a:prstGeom>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p>
          <a:p>
            <a:endParaRPr kumimoji="1" lang="ja-JP" altLang="en-US" dirty="0"/>
          </a:p>
        </p:txBody>
      </p:sp>
      <p:sp>
        <p:nvSpPr>
          <p:cNvPr id="6" name="四角形: 角を丸くする 5">
            <a:extLst>
              <a:ext uri="{FF2B5EF4-FFF2-40B4-BE49-F238E27FC236}">
                <a16:creationId xmlns:a16="http://schemas.microsoft.com/office/drawing/2014/main" xmlns="" id="{4A233A10-B363-2446-B678-D2E2A52D2CE9}"/>
              </a:ext>
            </a:extLst>
          </p:cNvPr>
          <p:cNvSpPr/>
          <p:nvPr/>
        </p:nvSpPr>
        <p:spPr>
          <a:xfrm>
            <a:off x="3419872" y="3552186"/>
            <a:ext cx="4392488"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行動援護計画（行動援護　</a:t>
            </a:r>
            <a:r>
              <a:rPr lang="en-US" altLang="ja-JP" dirty="0">
                <a:solidFill>
                  <a:schemeClr val="tx1"/>
                </a:solidFill>
              </a:rPr>
              <a:t>A</a:t>
            </a:r>
            <a:r>
              <a:rPr lang="ja-JP" altLang="en-US" dirty="0">
                <a:solidFill>
                  <a:schemeClr val="tx1"/>
                </a:solidFill>
              </a:rPr>
              <a:t>事業所）</a:t>
            </a:r>
            <a:endParaRPr lang="en-US" altLang="ja-JP" dirty="0">
              <a:solidFill>
                <a:schemeClr val="tx1"/>
              </a:solidFill>
            </a:endParaRPr>
          </a:p>
        </p:txBody>
      </p:sp>
      <p:sp>
        <p:nvSpPr>
          <p:cNvPr id="17" name="四角形: 角を丸くする 16">
            <a:extLst>
              <a:ext uri="{FF2B5EF4-FFF2-40B4-BE49-F238E27FC236}">
                <a16:creationId xmlns:a16="http://schemas.microsoft.com/office/drawing/2014/main" xmlns="" id="{A8775169-4E35-443D-BA22-E03BB50B45BE}"/>
              </a:ext>
            </a:extLst>
          </p:cNvPr>
          <p:cNvSpPr/>
          <p:nvPr/>
        </p:nvSpPr>
        <p:spPr>
          <a:xfrm>
            <a:off x="3419872" y="2041829"/>
            <a:ext cx="4392488"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個別支援計画（生活介護）</a:t>
            </a:r>
            <a:endParaRPr lang="en-US" altLang="ja-JP" dirty="0">
              <a:solidFill>
                <a:schemeClr val="tx1"/>
              </a:solidFill>
            </a:endParaRPr>
          </a:p>
        </p:txBody>
      </p:sp>
      <p:sp>
        <p:nvSpPr>
          <p:cNvPr id="18" name="四角形: 角を丸くする 17">
            <a:extLst>
              <a:ext uri="{FF2B5EF4-FFF2-40B4-BE49-F238E27FC236}">
                <a16:creationId xmlns:a16="http://schemas.microsoft.com/office/drawing/2014/main" xmlns="" id="{9B60D402-ECEE-4B2D-B2D5-8E6CE06D7716}"/>
              </a:ext>
            </a:extLst>
          </p:cNvPr>
          <p:cNvSpPr/>
          <p:nvPr/>
        </p:nvSpPr>
        <p:spPr>
          <a:xfrm>
            <a:off x="3419872" y="2835729"/>
            <a:ext cx="4392488"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行動援護計画（行動援護　</a:t>
            </a:r>
            <a:r>
              <a:rPr lang="en-US" altLang="ja-JP" dirty="0">
                <a:solidFill>
                  <a:schemeClr val="tx1"/>
                </a:solidFill>
              </a:rPr>
              <a:t>B</a:t>
            </a:r>
            <a:r>
              <a:rPr lang="ja-JP" altLang="en-US" dirty="0">
                <a:solidFill>
                  <a:schemeClr val="tx1"/>
                </a:solidFill>
              </a:rPr>
              <a:t>事業所）</a:t>
            </a:r>
            <a:endParaRPr lang="en-US" altLang="ja-JP" dirty="0">
              <a:solidFill>
                <a:schemeClr val="tx1"/>
              </a:solidFill>
            </a:endParaRPr>
          </a:p>
        </p:txBody>
      </p:sp>
      <p:sp>
        <p:nvSpPr>
          <p:cNvPr id="20" name="四角形: 角を丸くする 19">
            <a:extLst>
              <a:ext uri="{FF2B5EF4-FFF2-40B4-BE49-F238E27FC236}">
                <a16:creationId xmlns:a16="http://schemas.microsoft.com/office/drawing/2014/main" xmlns="" id="{C8B4572B-3E29-490E-AE14-9F8AFDE9EF36}"/>
              </a:ext>
            </a:extLst>
          </p:cNvPr>
          <p:cNvSpPr/>
          <p:nvPr/>
        </p:nvSpPr>
        <p:spPr>
          <a:xfrm>
            <a:off x="3228166" y="5661248"/>
            <a:ext cx="4392488"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個別支援計画（短期入所）</a:t>
            </a:r>
            <a:endParaRPr lang="en-US" altLang="ja-JP" dirty="0">
              <a:solidFill>
                <a:schemeClr val="tx1"/>
              </a:solidFill>
            </a:endParaRPr>
          </a:p>
        </p:txBody>
      </p:sp>
      <p:sp>
        <p:nvSpPr>
          <p:cNvPr id="21" name="四角形: 角を丸くする 20">
            <a:extLst>
              <a:ext uri="{FF2B5EF4-FFF2-40B4-BE49-F238E27FC236}">
                <a16:creationId xmlns:a16="http://schemas.microsoft.com/office/drawing/2014/main" xmlns="" id="{8EFA4720-6B97-49B9-AFCF-0FFB5BC87982}"/>
              </a:ext>
            </a:extLst>
          </p:cNvPr>
          <p:cNvSpPr/>
          <p:nvPr/>
        </p:nvSpPr>
        <p:spPr>
          <a:xfrm>
            <a:off x="923910" y="2044162"/>
            <a:ext cx="1442410"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生活介護</a:t>
            </a:r>
            <a:endParaRPr lang="en-US" altLang="ja-JP" dirty="0">
              <a:solidFill>
                <a:schemeClr val="tx1"/>
              </a:solidFill>
            </a:endParaRPr>
          </a:p>
        </p:txBody>
      </p:sp>
      <p:sp>
        <p:nvSpPr>
          <p:cNvPr id="22" name="四角形: 角を丸くする 21">
            <a:extLst>
              <a:ext uri="{FF2B5EF4-FFF2-40B4-BE49-F238E27FC236}">
                <a16:creationId xmlns:a16="http://schemas.microsoft.com/office/drawing/2014/main" xmlns="" id="{D60085D1-0CA1-4B9D-A700-99D57CD33808}"/>
              </a:ext>
            </a:extLst>
          </p:cNvPr>
          <p:cNvSpPr/>
          <p:nvPr/>
        </p:nvSpPr>
        <p:spPr>
          <a:xfrm>
            <a:off x="923910" y="2835729"/>
            <a:ext cx="1442410"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a:t>
            </a:r>
            <a:endParaRPr lang="en-US" altLang="ja-JP" dirty="0">
              <a:solidFill>
                <a:schemeClr val="tx1"/>
              </a:solidFill>
            </a:endParaRPr>
          </a:p>
        </p:txBody>
      </p:sp>
      <p:sp>
        <p:nvSpPr>
          <p:cNvPr id="23" name="四角形: 角を丸くする 22">
            <a:extLst>
              <a:ext uri="{FF2B5EF4-FFF2-40B4-BE49-F238E27FC236}">
                <a16:creationId xmlns:a16="http://schemas.microsoft.com/office/drawing/2014/main" xmlns="" id="{F6056343-C7ED-4EF2-810A-D35FB5821B11}"/>
              </a:ext>
            </a:extLst>
          </p:cNvPr>
          <p:cNvSpPr/>
          <p:nvPr/>
        </p:nvSpPr>
        <p:spPr>
          <a:xfrm>
            <a:off x="923910" y="4029996"/>
            <a:ext cx="1442410"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短期入所</a:t>
            </a:r>
            <a:endParaRPr lang="en-US" altLang="ja-JP" dirty="0">
              <a:solidFill>
                <a:schemeClr val="tx1"/>
              </a:solidFill>
            </a:endParaRPr>
          </a:p>
        </p:txBody>
      </p:sp>
      <p:cxnSp>
        <p:nvCxnSpPr>
          <p:cNvPr id="13" name="直線矢印コネクタ 12">
            <a:extLst>
              <a:ext uri="{FF2B5EF4-FFF2-40B4-BE49-F238E27FC236}">
                <a16:creationId xmlns:a16="http://schemas.microsoft.com/office/drawing/2014/main" xmlns="" id="{FA478AB5-3AA2-4C9E-B4CE-7DA54D6C1A04}"/>
              </a:ext>
            </a:extLst>
          </p:cNvPr>
          <p:cNvCxnSpPr>
            <a:cxnSpLocks/>
            <a:stCxn id="21" idx="3"/>
            <a:endCxn id="17" idx="1"/>
          </p:cNvCxnSpPr>
          <p:nvPr/>
        </p:nvCxnSpPr>
        <p:spPr>
          <a:xfrm flipV="1">
            <a:off x="2366320" y="2276872"/>
            <a:ext cx="1053552" cy="2333"/>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xmlns="" id="{C49483FF-B1A2-4FE3-8EB8-B76652B36591}"/>
              </a:ext>
            </a:extLst>
          </p:cNvPr>
          <p:cNvCxnSpPr>
            <a:stCxn id="22" idx="3"/>
            <a:endCxn id="18" idx="1"/>
          </p:cNvCxnSpPr>
          <p:nvPr/>
        </p:nvCxnSpPr>
        <p:spPr>
          <a:xfrm>
            <a:off x="2366320" y="3070772"/>
            <a:ext cx="1053552"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xmlns="" id="{900A0816-CA8C-4DE9-9D63-3084146C8AC9}"/>
              </a:ext>
            </a:extLst>
          </p:cNvPr>
          <p:cNvCxnSpPr>
            <a:stCxn id="22" idx="3"/>
            <a:endCxn id="6" idx="1"/>
          </p:cNvCxnSpPr>
          <p:nvPr/>
        </p:nvCxnSpPr>
        <p:spPr>
          <a:xfrm>
            <a:off x="2366320" y="3070772"/>
            <a:ext cx="1053552" cy="716457"/>
          </a:xfrm>
          <a:prstGeom prst="bentConnector3">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xmlns="" id="{47ABB35A-6EB8-4B24-ACA9-1CDBFCC430E9}"/>
              </a:ext>
            </a:extLst>
          </p:cNvPr>
          <p:cNvCxnSpPr>
            <a:stCxn id="23" idx="3"/>
            <a:endCxn id="20" idx="1"/>
          </p:cNvCxnSpPr>
          <p:nvPr/>
        </p:nvCxnSpPr>
        <p:spPr>
          <a:xfrm>
            <a:off x="2366320" y="4265039"/>
            <a:ext cx="861846" cy="1631252"/>
          </a:xfrm>
          <a:prstGeom prst="bentConnector3">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xmlns="" id="{4B3E5FA7-DEDB-49EE-99A1-EDF1D8E23F11}"/>
              </a:ext>
            </a:extLst>
          </p:cNvPr>
          <p:cNvSpPr/>
          <p:nvPr/>
        </p:nvSpPr>
        <p:spPr>
          <a:xfrm>
            <a:off x="3765137" y="4190413"/>
            <a:ext cx="1847890" cy="4700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カレーの材料を</a:t>
            </a:r>
            <a:endParaRPr lang="en-US" altLang="ja-JP" sz="1200" dirty="0">
              <a:solidFill>
                <a:schemeClr val="tx1"/>
              </a:solidFill>
            </a:endParaRPr>
          </a:p>
          <a:p>
            <a:r>
              <a:rPr lang="ja-JP" altLang="en-US" sz="1200" dirty="0">
                <a:solidFill>
                  <a:schemeClr val="tx1"/>
                </a:solidFill>
              </a:rPr>
              <a:t>スーパーで買いたい</a:t>
            </a:r>
            <a:endParaRPr lang="en-US" altLang="ja-JP" sz="1200" dirty="0">
              <a:solidFill>
                <a:schemeClr val="tx1"/>
              </a:solidFill>
            </a:endParaRPr>
          </a:p>
        </p:txBody>
      </p:sp>
      <p:sp>
        <p:nvSpPr>
          <p:cNvPr id="42" name="四角形: 角を丸くする 41">
            <a:extLst>
              <a:ext uri="{FF2B5EF4-FFF2-40B4-BE49-F238E27FC236}">
                <a16:creationId xmlns:a16="http://schemas.microsoft.com/office/drawing/2014/main" xmlns="" id="{07CE383C-5DFD-41B7-996C-CF3C21FA979F}"/>
              </a:ext>
            </a:extLst>
          </p:cNvPr>
          <p:cNvSpPr/>
          <p:nvPr/>
        </p:nvSpPr>
        <p:spPr>
          <a:xfrm>
            <a:off x="918738" y="3405914"/>
            <a:ext cx="1847890"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一人で出来ることをふやしたい</a:t>
            </a:r>
            <a:endParaRPr lang="en-US" altLang="ja-JP" sz="1200" b="1" dirty="0">
              <a:solidFill>
                <a:srgbClr val="FF0000"/>
              </a:solidFill>
            </a:endParaRPr>
          </a:p>
        </p:txBody>
      </p:sp>
      <p:sp>
        <p:nvSpPr>
          <p:cNvPr id="16" name="四角形: 角を丸くする 15">
            <a:extLst>
              <a:ext uri="{FF2B5EF4-FFF2-40B4-BE49-F238E27FC236}">
                <a16:creationId xmlns:a16="http://schemas.microsoft.com/office/drawing/2014/main" xmlns="" id="{BD5D5674-CFD4-46A8-B569-45FD809F93A3}"/>
              </a:ext>
            </a:extLst>
          </p:cNvPr>
          <p:cNvSpPr/>
          <p:nvPr/>
        </p:nvSpPr>
        <p:spPr>
          <a:xfrm>
            <a:off x="5287784" y="4589331"/>
            <a:ext cx="2876252" cy="907691"/>
          </a:xfrm>
          <a:prstGeom prst="roundRect">
            <a:avLst>
              <a:gd name="adj" fmla="val 14579"/>
            </a:avLst>
          </a:prstGeom>
        </p:spPr>
        <p:style>
          <a:lnRef idx="2">
            <a:schemeClr val="dk1"/>
          </a:lnRef>
          <a:fillRef idx="1">
            <a:schemeClr val="lt1"/>
          </a:fillRef>
          <a:effectRef idx="0">
            <a:schemeClr val="dk1"/>
          </a:effectRef>
          <a:fontRef idx="minor">
            <a:schemeClr val="dk1"/>
          </a:fontRef>
        </p:style>
        <p:txBody>
          <a:bodyPr lIns="288000" rtlCol="0" anchor="ctr"/>
          <a:lstStyle/>
          <a:p>
            <a:endParaRPr kumimoji="1" lang="en-US" altLang="ja-JP" sz="1000" dirty="0"/>
          </a:p>
          <a:p>
            <a:r>
              <a:rPr kumimoji="1" lang="ja-JP" altLang="en-US" sz="1000" dirty="0"/>
              <a:t>１．野菜、肉、ルーを準備する</a:t>
            </a:r>
            <a:endParaRPr kumimoji="1" lang="en-US" altLang="ja-JP" sz="1000" dirty="0"/>
          </a:p>
          <a:p>
            <a:r>
              <a:rPr lang="ja-JP" altLang="en-US" sz="1000" dirty="0"/>
              <a:t>２．野菜を洗い切る　</a:t>
            </a:r>
            <a:r>
              <a:rPr lang="en-US" altLang="ja-JP" sz="1000" dirty="0"/>
              <a:t>※</a:t>
            </a:r>
            <a:r>
              <a:rPr lang="ja-JP" altLang="en-US" sz="1000" dirty="0"/>
              <a:t>肉の前に切ること</a:t>
            </a:r>
            <a:endParaRPr lang="en-US" altLang="ja-JP" sz="1000" dirty="0"/>
          </a:p>
          <a:p>
            <a:r>
              <a:rPr kumimoji="1" lang="ja-JP" altLang="en-US" sz="1000" dirty="0"/>
              <a:t>３．肉を切る</a:t>
            </a:r>
            <a:endParaRPr kumimoji="1" lang="en-US" altLang="ja-JP" sz="1000" dirty="0"/>
          </a:p>
          <a:p>
            <a:r>
              <a:rPr kumimoji="1" lang="en-US" altLang="ja-JP" sz="1000" dirty="0"/>
              <a:t>︙</a:t>
            </a:r>
            <a:endParaRPr kumimoji="1" lang="ja-JP" altLang="en-US" sz="1000" dirty="0"/>
          </a:p>
        </p:txBody>
      </p:sp>
      <p:sp>
        <p:nvSpPr>
          <p:cNvPr id="7" name="四角形: 角を丸くする 6">
            <a:extLst>
              <a:ext uri="{FF2B5EF4-FFF2-40B4-BE49-F238E27FC236}">
                <a16:creationId xmlns:a16="http://schemas.microsoft.com/office/drawing/2014/main" xmlns="" id="{BCF0712A-52AA-5E4C-860B-D7637BC64A30}"/>
              </a:ext>
            </a:extLst>
          </p:cNvPr>
          <p:cNvSpPr/>
          <p:nvPr/>
        </p:nvSpPr>
        <p:spPr>
          <a:xfrm>
            <a:off x="5683828" y="4341212"/>
            <a:ext cx="1800200" cy="442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支援手順書</a:t>
            </a:r>
          </a:p>
        </p:txBody>
      </p:sp>
      <p:sp>
        <p:nvSpPr>
          <p:cNvPr id="40" name="四角形: 角を丸くする 39">
            <a:extLst>
              <a:ext uri="{FF2B5EF4-FFF2-40B4-BE49-F238E27FC236}">
                <a16:creationId xmlns:a16="http://schemas.microsoft.com/office/drawing/2014/main" xmlns="" id="{D10A56CF-F2B8-4ED9-B529-B92EA3A5381E}"/>
              </a:ext>
            </a:extLst>
          </p:cNvPr>
          <p:cNvSpPr/>
          <p:nvPr/>
        </p:nvSpPr>
        <p:spPr>
          <a:xfrm>
            <a:off x="3768226" y="4783684"/>
            <a:ext cx="1847890"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お母さんのカレーを作って食べたい</a:t>
            </a:r>
            <a:endParaRPr lang="en-US" altLang="ja-JP" sz="1200" dirty="0">
              <a:solidFill>
                <a:schemeClr val="tx1"/>
              </a:solidFill>
            </a:endParaRPr>
          </a:p>
        </p:txBody>
      </p:sp>
      <p:sp>
        <p:nvSpPr>
          <p:cNvPr id="24" name="四角形: 角を丸くする 23">
            <a:extLst>
              <a:ext uri="{FF2B5EF4-FFF2-40B4-BE49-F238E27FC236}">
                <a16:creationId xmlns:a16="http://schemas.microsoft.com/office/drawing/2014/main" xmlns="" id="{19C22E09-C96E-4FCA-9237-722009C604FC}"/>
              </a:ext>
            </a:extLst>
          </p:cNvPr>
          <p:cNvSpPr/>
          <p:nvPr/>
        </p:nvSpPr>
        <p:spPr>
          <a:xfrm>
            <a:off x="3111459" y="6173943"/>
            <a:ext cx="5465679"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rgbClr val="FF0000"/>
                </a:solidFill>
              </a:rPr>
              <a:t>※</a:t>
            </a:r>
            <a:r>
              <a:rPr lang="ja-JP" altLang="en-US" sz="1100" dirty="0">
                <a:solidFill>
                  <a:srgbClr val="FF0000"/>
                </a:solidFill>
              </a:rPr>
              <a:t>短期入所に個別支援計画の作成は義務づけられていないが、出来る限り作成されること</a:t>
            </a:r>
            <a:r>
              <a:rPr lang="ja-JP" altLang="en-US" sz="1100">
                <a:solidFill>
                  <a:srgbClr val="FF0000"/>
                </a:solidFill>
              </a:rPr>
              <a:t>が望ましい。</a:t>
            </a:r>
            <a:endParaRPr lang="en-US" altLang="ja-JP" sz="1100" b="1" dirty="0">
              <a:solidFill>
                <a:srgbClr val="FF0000"/>
              </a:solidFill>
            </a:endParaRPr>
          </a:p>
        </p:txBody>
      </p:sp>
      <p:grpSp>
        <p:nvGrpSpPr>
          <p:cNvPr id="5" name="グループ化 4">
            <a:extLst>
              <a:ext uri="{FF2B5EF4-FFF2-40B4-BE49-F238E27FC236}">
                <a16:creationId xmlns:a16="http://schemas.microsoft.com/office/drawing/2014/main" xmlns="" id="{B8AC3A71-C6E1-48F3-ADF1-134899C31D25}"/>
              </a:ext>
            </a:extLst>
          </p:cNvPr>
          <p:cNvGrpSpPr/>
          <p:nvPr/>
        </p:nvGrpSpPr>
        <p:grpSpPr>
          <a:xfrm>
            <a:off x="650535" y="4643075"/>
            <a:ext cx="2018873" cy="1800199"/>
            <a:chOff x="650535" y="4643075"/>
            <a:chExt cx="2018873" cy="1800199"/>
          </a:xfrm>
        </p:grpSpPr>
        <p:sp>
          <p:nvSpPr>
            <p:cNvPr id="28" name="四角形: 角を丸くする 27">
              <a:extLst>
                <a:ext uri="{FF2B5EF4-FFF2-40B4-BE49-F238E27FC236}">
                  <a16:creationId xmlns:a16="http://schemas.microsoft.com/office/drawing/2014/main" xmlns="" id="{B4CF87E2-F49F-4094-BDFE-92C224D8CE40}"/>
                </a:ext>
              </a:extLst>
            </p:cNvPr>
            <p:cNvSpPr/>
            <p:nvPr/>
          </p:nvSpPr>
          <p:spPr>
            <a:xfrm>
              <a:off x="650535" y="4643075"/>
              <a:ext cx="2018873" cy="1800199"/>
            </a:xfrm>
            <a:prstGeom prst="roundRect">
              <a:avLst>
                <a:gd name="adj" fmla="val 15080"/>
              </a:avLst>
            </a:prstGeom>
            <a:solidFill>
              <a:schemeClr val="bg1">
                <a:lumMod val="85000"/>
                <a:alpha val="64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rPr>
                <a:t>インフォーマルサービス</a:t>
              </a:r>
              <a:endParaRPr lang="en-US" altLang="ja-JP" sz="1200" dirty="0">
                <a:solidFill>
                  <a:schemeClr val="tx1"/>
                </a:solidFill>
              </a:endParaRPr>
            </a:p>
          </p:txBody>
        </p:sp>
        <p:sp>
          <p:nvSpPr>
            <p:cNvPr id="25" name="四角形: 角を丸くする 24">
              <a:extLst>
                <a:ext uri="{FF2B5EF4-FFF2-40B4-BE49-F238E27FC236}">
                  <a16:creationId xmlns:a16="http://schemas.microsoft.com/office/drawing/2014/main" xmlns="" id="{E99610D0-83AC-4D07-96E0-04097B6C6CA2}"/>
                </a:ext>
              </a:extLst>
            </p:cNvPr>
            <p:cNvSpPr/>
            <p:nvPr/>
          </p:nvSpPr>
          <p:spPr>
            <a:xfrm>
              <a:off x="934884" y="5114253"/>
              <a:ext cx="1442410" cy="470086"/>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お出かけの会</a:t>
              </a:r>
              <a:endParaRPr lang="en-US" altLang="ja-JP" sz="1400" dirty="0">
                <a:solidFill>
                  <a:schemeClr val="tx1"/>
                </a:solidFill>
              </a:endParaRPr>
            </a:p>
          </p:txBody>
        </p:sp>
        <p:sp>
          <p:nvSpPr>
            <p:cNvPr id="27" name="四角形: 角を丸くする 26">
              <a:extLst>
                <a:ext uri="{FF2B5EF4-FFF2-40B4-BE49-F238E27FC236}">
                  <a16:creationId xmlns:a16="http://schemas.microsoft.com/office/drawing/2014/main" xmlns="" id="{B0173CF1-7640-4CA3-8032-4539551C3DB6}"/>
                </a:ext>
              </a:extLst>
            </p:cNvPr>
            <p:cNvSpPr/>
            <p:nvPr/>
          </p:nvSpPr>
          <p:spPr>
            <a:xfrm>
              <a:off x="947844" y="5741416"/>
              <a:ext cx="1442410" cy="470086"/>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ゴミ捨て</a:t>
              </a:r>
              <a:endParaRPr lang="en-US" altLang="ja-JP" sz="1400" dirty="0">
                <a:solidFill>
                  <a:schemeClr val="tx1"/>
                </a:solidFill>
              </a:endParaRPr>
            </a:p>
          </p:txBody>
        </p:sp>
      </p:grpSp>
    </p:spTree>
    <p:extLst>
      <p:ext uri="{BB962C8B-B14F-4D97-AF65-F5344CB8AC3E}">
        <p14:creationId xmlns:p14="http://schemas.microsoft.com/office/powerpoint/2010/main" val="7195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xmlns="" id="{937EE28D-943E-481F-8DD0-FA0B8E7A180E}"/>
              </a:ext>
            </a:extLst>
          </p:cNvPr>
          <p:cNvSpPr>
            <a:spLocks noGrp="1"/>
          </p:cNvSpPr>
          <p:nvPr>
            <p:ph type="title"/>
          </p:nvPr>
        </p:nvSpPr>
        <p:spPr>
          <a:xfrm>
            <a:off x="457200" y="267974"/>
            <a:ext cx="8229600" cy="1143000"/>
          </a:xfrm>
        </p:spPr>
        <p:txBody>
          <a:bodyPr>
            <a:normAutofit fontScale="90000"/>
          </a:bodyPr>
          <a:lstStyle/>
          <a:p>
            <a:r>
              <a:rPr lang="ja-JP" altLang="en-US" sz="4000" b="1" dirty="0"/>
              <a:t>サービス利用計画・個別支援計画</a:t>
            </a:r>
            <a:r>
              <a:rPr lang="en-US" altLang="ja-JP" sz="4000" b="1" dirty="0"/>
              <a:t/>
            </a:r>
            <a:br>
              <a:rPr lang="en-US" altLang="ja-JP" sz="4000" b="1" dirty="0"/>
            </a:br>
            <a:r>
              <a:rPr lang="ja-JP" altLang="en-US" sz="4000" b="1" dirty="0"/>
              <a:t>支援手順書の関係</a:t>
            </a:r>
            <a:endParaRPr kumimoji="1" lang="ja-JP" altLang="en-US" sz="4000" b="1" dirty="0"/>
          </a:p>
        </p:txBody>
      </p:sp>
      <p:sp>
        <p:nvSpPr>
          <p:cNvPr id="27" name="四角形: 角を丸くする 26">
            <a:extLst>
              <a:ext uri="{FF2B5EF4-FFF2-40B4-BE49-F238E27FC236}">
                <a16:creationId xmlns:a16="http://schemas.microsoft.com/office/drawing/2014/main" xmlns="" id="{B022F507-3561-4DC9-B4C8-8C8A5B8B0577}"/>
              </a:ext>
            </a:extLst>
          </p:cNvPr>
          <p:cNvSpPr/>
          <p:nvPr/>
        </p:nvSpPr>
        <p:spPr>
          <a:xfrm>
            <a:off x="457200" y="1772815"/>
            <a:ext cx="8149389" cy="4810547"/>
          </a:xfrm>
          <a:prstGeom prst="roundRect">
            <a:avLst>
              <a:gd name="adj" fmla="val 7378"/>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solidFill>
                <a:schemeClr val="bg1">
                  <a:lumMod val="50000"/>
                </a:schemeClr>
              </a:solidFill>
            </a:endParaRPr>
          </a:p>
          <a:p>
            <a:endParaRPr kumimoji="1" lang="en-US" altLang="ja-JP" dirty="0">
              <a:solidFill>
                <a:schemeClr val="bg1">
                  <a:lumMod val="50000"/>
                </a:schemeClr>
              </a:solidFill>
            </a:endParaRPr>
          </a:p>
          <a:p>
            <a:endParaRPr kumimoji="1" lang="ja-JP" altLang="en-US" dirty="0">
              <a:solidFill>
                <a:schemeClr val="bg1">
                  <a:lumMod val="50000"/>
                </a:schemeClr>
              </a:solidFill>
            </a:endParaRPr>
          </a:p>
        </p:txBody>
      </p:sp>
      <p:sp>
        <p:nvSpPr>
          <p:cNvPr id="28" name="四角形: 角を丸くする 27">
            <a:extLst>
              <a:ext uri="{FF2B5EF4-FFF2-40B4-BE49-F238E27FC236}">
                <a16:creationId xmlns:a16="http://schemas.microsoft.com/office/drawing/2014/main" xmlns="" id="{2C89ECAE-24F7-45EB-8B4A-042D911988C3}"/>
              </a:ext>
            </a:extLst>
          </p:cNvPr>
          <p:cNvSpPr/>
          <p:nvPr/>
        </p:nvSpPr>
        <p:spPr>
          <a:xfrm>
            <a:off x="923910" y="1410974"/>
            <a:ext cx="2304256" cy="45761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50000"/>
                  </a:schemeClr>
                </a:solidFill>
              </a:rPr>
              <a:t>サービス等利用計画</a:t>
            </a:r>
          </a:p>
        </p:txBody>
      </p:sp>
      <p:sp>
        <p:nvSpPr>
          <p:cNvPr id="29" name="四角形: 角を丸くする 28">
            <a:extLst>
              <a:ext uri="{FF2B5EF4-FFF2-40B4-BE49-F238E27FC236}">
                <a16:creationId xmlns:a16="http://schemas.microsoft.com/office/drawing/2014/main" xmlns="" id="{80EE2C93-D328-45E7-84A3-27FF01874371}"/>
              </a:ext>
            </a:extLst>
          </p:cNvPr>
          <p:cNvSpPr/>
          <p:nvPr/>
        </p:nvSpPr>
        <p:spPr>
          <a:xfrm>
            <a:off x="3228166" y="3789040"/>
            <a:ext cx="5232266" cy="1800200"/>
          </a:xfrm>
          <a:prstGeom prst="roundRect">
            <a:avLst>
              <a:gd name="adj" fmla="val 14579"/>
            </a:avLst>
          </a:prstGeom>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p>
          <a:p>
            <a:endParaRPr kumimoji="1" lang="ja-JP" altLang="en-US" dirty="0"/>
          </a:p>
        </p:txBody>
      </p:sp>
      <p:sp>
        <p:nvSpPr>
          <p:cNvPr id="30" name="四角形: 角を丸くする 29">
            <a:extLst>
              <a:ext uri="{FF2B5EF4-FFF2-40B4-BE49-F238E27FC236}">
                <a16:creationId xmlns:a16="http://schemas.microsoft.com/office/drawing/2014/main" xmlns="" id="{618052B0-6209-4CFD-94CD-E1A855D6A033}"/>
              </a:ext>
            </a:extLst>
          </p:cNvPr>
          <p:cNvSpPr/>
          <p:nvPr/>
        </p:nvSpPr>
        <p:spPr>
          <a:xfrm>
            <a:off x="3419872" y="3552186"/>
            <a:ext cx="4392488"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行動援護計画（行動援護　</a:t>
            </a:r>
            <a:r>
              <a:rPr lang="en-US" altLang="ja-JP" dirty="0">
                <a:solidFill>
                  <a:schemeClr val="tx1"/>
                </a:solidFill>
              </a:rPr>
              <a:t>A</a:t>
            </a:r>
            <a:r>
              <a:rPr lang="ja-JP" altLang="en-US" dirty="0">
                <a:solidFill>
                  <a:schemeClr val="tx1"/>
                </a:solidFill>
              </a:rPr>
              <a:t>事業所）</a:t>
            </a:r>
            <a:endParaRPr lang="en-US" altLang="ja-JP" dirty="0">
              <a:solidFill>
                <a:schemeClr val="tx1"/>
              </a:solidFill>
            </a:endParaRPr>
          </a:p>
        </p:txBody>
      </p:sp>
      <p:sp>
        <p:nvSpPr>
          <p:cNvPr id="31" name="四角形: 角を丸くする 30">
            <a:extLst>
              <a:ext uri="{FF2B5EF4-FFF2-40B4-BE49-F238E27FC236}">
                <a16:creationId xmlns:a16="http://schemas.microsoft.com/office/drawing/2014/main" xmlns="" id="{BC60B7E1-7447-45E1-9939-4F753860AF7D}"/>
              </a:ext>
            </a:extLst>
          </p:cNvPr>
          <p:cNvSpPr/>
          <p:nvPr/>
        </p:nvSpPr>
        <p:spPr>
          <a:xfrm>
            <a:off x="3419872" y="2041829"/>
            <a:ext cx="4392488"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lumMod val="50000"/>
                  </a:schemeClr>
                </a:solidFill>
              </a:rPr>
              <a:t>個別支援計画（生活介護）</a:t>
            </a:r>
            <a:endParaRPr lang="en-US" altLang="ja-JP" dirty="0">
              <a:solidFill>
                <a:schemeClr val="bg1">
                  <a:lumMod val="50000"/>
                </a:schemeClr>
              </a:solidFill>
            </a:endParaRPr>
          </a:p>
        </p:txBody>
      </p:sp>
      <p:sp>
        <p:nvSpPr>
          <p:cNvPr id="32" name="四角形: 角を丸くする 31">
            <a:extLst>
              <a:ext uri="{FF2B5EF4-FFF2-40B4-BE49-F238E27FC236}">
                <a16:creationId xmlns:a16="http://schemas.microsoft.com/office/drawing/2014/main" xmlns="" id="{1112A021-E54E-4AEA-9C93-A63641855A2B}"/>
              </a:ext>
            </a:extLst>
          </p:cNvPr>
          <p:cNvSpPr/>
          <p:nvPr/>
        </p:nvSpPr>
        <p:spPr>
          <a:xfrm>
            <a:off x="3419872" y="2835729"/>
            <a:ext cx="4392488"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行動援護計画</a:t>
            </a:r>
            <a:r>
              <a:rPr lang="ja-JP" altLang="en-US" dirty="0">
                <a:solidFill>
                  <a:schemeClr val="bg1">
                    <a:lumMod val="50000"/>
                  </a:schemeClr>
                </a:solidFill>
              </a:rPr>
              <a:t>（行動援護　</a:t>
            </a:r>
            <a:r>
              <a:rPr lang="en-US" altLang="ja-JP" dirty="0">
                <a:solidFill>
                  <a:schemeClr val="bg1">
                    <a:lumMod val="50000"/>
                  </a:schemeClr>
                </a:solidFill>
              </a:rPr>
              <a:t>B</a:t>
            </a:r>
            <a:r>
              <a:rPr lang="ja-JP" altLang="en-US" dirty="0">
                <a:solidFill>
                  <a:schemeClr val="bg1">
                    <a:lumMod val="50000"/>
                  </a:schemeClr>
                </a:solidFill>
              </a:rPr>
              <a:t>事業所）</a:t>
            </a:r>
            <a:endParaRPr lang="en-US" altLang="ja-JP" dirty="0">
              <a:solidFill>
                <a:schemeClr val="bg1">
                  <a:lumMod val="50000"/>
                </a:schemeClr>
              </a:solidFill>
            </a:endParaRPr>
          </a:p>
        </p:txBody>
      </p:sp>
      <p:sp>
        <p:nvSpPr>
          <p:cNvPr id="36" name="四角形: 角を丸くする 35">
            <a:extLst>
              <a:ext uri="{FF2B5EF4-FFF2-40B4-BE49-F238E27FC236}">
                <a16:creationId xmlns:a16="http://schemas.microsoft.com/office/drawing/2014/main" xmlns="" id="{1E2B9059-6CD4-457F-BB6E-C414A010E09C}"/>
              </a:ext>
            </a:extLst>
          </p:cNvPr>
          <p:cNvSpPr/>
          <p:nvPr/>
        </p:nvSpPr>
        <p:spPr>
          <a:xfrm>
            <a:off x="923910" y="2044162"/>
            <a:ext cx="1442410"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lumMod val="50000"/>
                  </a:schemeClr>
                </a:solidFill>
              </a:rPr>
              <a:t>生活介護</a:t>
            </a:r>
            <a:endParaRPr lang="en-US" altLang="ja-JP" dirty="0">
              <a:solidFill>
                <a:schemeClr val="bg1">
                  <a:lumMod val="50000"/>
                </a:schemeClr>
              </a:solidFill>
            </a:endParaRPr>
          </a:p>
        </p:txBody>
      </p:sp>
      <p:sp>
        <p:nvSpPr>
          <p:cNvPr id="37" name="四角形: 角を丸くする 36">
            <a:extLst>
              <a:ext uri="{FF2B5EF4-FFF2-40B4-BE49-F238E27FC236}">
                <a16:creationId xmlns:a16="http://schemas.microsoft.com/office/drawing/2014/main" xmlns="" id="{CF48F578-7F22-4661-B0D0-61FCC725D6F4}"/>
              </a:ext>
            </a:extLst>
          </p:cNvPr>
          <p:cNvSpPr/>
          <p:nvPr/>
        </p:nvSpPr>
        <p:spPr>
          <a:xfrm>
            <a:off x="923910" y="2835729"/>
            <a:ext cx="1442410"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a:t>
            </a:r>
            <a:endParaRPr lang="en-US" altLang="ja-JP" dirty="0">
              <a:solidFill>
                <a:schemeClr val="tx1"/>
              </a:solidFill>
            </a:endParaRPr>
          </a:p>
        </p:txBody>
      </p:sp>
      <p:cxnSp>
        <p:nvCxnSpPr>
          <p:cNvPr id="39" name="直線矢印コネクタ 38">
            <a:extLst>
              <a:ext uri="{FF2B5EF4-FFF2-40B4-BE49-F238E27FC236}">
                <a16:creationId xmlns:a16="http://schemas.microsoft.com/office/drawing/2014/main" xmlns="" id="{2A28AFDF-2C3A-4BA5-B468-87C4BA3C1D6D}"/>
              </a:ext>
            </a:extLst>
          </p:cNvPr>
          <p:cNvCxnSpPr>
            <a:cxnSpLocks/>
            <a:stCxn id="36" idx="3"/>
            <a:endCxn id="31" idx="1"/>
          </p:cNvCxnSpPr>
          <p:nvPr/>
        </p:nvCxnSpPr>
        <p:spPr>
          <a:xfrm flipV="1">
            <a:off x="2366320" y="2276872"/>
            <a:ext cx="1053552" cy="2333"/>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xmlns="" id="{E7E6C089-6DB5-4EC0-A9C6-BB8291F6BF09}"/>
              </a:ext>
            </a:extLst>
          </p:cNvPr>
          <p:cNvCxnSpPr>
            <a:stCxn id="37" idx="3"/>
            <a:endCxn id="32" idx="1"/>
          </p:cNvCxnSpPr>
          <p:nvPr/>
        </p:nvCxnSpPr>
        <p:spPr>
          <a:xfrm>
            <a:off x="2366320" y="3070772"/>
            <a:ext cx="1053552" cy="0"/>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xmlns="" id="{A111B18E-B7F0-4DD6-AFBF-463FC84C0DF5}"/>
              </a:ext>
            </a:extLst>
          </p:cNvPr>
          <p:cNvCxnSpPr>
            <a:stCxn id="37" idx="3"/>
            <a:endCxn id="30" idx="1"/>
          </p:cNvCxnSpPr>
          <p:nvPr/>
        </p:nvCxnSpPr>
        <p:spPr>
          <a:xfrm>
            <a:off x="2366320" y="3070772"/>
            <a:ext cx="1053552" cy="716457"/>
          </a:xfrm>
          <a:prstGeom prst="bentConnector3">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xmlns="" id="{0E75D4FB-A87B-4F69-A1AF-E7C8F578C244}"/>
              </a:ext>
            </a:extLst>
          </p:cNvPr>
          <p:cNvSpPr/>
          <p:nvPr/>
        </p:nvSpPr>
        <p:spPr>
          <a:xfrm>
            <a:off x="3765137" y="4190413"/>
            <a:ext cx="1847890" cy="47008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50000"/>
                  </a:schemeClr>
                </a:solidFill>
              </a:rPr>
              <a:t>カレーの材料を</a:t>
            </a:r>
            <a:endParaRPr lang="en-US" altLang="ja-JP" sz="1200" dirty="0">
              <a:solidFill>
                <a:schemeClr val="bg1">
                  <a:lumMod val="50000"/>
                </a:schemeClr>
              </a:solidFill>
            </a:endParaRPr>
          </a:p>
          <a:p>
            <a:r>
              <a:rPr lang="ja-JP" altLang="en-US" sz="1200" dirty="0">
                <a:solidFill>
                  <a:schemeClr val="bg1">
                    <a:lumMod val="50000"/>
                  </a:schemeClr>
                </a:solidFill>
              </a:rPr>
              <a:t>スーパーで買いたい</a:t>
            </a:r>
            <a:endParaRPr lang="en-US" altLang="ja-JP" sz="1200" dirty="0">
              <a:solidFill>
                <a:schemeClr val="bg1">
                  <a:lumMod val="50000"/>
                </a:schemeClr>
              </a:solidFill>
            </a:endParaRPr>
          </a:p>
        </p:txBody>
      </p:sp>
      <p:sp>
        <p:nvSpPr>
          <p:cNvPr id="47" name="四角形: 角を丸くする 46">
            <a:extLst>
              <a:ext uri="{FF2B5EF4-FFF2-40B4-BE49-F238E27FC236}">
                <a16:creationId xmlns:a16="http://schemas.microsoft.com/office/drawing/2014/main" xmlns="" id="{96EF3097-8A40-4CBB-853A-BF26585ABE11}"/>
              </a:ext>
            </a:extLst>
          </p:cNvPr>
          <p:cNvSpPr/>
          <p:nvPr/>
        </p:nvSpPr>
        <p:spPr>
          <a:xfrm>
            <a:off x="918738" y="3405914"/>
            <a:ext cx="1847890"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一人で出来ることをふやしたい</a:t>
            </a:r>
            <a:endParaRPr lang="en-US" altLang="ja-JP" sz="1200" b="1" dirty="0">
              <a:solidFill>
                <a:srgbClr val="FF0000"/>
              </a:solidFill>
            </a:endParaRPr>
          </a:p>
        </p:txBody>
      </p:sp>
      <p:sp>
        <p:nvSpPr>
          <p:cNvPr id="50" name="四角形: 角を丸くする 49">
            <a:extLst>
              <a:ext uri="{FF2B5EF4-FFF2-40B4-BE49-F238E27FC236}">
                <a16:creationId xmlns:a16="http://schemas.microsoft.com/office/drawing/2014/main" xmlns="" id="{110162E0-60E6-4FC5-BBD9-3483B2A0DEA0}"/>
              </a:ext>
            </a:extLst>
          </p:cNvPr>
          <p:cNvSpPr/>
          <p:nvPr/>
        </p:nvSpPr>
        <p:spPr>
          <a:xfrm>
            <a:off x="5287784" y="4589331"/>
            <a:ext cx="2876252" cy="907691"/>
          </a:xfrm>
          <a:prstGeom prst="roundRect">
            <a:avLst>
              <a:gd name="adj" fmla="val 14579"/>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lIns="288000" rtlCol="0" anchor="ctr"/>
          <a:lstStyle/>
          <a:p>
            <a:endParaRPr kumimoji="1" lang="en-US" altLang="ja-JP" sz="1000" dirty="0"/>
          </a:p>
          <a:p>
            <a:r>
              <a:rPr kumimoji="1" lang="ja-JP" altLang="en-US" sz="1000" dirty="0"/>
              <a:t>１．野菜、肉、ルーを準備する</a:t>
            </a:r>
            <a:endParaRPr kumimoji="1" lang="en-US" altLang="ja-JP" sz="1000" dirty="0"/>
          </a:p>
          <a:p>
            <a:r>
              <a:rPr lang="ja-JP" altLang="en-US" sz="1000" dirty="0"/>
              <a:t>２．野菜を洗い切る　</a:t>
            </a:r>
            <a:r>
              <a:rPr lang="en-US" altLang="ja-JP" sz="1000" dirty="0"/>
              <a:t>※</a:t>
            </a:r>
            <a:r>
              <a:rPr lang="ja-JP" altLang="en-US" sz="1000" dirty="0"/>
              <a:t>肉の前に切ること</a:t>
            </a:r>
            <a:endParaRPr lang="en-US" altLang="ja-JP" sz="1000" dirty="0"/>
          </a:p>
          <a:p>
            <a:r>
              <a:rPr kumimoji="1" lang="ja-JP" altLang="en-US" sz="1000" dirty="0"/>
              <a:t>３．肉を切る</a:t>
            </a:r>
            <a:endParaRPr kumimoji="1" lang="en-US" altLang="ja-JP" sz="1000" dirty="0"/>
          </a:p>
          <a:p>
            <a:r>
              <a:rPr kumimoji="1" lang="en-US" altLang="ja-JP" sz="1000" dirty="0"/>
              <a:t>︙</a:t>
            </a:r>
            <a:endParaRPr kumimoji="1" lang="ja-JP" altLang="en-US" sz="1000" dirty="0"/>
          </a:p>
        </p:txBody>
      </p:sp>
      <p:sp>
        <p:nvSpPr>
          <p:cNvPr id="51" name="四角形: 角を丸くする 50">
            <a:extLst>
              <a:ext uri="{FF2B5EF4-FFF2-40B4-BE49-F238E27FC236}">
                <a16:creationId xmlns:a16="http://schemas.microsoft.com/office/drawing/2014/main" xmlns="" id="{154AE34B-6DF7-4994-9C52-F42AA384FC1E}"/>
              </a:ext>
            </a:extLst>
          </p:cNvPr>
          <p:cNvSpPr/>
          <p:nvPr/>
        </p:nvSpPr>
        <p:spPr>
          <a:xfrm>
            <a:off x="5683828" y="4341212"/>
            <a:ext cx="1800200" cy="44247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支援手順書</a:t>
            </a:r>
          </a:p>
        </p:txBody>
      </p:sp>
      <p:sp>
        <p:nvSpPr>
          <p:cNvPr id="52" name="四角形: 角を丸くする 51">
            <a:extLst>
              <a:ext uri="{FF2B5EF4-FFF2-40B4-BE49-F238E27FC236}">
                <a16:creationId xmlns:a16="http://schemas.microsoft.com/office/drawing/2014/main" xmlns="" id="{B7091047-6E88-447E-8CE1-6FE9881C8F67}"/>
              </a:ext>
            </a:extLst>
          </p:cNvPr>
          <p:cNvSpPr/>
          <p:nvPr/>
        </p:nvSpPr>
        <p:spPr>
          <a:xfrm>
            <a:off x="3768226" y="4783684"/>
            <a:ext cx="1847890" cy="47008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お母さんのカレーを作って食べたい</a:t>
            </a:r>
            <a:endParaRPr lang="en-US" altLang="ja-JP" sz="1200" dirty="0">
              <a:solidFill>
                <a:schemeClr val="tx1"/>
              </a:solidFill>
            </a:endParaRPr>
          </a:p>
        </p:txBody>
      </p:sp>
      <p:grpSp>
        <p:nvGrpSpPr>
          <p:cNvPr id="22" name="グループ化 21">
            <a:extLst>
              <a:ext uri="{FF2B5EF4-FFF2-40B4-BE49-F238E27FC236}">
                <a16:creationId xmlns:a16="http://schemas.microsoft.com/office/drawing/2014/main" xmlns="" id="{55D28113-E4F3-45BB-B89B-3C834B0F892B}"/>
              </a:ext>
            </a:extLst>
          </p:cNvPr>
          <p:cNvGrpSpPr/>
          <p:nvPr/>
        </p:nvGrpSpPr>
        <p:grpSpPr>
          <a:xfrm>
            <a:off x="650535" y="4643075"/>
            <a:ext cx="2018873" cy="1800199"/>
            <a:chOff x="650535" y="4643075"/>
            <a:chExt cx="2018873" cy="1800199"/>
          </a:xfrm>
        </p:grpSpPr>
        <p:sp>
          <p:nvSpPr>
            <p:cNvPr id="23" name="四角形: 角を丸くする 22">
              <a:extLst>
                <a:ext uri="{FF2B5EF4-FFF2-40B4-BE49-F238E27FC236}">
                  <a16:creationId xmlns:a16="http://schemas.microsoft.com/office/drawing/2014/main" xmlns="" id="{A461F42B-2E9A-4D2E-A169-F297AD6C6060}"/>
                </a:ext>
              </a:extLst>
            </p:cNvPr>
            <p:cNvSpPr/>
            <p:nvPr/>
          </p:nvSpPr>
          <p:spPr>
            <a:xfrm>
              <a:off x="650535" y="4643075"/>
              <a:ext cx="2018873" cy="1800199"/>
            </a:xfrm>
            <a:prstGeom prst="roundRect">
              <a:avLst>
                <a:gd name="adj" fmla="val 15080"/>
              </a:avLst>
            </a:prstGeom>
            <a:solidFill>
              <a:schemeClr val="bg1">
                <a:lumMod val="85000"/>
                <a:alpha val="64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bg1">
                      <a:lumMod val="50000"/>
                    </a:schemeClr>
                  </a:solidFill>
                </a:rPr>
                <a:t>インフォーマルサービス</a:t>
              </a:r>
              <a:endParaRPr lang="en-US" altLang="ja-JP" sz="1200" dirty="0">
                <a:solidFill>
                  <a:schemeClr val="bg1">
                    <a:lumMod val="50000"/>
                  </a:schemeClr>
                </a:solidFill>
              </a:endParaRPr>
            </a:p>
          </p:txBody>
        </p:sp>
        <p:sp>
          <p:nvSpPr>
            <p:cNvPr id="24" name="四角形: 角を丸くする 23">
              <a:extLst>
                <a:ext uri="{FF2B5EF4-FFF2-40B4-BE49-F238E27FC236}">
                  <a16:creationId xmlns:a16="http://schemas.microsoft.com/office/drawing/2014/main" xmlns="" id="{9C69C99A-65FC-462B-B1F0-B3BD45CB2961}"/>
                </a:ext>
              </a:extLst>
            </p:cNvPr>
            <p:cNvSpPr/>
            <p:nvPr/>
          </p:nvSpPr>
          <p:spPr>
            <a:xfrm>
              <a:off x="934884" y="5114253"/>
              <a:ext cx="1442410" cy="470086"/>
            </a:xfrm>
            <a:prstGeom prst="round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lumMod val="50000"/>
                    </a:schemeClr>
                  </a:solidFill>
                </a:rPr>
                <a:t>お出かけの会</a:t>
              </a:r>
              <a:endParaRPr lang="en-US" altLang="ja-JP" sz="1400" dirty="0">
                <a:solidFill>
                  <a:schemeClr val="bg1">
                    <a:lumMod val="50000"/>
                  </a:schemeClr>
                </a:solidFill>
              </a:endParaRPr>
            </a:p>
          </p:txBody>
        </p:sp>
        <p:sp>
          <p:nvSpPr>
            <p:cNvPr id="26" name="四角形: 角を丸くする 25">
              <a:extLst>
                <a:ext uri="{FF2B5EF4-FFF2-40B4-BE49-F238E27FC236}">
                  <a16:creationId xmlns:a16="http://schemas.microsoft.com/office/drawing/2014/main" xmlns="" id="{425AE643-FB5B-4FD4-AFE8-B040D0FD84A1}"/>
                </a:ext>
              </a:extLst>
            </p:cNvPr>
            <p:cNvSpPr/>
            <p:nvPr/>
          </p:nvSpPr>
          <p:spPr>
            <a:xfrm>
              <a:off x="947844" y="5741416"/>
              <a:ext cx="1442410" cy="470086"/>
            </a:xfrm>
            <a:prstGeom prst="round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lumMod val="50000"/>
                    </a:schemeClr>
                  </a:solidFill>
                </a:rPr>
                <a:t>ゴミ捨て</a:t>
              </a:r>
              <a:endParaRPr lang="en-US" altLang="ja-JP" sz="1400" dirty="0">
                <a:solidFill>
                  <a:schemeClr val="bg1">
                    <a:lumMod val="50000"/>
                  </a:schemeClr>
                </a:solidFill>
              </a:endParaRPr>
            </a:p>
          </p:txBody>
        </p:sp>
      </p:grpSp>
      <p:sp>
        <p:nvSpPr>
          <p:cNvPr id="33" name="四角形: 角を丸くする 32">
            <a:extLst>
              <a:ext uri="{FF2B5EF4-FFF2-40B4-BE49-F238E27FC236}">
                <a16:creationId xmlns:a16="http://schemas.microsoft.com/office/drawing/2014/main" xmlns="" id="{0C2475EF-0760-4408-91FD-93C345195134}"/>
              </a:ext>
            </a:extLst>
          </p:cNvPr>
          <p:cNvSpPr/>
          <p:nvPr/>
        </p:nvSpPr>
        <p:spPr>
          <a:xfrm>
            <a:off x="923910" y="4029996"/>
            <a:ext cx="1442410"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lumMod val="50000"/>
                  </a:schemeClr>
                </a:solidFill>
              </a:rPr>
              <a:t>短期入所</a:t>
            </a:r>
            <a:endParaRPr lang="en-US" altLang="ja-JP" dirty="0">
              <a:solidFill>
                <a:schemeClr val="bg1">
                  <a:lumMod val="50000"/>
                </a:schemeClr>
              </a:solidFill>
            </a:endParaRPr>
          </a:p>
        </p:txBody>
      </p:sp>
      <p:cxnSp>
        <p:nvCxnSpPr>
          <p:cNvPr id="35" name="コネクタ: カギ線 34">
            <a:extLst>
              <a:ext uri="{FF2B5EF4-FFF2-40B4-BE49-F238E27FC236}">
                <a16:creationId xmlns:a16="http://schemas.microsoft.com/office/drawing/2014/main" xmlns="" id="{071D7546-838E-488C-9007-FA984E7A224C}"/>
              </a:ext>
            </a:extLst>
          </p:cNvPr>
          <p:cNvCxnSpPr>
            <a:stCxn id="33" idx="3"/>
          </p:cNvCxnSpPr>
          <p:nvPr/>
        </p:nvCxnSpPr>
        <p:spPr>
          <a:xfrm>
            <a:off x="2366320" y="4265039"/>
            <a:ext cx="861846" cy="1643769"/>
          </a:xfrm>
          <a:prstGeom prst="bentConnector3">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xmlns="" id="{357903CA-8F0C-45E1-90BC-AC2140CCFDE4}"/>
              </a:ext>
            </a:extLst>
          </p:cNvPr>
          <p:cNvSpPr/>
          <p:nvPr/>
        </p:nvSpPr>
        <p:spPr>
          <a:xfrm>
            <a:off x="3228166" y="5661248"/>
            <a:ext cx="4392488"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個別支援計画（短期入所）</a:t>
            </a:r>
            <a:endParaRPr lang="en-US" altLang="ja-JP" dirty="0">
              <a:solidFill>
                <a:schemeClr val="tx1"/>
              </a:solidFill>
            </a:endParaRPr>
          </a:p>
        </p:txBody>
      </p:sp>
      <p:sp>
        <p:nvSpPr>
          <p:cNvPr id="41" name="四角形: 角を丸くする 40">
            <a:extLst>
              <a:ext uri="{FF2B5EF4-FFF2-40B4-BE49-F238E27FC236}">
                <a16:creationId xmlns:a16="http://schemas.microsoft.com/office/drawing/2014/main" xmlns="" id="{CBC260B2-BE2D-46EC-8ECF-0396F5F0508E}"/>
              </a:ext>
            </a:extLst>
          </p:cNvPr>
          <p:cNvSpPr/>
          <p:nvPr/>
        </p:nvSpPr>
        <p:spPr>
          <a:xfrm>
            <a:off x="3111459" y="6173943"/>
            <a:ext cx="5465679"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rgbClr val="FF0000"/>
                </a:solidFill>
              </a:rPr>
              <a:t>※</a:t>
            </a:r>
            <a:r>
              <a:rPr lang="ja-JP" altLang="en-US" sz="1100" dirty="0">
                <a:solidFill>
                  <a:srgbClr val="FF0000"/>
                </a:solidFill>
              </a:rPr>
              <a:t>短期入所に個別支援計画の作成は義務づけられていないが、出来る限り作成されること</a:t>
            </a:r>
            <a:r>
              <a:rPr lang="ja-JP" altLang="en-US" sz="1100">
                <a:solidFill>
                  <a:srgbClr val="FF0000"/>
                </a:solidFill>
              </a:rPr>
              <a:t>が望ましい。</a:t>
            </a:r>
            <a:endParaRPr lang="en-US" altLang="ja-JP" sz="1100" b="1" dirty="0">
              <a:solidFill>
                <a:srgbClr val="FF0000"/>
              </a:solidFill>
            </a:endParaRPr>
          </a:p>
        </p:txBody>
      </p:sp>
    </p:spTree>
    <p:extLst>
      <p:ext uri="{BB962C8B-B14F-4D97-AF65-F5344CB8AC3E}">
        <p14:creationId xmlns:p14="http://schemas.microsoft.com/office/powerpoint/2010/main" val="315386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xmlns="" id="{937EE28D-943E-481F-8DD0-FA0B8E7A180E}"/>
              </a:ext>
            </a:extLst>
          </p:cNvPr>
          <p:cNvSpPr>
            <a:spLocks noGrp="1"/>
          </p:cNvSpPr>
          <p:nvPr>
            <p:ph type="title"/>
          </p:nvPr>
        </p:nvSpPr>
        <p:spPr>
          <a:xfrm>
            <a:off x="457200" y="267974"/>
            <a:ext cx="8229600" cy="1143000"/>
          </a:xfrm>
        </p:spPr>
        <p:txBody>
          <a:bodyPr>
            <a:normAutofit fontScale="90000"/>
          </a:bodyPr>
          <a:lstStyle/>
          <a:p>
            <a:r>
              <a:rPr lang="ja-JP" altLang="en-US" sz="4000" b="1" dirty="0"/>
              <a:t>サービス利用計画・個別支援計画</a:t>
            </a:r>
            <a:r>
              <a:rPr lang="en-US" altLang="ja-JP" sz="4000" b="1" dirty="0"/>
              <a:t/>
            </a:r>
            <a:br>
              <a:rPr lang="en-US" altLang="ja-JP" sz="4000" b="1" dirty="0"/>
            </a:br>
            <a:r>
              <a:rPr lang="ja-JP" altLang="en-US" sz="4000" b="1" dirty="0"/>
              <a:t>支援手順書の関係</a:t>
            </a:r>
            <a:endParaRPr kumimoji="1" lang="ja-JP" altLang="en-US" sz="4000" b="1" dirty="0"/>
          </a:p>
        </p:txBody>
      </p:sp>
      <p:sp>
        <p:nvSpPr>
          <p:cNvPr id="27" name="四角形: 角を丸くする 26">
            <a:extLst>
              <a:ext uri="{FF2B5EF4-FFF2-40B4-BE49-F238E27FC236}">
                <a16:creationId xmlns:a16="http://schemas.microsoft.com/office/drawing/2014/main" xmlns="" id="{B022F507-3561-4DC9-B4C8-8C8A5B8B0577}"/>
              </a:ext>
            </a:extLst>
          </p:cNvPr>
          <p:cNvSpPr/>
          <p:nvPr/>
        </p:nvSpPr>
        <p:spPr>
          <a:xfrm>
            <a:off x="457200" y="1772815"/>
            <a:ext cx="8149389" cy="4810547"/>
          </a:xfrm>
          <a:prstGeom prst="roundRect">
            <a:avLst>
              <a:gd name="adj" fmla="val 7378"/>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solidFill>
                <a:schemeClr val="bg1">
                  <a:lumMod val="50000"/>
                </a:schemeClr>
              </a:solidFill>
            </a:endParaRPr>
          </a:p>
          <a:p>
            <a:endParaRPr kumimoji="1" lang="en-US" altLang="ja-JP" dirty="0">
              <a:solidFill>
                <a:schemeClr val="bg1">
                  <a:lumMod val="50000"/>
                </a:schemeClr>
              </a:solidFill>
            </a:endParaRPr>
          </a:p>
          <a:p>
            <a:endParaRPr kumimoji="1" lang="ja-JP" altLang="en-US" dirty="0">
              <a:solidFill>
                <a:schemeClr val="bg1">
                  <a:lumMod val="50000"/>
                </a:schemeClr>
              </a:solidFill>
            </a:endParaRPr>
          </a:p>
        </p:txBody>
      </p:sp>
      <p:sp>
        <p:nvSpPr>
          <p:cNvPr id="28" name="四角形: 角を丸くする 27">
            <a:extLst>
              <a:ext uri="{FF2B5EF4-FFF2-40B4-BE49-F238E27FC236}">
                <a16:creationId xmlns:a16="http://schemas.microsoft.com/office/drawing/2014/main" xmlns="" id="{2C89ECAE-24F7-45EB-8B4A-042D911988C3}"/>
              </a:ext>
            </a:extLst>
          </p:cNvPr>
          <p:cNvSpPr/>
          <p:nvPr/>
        </p:nvSpPr>
        <p:spPr>
          <a:xfrm>
            <a:off x="923910" y="1410974"/>
            <a:ext cx="2304256" cy="45761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50000"/>
                  </a:schemeClr>
                </a:solidFill>
              </a:rPr>
              <a:t>サービス等利用計画</a:t>
            </a:r>
          </a:p>
        </p:txBody>
      </p:sp>
      <p:sp>
        <p:nvSpPr>
          <p:cNvPr id="29" name="四角形: 角を丸くする 28">
            <a:extLst>
              <a:ext uri="{FF2B5EF4-FFF2-40B4-BE49-F238E27FC236}">
                <a16:creationId xmlns:a16="http://schemas.microsoft.com/office/drawing/2014/main" xmlns="" id="{80EE2C93-D328-45E7-84A3-27FF01874371}"/>
              </a:ext>
            </a:extLst>
          </p:cNvPr>
          <p:cNvSpPr/>
          <p:nvPr/>
        </p:nvSpPr>
        <p:spPr>
          <a:xfrm>
            <a:off x="3228166" y="3789040"/>
            <a:ext cx="5232266" cy="1800200"/>
          </a:xfrm>
          <a:prstGeom prst="roundRect">
            <a:avLst>
              <a:gd name="adj" fmla="val 14579"/>
            </a:avLst>
          </a:prstGeom>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p>
          <a:p>
            <a:endParaRPr kumimoji="1" lang="ja-JP" altLang="en-US" dirty="0"/>
          </a:p>
        </p:txBody>
      </p:sp>
      <p:sp>
        <p:nvSpPr>
          <p:cNvPr id="30" name="四角形: 角を丸くする 29">
            <a:extLst>
              <a:ext uri="{FF2B5EF4-FFF2-40B4-BE49-F238E27FC236}">
                <a16:creationId xmlns:a16="http://schemas.microsoft.com/office/drawing/2014/main" xmlns="" id="{618052B0-6209-4CFD-94CD-E1A855D6A033}"/>
              </a:ext>
            </a:extLst>
          </p:cNvPr>
          <p:cNvSpPr/>
          <p:nvPr/>
        </p:nvSpPr>
        <p:spPr>
          <a:xfrm>
            <a:off x="3419872" y="3552186"/>
            <a:ext cx="4392488"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行動援護計画（行動援護　</a:t>
            </a:r>
            <a:r>
              <a:rPr lang="en-US" altLang="ja-JP" dirty="0">
                <a:solidFill>
                  <a:schemeClr val="tx1"/>
                </a:solidFill>
              </a:rPr>
              <a:t>A</a:t>
            </a:r>
            <a:r>
              <a:rPr lang="ja-JP" altLang="en-US" dirty="0">
                <a:solidFill>
                  <a:schemeClr val="tx1"/>
                </a:solidFill>
              </a:rPr>
              <a:t>事業所）</a:t>
            </a:r>
            <a:endParaRPr lang="en-US" altLang="ja-JP" dirty="0">
              <a:solidFill>
                <a:schemeClr val="tx1"/>
              </a:solidFill>
            </a:endParaRPr>
          </a:p>
        </p:txBody>
      </p:sp>
      <p:sp>
        <p:nvSpPr>
          <p:cNvPr id="31" name="四角形: 角を丸くする 30">
            <a:extLst>
              <a:ext uri="{FF2B5EF4-FFF2-40B4-BE49-F238E27FC236}">
                <a16:creationId xmlns:a16="http://schemas.microsoft.com/office/drawing/2014/main" xmlns="" id="{BC60B7E1-7447-45E1-9939-4F753860AF7D}"/>
              </a:ext>
            </a:extLst>
          </p:cNvPr>
          <p:cNvSpPr/>
          <p:nvPr/>
        </p:nvSpPr>
        <p:spPr>
          <a:xfrm>
            <a:off x="3419872" y="2041829"/>
            <a:ext cx="4392488"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lumMod val="50000"/>
                  </a:schemeClr>
                </a:solidFill>
              </a:rPr>
              <a:t>個別支援計画（生活介護）</a:t>
            </a:r>
            <a:endParaRPr lang="en-US" altLang="ja-JP" dirty="0">
              <a:solidFill>
                <a:schemeClr val="bg1">
                  <a:lumMod val="50000"/>
                </a:schemeClr>
              </a:solidFill>
            </a:endParaRPr>
          </a:p>
        </p:txBody>
      </p:sp>
      <p:sp>
        <p:nvSpPr>
          <p:cNvPr id="32" name="四角形: 角を丸くする 31">
            <a:extLst>
              <a:ext uri="{FF2B5EF4-FFF2-40B4-BE49-F238E27FC236}">
                <a16:creationId xmlns:a16="http://schemas.microsoft.com/office/drawing/2014/main" xmlns="" id="{1112A021-E54E-4AEA-9C93-A63641855A2B}"/>
              </a:ext>
            </a:extLst>
          </p:cNvPr>
          <p:cNvSpPr/>
          <p:nvPr/>
        </p:nvSpPr>
        <p:spPr>
          <a:xfrm>
            <a:off x="3419872" y="2835729"/>
            <a:ext cx="4392488"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行動援護計画</a:t>
            </a:r>
            <a:r>
              <a:rPr lang="ja-JP" altLang="en-US" dirty="0">
                <a:solidFill>
                  <a:schemeClr val="bg1">
                    <a:lumMod val="50000"/>
                  </a:schemeClr>
                </a:solidFill>
              </a:rPr>
              <a:t>（行動援護　</a:t>
            </a:r>
            <a:r>
              <a:rPr lang="en-US" altLang="ja-JP" dirty="0">
                <a:solidFill>
                  <a:schemeClr val="bg1">
                    <a:lumMod val="50000"/>
                  </a:schemeClr>
                </a:solidFill>
              </a:rPr>
              <a:t>B</a:t>
            </a:r>
            <a:r>
              <a:rPr lang="ja-JP" altLang="en-US" dirty="0">
                <a:solidFill>
                  <a:schemeClr val="bg1">
                    <a:lumMod val="50000"/>
                  </a:schemeClr>
                </a:solidFill>
              </a:rPr>
              <a:t>事業所）</a:t>
            </a:r>
            <a:endParaRPr lang="en-US" altLang="ja-JP" dirty="0">
              <a:solidFill>
                <a:schemeClr val="bg1">
                  <a:lumMod val="50000"/>
                </a:schemeClr>
              </a:solidFill>
            </a:endParaRPr>
          </a:p>
        </p:txBody>
      </p:sp>
      <p:sp>
        <p:nvSpPr>
          <p:cNvPr id="36" name="四角形: 角を丸くする 35">
            <a:extLst>
              <a:ext uri="{FF2B5EF4-FFF2-40B4-BE49-F238E27FC236}">
                <a16:creationId xmlns:a16="http://schemas.microsoft.com/office/drawing/2014/main" xmlns="" id="{1E2B9059-6CD4-457F-BB6E-C414A010E09C}"/>
              </a:ext>
            </a:extLst>
          </p:cNvPr>
          <p:cNvSpPr/>
          <p:nvPr/>
        </p:nvSpPr>
        <p:spPr>
          <a:xfrm>
            <a:off x="923910" y="2044162"/>
            <a:ext cx="1442410"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lumMod val="50000"/>
                  </a:schemeClr>
                </a:solidFill>
              </a:rPr>
              <a:t>生活介護</a:t>
            </a:r>
            <a:endParaRPr lang="en-US" altLang="ja-JP" dirty="0">
              <a:solidFill>
                <a:schemeClr val="bg1">
                  <a:lumMod val="50000"/>
                </a:schemeClr>
              </a:solidFill>
            </a:endParaRPr>
          </a:p>
        </p:txBody>
      </p:sp>
      <p:sp>
        <p:nvSpPr>
          <p:cNvPr id="37" name="四角形: 角を丸くする 36">
            <a:extLst>
              <a:ext uri="{FF2B5EF4-FFF2-40B4-BE49-F238E27FC236}">
                <a16:creationId xmlns:a16="http://schemas.microsoft.com/office/drawing/2014/main" xmlns="" id="{CF48F578-7F22-4661-B0D0-61FCC725D6F4}"/>
              </a:ext>
            </a:extLst>
          </p:cNvPr>
          <p:cNvSpPr/>
          <p:nvPr/>
        </p:nvSpPr>
        <p:spPr>
          <a:xfrm>
            <a:off x="923910" y="2835729"/>
            <a:ext cx="1442410" cy="4700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行動援護</a:t>
            </a:r>
            <a:endParaRPr lang="en-US" altLang="ja-JP" dirty="0">
              <a:solidFill>
                <a:schemeClr val="tx1"/>
              </a:solidFill>
            </a:endParaRPr>
          </a:p>
        </p:txBody>
      </p:sp>
      <p:cxnSp>
        <p:nvCxnSpPr>
          <p:cNvPr id="39" name="直線矢印コネクタ 38">
            <a:extLst>
              <a:ext uri="{FF2B5EF4-FFF2-40B4-BE49-F238E27FC236}">
                <a16:creationId xmlns:a16="http://schemas.microsoft.com/office/drawing/2014/main" xmlns="" id="{2A28AFDF-2C3A-4BA5-B468-87C4BA3C1D6D}"/>
              </a:ext>
            </a:extLst>
          </p:cNvPr>
          <p:cNvCxnSpPr>
            <a:cxnSpLocks/>
            <a:stCxn id="36" idx="3"/>
            <a:endCxn id="31" idx="1"/>
          </p:cNvCxnSpPr>
          <p:nvPr/>
        </p:nvCxnSpPr>
        <p:spPr>
          <a:xfrm flipV="1">
            <a:off x="2366320" y="2276872"/>
            <a:ext cx="1053552" cy="2333"/>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xmlns="" id="{E7E6C089-6DB5-4EC0-A9C6-BB8291F6BF09}"/>
              </a:ext>
            </a:extLst>
          </p:cNvPr>
          <p:cNvCxnSpPr>
            <a:stCxn id="37" idx="3"/>
            <a:endCxn id="32" idx="1"/>
          </p:cNvCxnSpPr>
          <p:nvPr/>
        </p:nvCxnSpPr>
        <p:spPr>
          <a:xfrm>
            <a:off x="2366320" y="3070772"/>
            <a:ext cx="1053552" cy="0"/>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xmlns="" id="{A111B18E-B7F0-4DD6-AFBF-463FC84C0DF5}"/>
              </a:ext>
            </a:extLst>
          </p:cNvPr>
          <p:cNvCxnSpPr>
            <a:stCxn id="37" idx="3"/>
            <a:endCxn id="30" idx="1"/>
          </p:cNvCxnSpPr>
          <p:nvPr/>
        </p:nvCxnSpPr>
        <p:spPr>
          <a:xfrm>
            <a:off x="2366320" y="3070772"/>
            <a:ext cx="1053552" cy="716457"/>
          </a:xfrm>
          <a:prstGeom prst="bentConnector3">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xmlns="" id="{0E75D4FB-A87B-4F69-A1AF-E7C8F578C244}"/>
              </a:ext>
            </a:extLst>
          </p:cNvPr>
          <p:cNvSpPr/>
          <p:nvPr/>
        </p:nvSpPr>
        <p:spPr>
          <a:xfrm>
            <a:off x="3765137" y="4190413"/>
            <a:ext cx="1847890" cy="47008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50000"/>
                  </a:schemeClr>
                </a:solidFill>
              </a:rPr>
              <a:t>カレーの材料を</a:t>
            </a:r>
            <a:endParaRPr lang="en-US" altLang="ja-JP" sz="1200" dirty="0">
              <a:solidFill>
                <a:schemeClr val="bg1">
                  <a:lumMod val="50000"/>
                </a:schemeClr>
              </a:solidFill>
            </a:endParaRPr>
          </a:p>
          <a:p>
            <a:r>
              <a:rPr lang="ja-JP" altLang="en-US" sz="1200" dirty="0">
                <a:solidFill>
                  <a:schemeClr val="bg1">
                    <a:lumMod val="50000"/>
                  </a:schemeClr>
                </a:solidFill>
              </a:rPr>
              <a:t>スーパーで買いたい</a:t>
            </a:r>
            <a:endParaRPr lang="en-US" altLang="ja-JP" sz="1200" dirty="0">
              <a:solidFill>
                <a:schemeClr val="bg1">
                  <a:lumMod val="50000"/>
                </a:schemeClr>
              </a:solidFill>
            </a:endParaRPr>
          </a:p>
        </p:txBody>
      </p:sp>
      <p:sp>
        <p:nvSpPr>
          <p:cNvPr id="47" name="四角形: 角を丸くする 46">
            <a:extLst>
              <a:ext uri="{FF2B5EF4-FFF2-40B4-BE49-F238E27FC236}">
                <a16:creationId xmlns:a16="http://schemas.microsoft.com/office/drawing/2014/main" xmlns="" id="{96EF3097-8A40-4CBB-853A-BF26585ABE11}"/>
              </a:ext>
            </a:extLst>
          </p:cNvPr>
          <p:cNvSpPr/>
          <p:nvPr/>
        </p:nvSpPr>
        <p:spPr>
          <a:xfrm>
            <a:off x="918738" y="3405914"/>
            <a:ext cx="1847890"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一人で出来ることをふやしたい</a:t>
            </a:r>
            <a:endParaRPr lang="en-US" altLang="ja-JP" sz="1200" b="1" dirty="0">
              <a:solidFill>
                <a:srgbClr val="FF0000"/>
              </a:solidFill>
            </a:endParaRPr>
          </a:p>
        </p:txBody>
      </p:sp>
      <p:sp>
        <p:nvSpPr>
          <p:cNvPr id="50" name="四角形: 角を丸くする 49">
            <a:extLst>
              <a:ext uri="{FF2B5EF4-FFF2-40B4-BE49-F238E27FC236}">
                <a16:creationId xmlns:a16="http://schemas.microsoft.com/office/drawing/2014/main" xmlns="" id="{110162E0-60E6-4FC5-BBD9-3483B2A0DEA0}"/>
              </a:ext>
            </a:extLst>
          </p:cNvPr>
          <p:cNvSpPr/>
          <p:nvPr/>
        </p:nvSpPr>
        <p:spPr>
          <a:xfrm>
            <a:off x="5287784" y="4589331"/>
            <a:ext cx="2876252" cy="907691"/>
          </a:xfrm>
          <a:prstGeom prst="roundRect">
            <a:avLst>
              <a:gd name="adj" fmla="val 14579"/>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lIns="288000" rtlCol="0" anchor="ctr"/>
          <a:lstStyle/>
          <a:p>
            <a:endParaRPr kumimoji="1" lang="en-US" altLang="ja-JP" sz="1000" dirty="0"/>
          </a:p>
          <a:p>
            <a:r>
              <a:rPr kumimoji="1" lang="ja-JP" altLang="en-US" sz="1000" dirty="0"/>
              <a:t>１．野菜、肉、ルーを準備する</a:t>
            </a:r>
            <a:endParaRPr kumimoji="1" lang="en-US" altLang="ja-JP" sz="1000" dirty="0"/>
          </a:p>
          <a:p>
            <a:r>
              <a:rPr lang="ja-JP" altLang="en-US" sz="1000" dirty="0"/>
              <a:t>２．野菜を洗い切る　</a:t>
            </a:r>
            <a:r>
              <a:rPr lang="en-US" altLang="ja-JP" sz="1000" dirty="0"/>
              <a:t>※</a:t>
            </a:r>
            <a:r>
              <a:rPr lang="ja-JP" altLang="en-US" sz="1000" dirty="0"/>
              <a:t>肉の前に切ること</a:t>
            </a:r>
            <a:endParaRPr lang="en-US" altLang="ja-JP" sz="1000" dirty="0"/>
          </a:p>
          <a:p>
            <a:r>
              <a:rPr kumimoji="1" lang="ja-JP" altLang="en-US" sz="1000" dirty="0"/>
              <a:t>３．肉を切る</a:t>
            </a:r>
            <a:endParaRPr kumimoji="1" lang="en-US" altLang="ja-JP" sz="1000" dirty="0"/>
          </a:p>
          <a:p>
            <a:r>
              <a:rPr kumimoji="1" lang="en-US" altLang="ja-JP" sz="1000" dirty="0"/>
              <a:t>︙</a:t>
            </a:r>
            <a:endParaRPr kumimoji="1" lang="ja-JP" altLang="en-US" sz="1000" dirty="0"/>
          </a:p>
        </p:txBody>
      </p:sp>
      <p:sp>
        <p:nvSpPr>
          <p:cNvPr id="51" name="四角形: 角を丸くする 50">
            <a:extLst>
              <a:ext uri="{FF2B5EF4-FFF2-40B4-BE49-F238E27FC236}">
                <a16:creationId xmlns:a16="http://schemas.microsoft.com/office/drawing/2014/main" xmlns="" id="{154AE34B-6DF7-4994-9C52-F42AA384FC1E}"/>
              </a:ext>
            </a:extLst>
          </p:cNvPr>
          <p:cNvSpPr/>
          <p:nvPr/>
        </p:nvSpPr>
        <p:spPr>
          <a:xfrm>
            <a:off x="5683828" y="4341212"/>
            <a:ext cx="1800200" cy="44247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支援手順書</a:t>
            </a:r>
          </a:p>
        </p:txBody>
      </p:sp>
      <p:sp>
        <p:nvSpPr>
          <p:cNvPr id="52" name="四角形: 角を丸くする 51">
            <a:extLst>
              <a:ext uri="{FF2B5EF4-FFF2-40B4-BE49-F238E27FC236}">
                <a16:creationId xmlns:a16="http://schemas.microsoft.com/office/drawing/2014/main" xmlns="" id="{B7091047-6E88-447E-8CE1-6FE9881C8F67}"/>
              </a:ext>
            </a:extLst>
          </p:cNvPr>
          <p:cNvSpPr/>
          <p:nvPr/>
        </p:nvSpPr>
        <p:spPr>
          <a:xfrm>
            <a:off x="3768226" y="4783684"/>
            <a:ext cx="1847890" cy="47008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お母さんのカレーを作って食べたい</a:t>
            </a:r>
            <a:endParaRPr lang="en-US" altLang="ja-JP" sz="1200" dirty="0">
              <a:solidFill>
                <a:schemeClr val="tx1"/>
              </a:solidFill>
            </a:endParaRPr>
          </a:p>
        </p:txBody>
      </p:sp>
      <p:grpSp>
        <p:nvGrpSpPr>
          <p:cNvPr id="22" name="グループ化 21">
            <a:extLst>
              <a:ext uri="{FF2B5EF4-FFF2-40B4-BE49-F238E27FC236}">
                <a16:creationId xmlns:a16="http://schemas.microsoft.com/office/drawing/2014/main" xmlns="" id="{55D28113-E4F3-45BB-B89B-3C834B0F892B}"/>
              </a:ext>
            </a:extLst>
          </p:cNvPr>
          <p:cNvGrpSpPr/>
          <p:nvPr/>
        </p:nvGrpSpPr>
        <p:grpSpPr>
          <a:xfrm>
            <a:off x="650535" y="4643075"/>
            <a:ext cx="2018873" cy="1800199"/>
            <a:chOff x="650535" y="4643075"/>
            <a:chExt cx="2018873" cy="1800199"/>
          </a:xfrm>
        </p:grpSpPr>
        <p:sp>
          <p:nvSpPr>
            <p:cNvPr id="23" name="四角形: 角を丸くする 22">
              <a:extLst>
                <a:ext uri="{FF2B5EF4-FFF2-40B4-BE49-F238E27FC236}">
                  <a16:creationId xmlns:a16="http://schemas.microsoft.com/office/drawing/2014/main" xmlns="" id="{A461F42B-2E9A-4D2E-A169-F297AD6C6060}"/>
                </a:ext>
              </a:extLst>
            </p:cNvPr>
            <p:cNvSpPr/>
            <p:nvPr/>
          </p:nvSpPr>
          <p:spPr>
            <a:xfrm>
              <a:off x="650535" y="4643075"/>
              <a:ext cx="2018873" cy="1800199"/>
            </a:xfrm>
            <a:prstGeom prst="roundRect">
              <a:avLst>
                <a:gd name="adj" fmla="val 15080"/>
              </a:avLst>
            </a:prstGeom>
            <a:solidFill>
              <a:schemeClr val="bg1">
                <a:lumMod val="85000"/>
                <a:alpha val="64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bg1">
                      <a:lumMod val="50000"/>
                    </a:schemeClr>
                  </a:solidFill>
                </a:rPr>
                <a:t>インフォーマルサービス</a:t>
              </a:r>
              <a:endParaRPr lang="en-US" altLang="ja-JP" sz="1200" dirty="0">
                <a:solidFill>
                  <a:schemeClr val="bg1">
                    <a:lumMod val="50000"/>
                  </a:schemeClr>
                </a:solidFill>
              </a:endParaRPr>
            </a:p>
          </p:txBody>
        </p:sp>
        <p:sp>
          <p:nvSpPr>
            <p:cNvPr id="24" name="四角形: 角を丸くする 23">
              <a:extLst>
                <a:ext uri="{FF2B5EF4-FFF2-40B4-BE49-F238E27FC236}">
                  <a16:creationId xmlns:a16="http://schemas.microsoft.com/office/drawing/2014/main" xmlns="" id="{9C69C99A-65FC-462B-B1F0-B3BD45CB2961}"/>
                </a:ext>
              </a:extLst>
            </p:cNvPr>
            <p:cNvSpPr/>
            <p:nvPr/>
          </p:nvSpPr>
          <p:spPr>
            <a:xfrm>
              <a:off x="934884" y="5114253"/>
              <a:ext cx="1442410" cy="470086"/>
            </a:xfrm>
            <a:prstGeom prst="round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lumMod val="50000"/>
                    </a:schemeClr>
                  </a:solidFill>
                </a:rPr>
                <a:t>お出かけの会</a:t>
              </a:r>
              <a:endParaRPr lang="en-US" altLang="ja-JP" sz="1400" dirty="0">
                <a:solidFill>
                  <a:schemeClr val="bg1">
                    <a:lumMod val="50000"/>
                  </a:schemeClr>
                </a:solidFill>
              </a:endParaRPr>
            </a:p>
          </p:txBody>
        </p:sp>
        <p:sp>
          <p:nvSpPr>
            <p:cNvPr id="26" name="四角形: 角を丸くする 25">
              <a:extLst>
                <a:ext uri="{FF2B5EF4-FFF2-40B4-BE49-F238E27FC236}">
                  <a16:creationId xmlns:a16="http://schemas.microsoft.com/office/drawing/2014/main" xmlns="" id="{425AE643-FB5B-4FD4-AFE8-B040D0FD84A1}"/>
                </a:ext>
              </a:extLst>
            </p:cNvPr>
            <p:cNvSpPr/>
            <p:nvPr/>
          </p:nvSpPr>
          <p:spPr>
            <a:xfrm>
              <a:off x="947844" y="5741416"/>
              <a:ext cx="1442410" cy="470086"/>
            </a:xfrm>
            <a:prstGeom prst="roundRect">
              <a:avLst/>
            </a:prstGeom>
            <a:solidFill>
              <a:schemeClr val="bg1"/>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lumMod val="50000"/>
                    </a:schemeClr>
                  </a:solidFill>
                </a:rPr>
                <a:t>ゴミ捨て</a:t>
              </a:r>
              <a:endParaRPr lang="en-US" altLang="ja-JP" sz="1400" dirty="0">
                <a:solidFill>
                  <a:schemeClr val="bg1">
                    <a:lumMod val="50000"/>
                  </a:schemeClr>
                </a:solidFill>
              </a:endParaRPr>
            </a:p>
          </p:txBody>
        </p:sp>
      </p:grpSp>
      <p:sp>
        <p:nvSpPr>
          <p:cNvPr id="33" name="四角形: 角を丸くする 32">
            <a:extLst>
              <a:ext uri="{FF2B5EF4-FFF2-40B4-BE49-F238E27FC236}">
                <a16:creationId xmlns:a16="http://schemas.microsoft.com/office/drawing/2014/main" xmlns="" id="{0C2475EF-0760-4408-91FD-93C345195134}"/>
              </a:ext>
            </a:extLst>
          </p:cNvPr>
          <p:cNvSpPr/>
          <p:nvPr/>
        </p:nvSpPr>
        <p:spPr>
          <a:xfrm>
            <a:off x="923910" y="4029996"/>
            <a:ext cx="1442410"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lumMod val="50000"/>
                  </a:schemeClr>
                </a:solidFill>
              </a:rPr>
              <a:t>短期入所</a:t>
            </a:r>
            <a:endParaRPr lang="en-US" altLang="ja-JP" dirty="0">
              <a:solidFill>
                <a:schemeClr val="bg1">
                  <a:lumMod val="50000"/>
                </a:schemeClr>
              </a:solidFill>
            </a:endParaRPr>
          </a:p>
        </p:txBody>
      </p:sp>
      <p:cxnSp>
        <p:nvCxnSpPr>
          <p:cNvPr id="35" name="コネクタ: カギ線 34">
            <a:extLst>
              <a:ext uri="{FF2B5EF4-FFF2-40B4-BE49-F238E27FC236}">
                <a16:creationId xmlns:a16="http://schemas.microsoft.com/office/drawing/2014/main" xmlns="" id="{071D7546-838E-488C-9007-FA984E7A224C}"/>
              </a:ext>
            </a:extLst>
          </p:cNvPr>
          <p:cNvCxnSpPr>
            <a:stCxn id="33" idx="3"/>
          </p:cNvCxnSpPr>
          <p:nvPr/>
        </p:nvCxnSpPr>
        <p:spPr>
          <a:xfrm>
            <a:off x="2366320" y="4265039"/>
            <a:ext cx="861846" cy="1643769"/>
          </a:xfrm>
          <a:prstGeom prst="bentConnector3">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xmlns="" id="{357903CA-8F0C-45E1-90BC-AC2140CCFDE4}"/>
              </a:ext>
            </a:extLst>
          </p:cNvPr>
          <p:cNvSpPr/>
          <p:nvPr/>
        </p:nvSpPr>
        <p:spPr>
          <a:xfrm>
            <a:off x="3228166" y="5661248"/>
            <a:ext cx="4392488" cy="47008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個別支援計画（短期入所）</a:t>
            </a:r>
            <a:endParaRPr lang="en-US" altLang="ja-JP" dirty="0">
              <a:solidFill>
                <a:schemeClr val="tx1"/>
              </a:solidFill>
            </a:endParaRPr>
          </a:p>
        </p:txBody>
      </p:sp>
      <p:sp>
        <p:nvSpPr>
          <p:cNvPr id="41" name="四角形: 角を丸くする 40">
            <a:extLst>
              <a:ext uri="{FF2B5EF4-FFF2-40B4-BE49-F238E27FC236}">
                <a16:creationId xmlns:a16="http://schemas.microsoft.com/office/drawing/2014/main" xmlns="" id="{CBC260B2-BE2D-46EC-8ECF-0396F5F0508E}"/>
              </a:ext>
            </a:extLst>
          </p:cNvPr>
          <p:cNvSpPr/>
          <p:nvPr/>
        </p:nvSpPr>
        <p:spPr>
          <a:xfrm>
            <a:off x="3111459" y="6173943"/>
            <a:ext cx="5465679"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rgbClr val="FF0000"/>
                </a:solidFill>
              </a:rPr>
              <a:t>※</a:t>
            </a:r>
            <a:r>
              <a:rPr lang="ja-JP" altLang="en-US" sz="1100" dirty="0">
                <a:solidFill>
                  <a:srgbClr val="FF0000"/>
                </a:solidFill>
              </a:rPr>
              <a:t>短期入所に個別支援計画の作成は義務づけられていないが、出来る限り作成されること</a:t>
            </a:r>
            <a:r>
              <a:rPr lang="ja-JP" altLang="en-US" sz="1100">
                <a:solidFill>
                  <a:srgbClr val="FF0000"/>
                </a:solidFill>
              </a:rPr>
              <a:t>が望ましい。</a:t>
            </a:r>
            <a:endParaRPr lang="en-US" altLang="ja-JP" sz="1100" b="1" dirty="0">
              <a:solidFill>
                <a:srgbClr val="FF0000"/>
              </a:solidFill>
            </a:endParaRPr>
          </a:p>
        </p:txBody>
      </p:sp>
      <p:sp>
        <p:nvSpPr>
          <p:cNvPr id="34" name="リボン: 上に曲がる 33">
            <a:extLst>
              <a:ext uri="{FF2B5EF4-FFF2-40B4-BE49-F238E27FC236}">
                <a16:creationId xmlns:a16="http://schemas.microsoft.com/office/drawing/2014/main" xmlns="" id="{46383888-BDCF-4976-BFA4-F0CC032B8661}"/>
              </a:ext>
            </a:extLst>
          </p:cNvPr>
          <p:cNvSpPr/>
          <p:nvPr/>
        </p:nvSpPr>
        <p:spPr>
          <a:xfrm rot="20547245">
            <a:off x="1810724" y="1773053"/>
            <a:ext cx="6336704" cy="1865207"/>
          </a:xfrm>
          <a:prstGeom prst="ribbon2">
            <a:avLst>
              <a:gd name="adj1" fmla="val 17527"/>
              <a:gd name="adj2" fmla="val 68228"/>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0000"/>
                </a:solidFill>
              </a:rPr>
              <a:t>ポイント！！</a:t>
            </a:r>
          </a:p>
        </p:txBody>
      </p:sp>
      <p:sp>
        <p:nvSpPr>
          <p:cNvPr id="38" name="星: 24 pt 37">
            <a:extLst>
              <a:ext uri="{FF2B5EF4-FFF2-40B4-BE49-F238E27FC236}">
                <a16:creationId xmlns:a16="http://schemas.microsoft.com/office/drawing/2014/main" xmlns="" id="{59F01E54-4455-401B-BD99-4DAFF6527FEA}"/>
              </a:ext>
            </a:extLst>
          </p:cNvPr>
          <p:cNvSpPr/>
          <p:nvPr/>
        </p:nvSpPr>
        <p:spPr>
          <a:xfrm>
            <a:off x="4578898" y="3341326"/>
            <a:ext cx="4245463" cy="2894104"/>
          </a:xfrm>
          <a:prstGeom prst="star24">
            <a:avLst>
              <a:gd name="adj" fmla="val 40826"/>
            </a:avLst>
          </a:prstGeom>
          <a:noFill/>
          <a:ln w="76200" cap="flat"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713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ローチャート: 書類 38">
            <a:extLst>
              <a:ext uri="{FF2B5EF4-FFF2-40B4-BE49-F238E27FC236}">
                <a16:creationId xmlns:a16="http://schemas.microsoft.com/office/drawing/2014/main" xmlns="" id="{671C0F1C-ABD0-415B-A7FF-037055C7560A}"/>
              </a:ext>
            </a:extLst>
          </p:cNvPr>
          <p:cNvSpPr/>
          <p:nvPr/>
        </p:nvSpPr>
        <p:spPr>
          <a:xfrm>
            <a:off x="388094" y="1260702"/>
            <a:ext cx="2271778" cy="1445645"/>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1"/>
                </a:solidFill>
              </a:rPr>
              <a:t>サービス等利用計画</a:t>
            </a:r>
          </a:p>
        </p:txBody>
      </p:sp>
      <p:pic>
        <p:nvPicPr>
          <p:cNvPr id="1026" name="Picture 2" descr="ãè¡ä¸¦ã¿ ããªã¼ ã¤ã©ã¹ããã®ç»åæ¤ç´¢çµæ">
            <a:extLst>
              <a:ext uri="{FF2B5EF4-FFF2-40B4-BE49-F238E27FC236}">
                <a16:creationId xmlns:a16="http://schemas.microsoft.com/office/drawing/2014/main" xmlns="" id="{6AAE1880-DB2C-4519-9088-FACE0508D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422" y="1394016"/>
            <a:ext cx="666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4" name="四角形: 角を丸くする 43">
            <a:extLst>
              <a:ext uri="{FF2B5EF4-FFF2-40B4-BE49-F238E27FC236}">
                <a16:creationId xmlns:a16="http://schemas.microsoft.com/office/drawing/2014/main" xmlns="" id="{72FA8BEC-27AC-4997-A3A8-C3A1264D5387}"/>
              </a:ext>
            </a:extLst>
          </p:cNvPr>
          <p:cNvSpPr/>
          <p:nvPr/>
        </p:nvSpPr>
        <p:spPr>
          <a:xfrm>
            <a:off x="2810636" y="1160650"/>
            <a:ext cx="5955522"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福祉サービスだけではなく、利用者の生活全体と将来を考えたもの</a:t>
            </a:r>
            <a:endParaRPr lang="en-US" altLang="ja-JP" sz="1400" dirty="0">
              <a:solidFill>
                <a:schemeClr val="tx1"/>
              </a:solidFill>
            </a:endParaRPr>
          </a:p>
        </p:txBody>
      </p:sp>
      <p:sp>
        <p:nvSpPr>
          <p:cNvPr id="45" name="四角形: 角を丸くする 44">
            <a:extLst>
              <a:ext uri="{FF2B5EF4-FFF2-40B4-BE49-F238E27FC236}">
                <a16:creationId xmlns:a16="http://schemas.microsoft.com/office/drawing/2014/main" xmlns="" id="{D7A016C3-D32E-474D-8E74-12901FE9707A}"/>
              </a:ext>
            </a:extLst>
          </p:cNvPr>
          <p:cNvSpPr/>
          <p:nvPr/>
        </p:nvSpPr>
        <p:spPr>
          <a:xfrm>
            <a:off x="374177" y="3604155"/>
            <a:ext cx="2594747"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サービスを担当する事業所が、利用者の望むサービスを提供するためのもの</a:t>
            </a:r>
            <a:endParaRPr lang="en-US" altLang="ja-JP" sz="1400" dirty="0">
              <a:solidFill>
                <a:schemeClr val="tx1"/>
              </a:solidFill>
            </a:endParaRPr>
          </a:p>
        </p:txBody>
      </p:sp>
      <p:sp>
        <p:nvSpPr>
          <p:cNvPr id="46" name="四角形: 角を丸くする 45">
            <a:extLst>
              <a:ext uri="{FF2B5EF4-FFF2-40B4-BE49-F238E27FC236}">
                <a16:creationId xmlns:a16="http://schemas.microsoft.com/office/drawing/2014/main" xmlns="" id="{F8297E14-E829-4553-9191-D72A2A2BBB7C}"/>
              </a:ext>
            </a:extLst>
          </p:cNvPr>
          <p:cNvSpPr/>
          <p:nvPr/>
        </p:nvSpPr>
        <p:spPr>
          <a:xfrm>
            <a:off x="6129377" y="3931231"/>
            <a:ext cx="2582110"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利用者がサービスを安心して利用できるように順番やポイントが書かれたもの</a:t>
            </a:r>
            <a:endParaRPr lang="en-US" altLang="ja-JP" sz="1400" dirty="0">
              <a:solidFill>
                <a:schemeClr val="tx1"/>
              </a:solidFill>
            </a:endParaRPr>
          </a:p>
        </p:txBody>
      </p:sp>
      <p:pic>
        <p:nvPicPr>
          <p:cNvPr id="14" name="図 13">
            <a:extLst>
              <a:ext uri="{FF2B5EF4-FFF2-40B4-BE49-F238E27FC236}">
                <a16:creationId xmlns:a16="http://schemas.microsoft.com/office/drawing/2014/main" xmlns="" id="{BD084008-6660-4E21-950C-6C75D13B8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905" y="4419905"/>
            <a:ext cx="2438095" cy="2438095"/>
          </a:xfrm>
          <a:prstGeom prst="rect">
            <a:avLst/>
          </a:prstGeom>
        </p:spPr>
      </p:pic>
      <p:pic>
        <p:nvPicPr>
          <p:cNvPr id="3" name="図 2" descr="熊, テディ, おもちゃ が含まれている画像&#10;&#10;自動的に生成された説明">
            <a:extLst>
              <a:ext uri="{FF2B5EF4-FFF2-40B4-BE49-F238E27FC236}">
                <a16:creationId xmlns:a16="http://schemas.microsoft.com/office/drawing/2014/main" xmlns="" id="{D5147783-6080-45A0-973E-4DEDEE9B2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8" y="4687225"/>
            <a:ext cx="1666527" cy="1912800"/>
          </a:xfrm>
          <a:prstGeom prst="rect">
            <a:avLst/>
          </a:prstGeom>
        </p:spPr>
      </p:pic>
      <p:sp>
        <p:nvSpPr>
          <p:cNvPr id="13" name="タイトル 1">
            <a:extLst>
              <a:ext uri="{FF2B5EF4-FFF2-40B4-BE49-F238E27FC236}">
                <a16:creationId xmlns:a16="http://schemas.microsoft.com/office/drawing/2014/main" xmlns="" id="{F60D650B-8948-432E-B67C-861ECAECF01C}"/>
              </a:ext>
            </a:extLst>
          </p:cNvPr>
          <p:cNvSpPr txBox="1">
            <a:spLocks/>
          </p:cNvSpPr>
          <p:nvPr/>
        </p:nvSpPr>
        <p:spPr>
          <a:xfrm>
            <a:off x="251520" y="162311"/>
            <a:ext cx="866540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t>なぜ支援手順書が必要なのか</a:t>
            </a:r>
          </a:p>
        </p:txBody>
      </p:sp>
      <p:sp>
        <p:nvSpPr>
          <p:cNvPr id="15" name="フローチャート: 書類 14">
            <a:extLst>
              <a:ext uri="{FF2B5EF4-FFF2-40B4-BE49-F238E27FC236}">
                <a16:creationId xmlns:a16="http://schemas.microsoft.com/office/drawing/2014/main" xmlns="" id="{F400267E-B83A-9548-9D1A-430900678A9F}"/>
              </a:ext>
            </a:extLst>
          </p:cNvPr>
          <p:cNvSpPr/>
          <p:nvPr/>
        </p:nvSpPr>
        <p:spPr>
          <a:xfrm>
            <a:off x="3204409" y="3600419"/>
            <a:ext cx="2235245" cy="1440159"/>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a:solidFill>
                  <a:schemeClr val="tx1"/>
                </a:solidFill>
              </a:rPr>
              <a:t>支援計画シート</a:t>
            </a:r>
            <a:endParaRPr lang="en-US" altLang="ja-JP" dirty="0">
              <a:solidFill>
                <a:schemeClr val="tx1"/>
              </a:solidFill>
            </a:endParaRPr>
          </a:p>
        </p:txBody>
      </p:sp>
      <p:sp>
        <p:nvSpPr>
          <p:cNvPr id="41" name="フローチャート: 書類 40">
            <a:extLst>
              <a:ext uri="{FF2B5EF4-FFF2-40B4-BE49-F238E27FC236}">
                <a16:creationId xmlns:a16="http://schemas.microsoft.com/office/drawing/2014/main" xmlns="" id="{8A697086-A3F1-4112-A6C3-2F426CCEB629}"/>
              </a:ext>
            </a:extLst>
          </p:cNvPr>
          <p:cNvSpPr/>
          <p:nvPr/>
        </p:nvSpPr>
        <p:spPr>
          <a:xfrm>
            <a:off x="3016636" y="3926366"/>
            <a:ext cx="2235245" cy="1440159"/>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dirty="0">
                <a:solidFill>
                  <a:schemeClr val="tx1"/>
                </a:solidFill>
              </a:rPr>
              <a:t>個別支援計画</a:t>
            </a:r>
            <a:endParaRPr lang="en-US" altLang="ja-JP" dirty="0">
              <a:solidFill>
                <a:schemeClr val="tx1"/>
              </a:solidFill>
            </a:endParaRPr>
          </a:p>
        </p:txBody>
      </p:sp>
      <p:pic>
        <p:nvPicPr>
          <p:cNvPr id="1034" name="Picture 10" descr="ã¹ã¼ãã¼ãã¼ã±ããã®ã¤ã©ã¹ã">
            <a:extLst>
              <a:ext uri="{FF2B5EF4-FFF2-40B4-BE49-F238E27FC236}">
                <a16:creationId xmlns:a16="http://schemas.microsoft.com/office/drawing/2014/main" xmlns="" id="{39B37FD6-157A-4CD2-94D4-6D957BA7D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1896" y="3360201"/>
            <a:ext cx="3306860" cy="330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5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BD084008-6660-4E21-950C-6C75D13B8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65" y="825433"/>
            <a:ext cx="1298377" cy="1298377"/>
          </a:xfrm>
          <a:prstGeom prst="rect">
            <a:avLst/>
          </a:prstGeom>
        </p:spPr>
      </p:pic>
      <p:sp>
        <p:nvSpPr>
          <p:cNvPr id="13" name="タイトル 1">
            <a:extLst>
              <a:ext uri="{FF2B5EF4-FFF2-40B4-BE49-F238E27FC236}">
                <a16:creationId xmlns:a16="http://schemas.microsoft.com/office/drawing/2014/main" xmlns="" id="{F60D650B-8948-432E-B67C-861ECAECF01C}"/>
              </a:ext>
            </a:extLst>
          </p:cNvPr>
          <p:cNvSpPr txBox="1">
            <a:spLocks/>
          </p:cNvSpPr>
          <p:nvPr/>
        </p:nvSpPr>
        <p:spPr>
          <a:xfrm>
            <a:off x="334642" y="-147519"/>
            <a:ext cx="867101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t>なぜ支援手順書が必要なのか</a:t>
            </a:r>
          </a:p>
        </p:txBody>
      </p:sp>
      <p:pic>
        <p:nvPicPr>
          <p:cNvPr id="4" name="図 3" descr="ケーキ, 甘い菓子, 座っている, テーブル が含まれている画像&#10;&#10;自動的に生成された説明">
            <a:extLst>
              <a:ext uri="{FF2B5EF4-FFF2-40B4-BE49-F238E27FC236}">
                <a16:creationId xmlns:a16="http://schemas.microsoft.com/office/drawing/2014/main" xmlns="" id="{1A75BADB-7FF5-422E-B3F8-01D7EEF94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28" y="2513455"/>
            <a:ext cx="1437694" cy="1344244"/>
          </a:xfrm>
          <a:prstGeom prst="rect">
            <a:avLst/>
          </a:prstGeom>
        </p:spPr>
      </p:pic>
      <p:sp>
        <p:nvSpPr>
          <p:cNvPr id="5" name="テキスト ボックス 4">
            <a:extLst>
              <a:ext uri="{FF2B5EF4-FFF2-40B4-BE49-F238E27FC236}">
                <a16:creationId xmlns:a16="http://schemas.microsoft.com/office/drawing/2014/main" xmlns="" id="{3C918514-707B-4D28-B444-55B737072BF3}"/>
              </a:ext>
            </a:extLst>
          </p:cNvPr>
          <p:cNvSpPr txBox="1"/>
          <p:nvPr/>
        </p:nvSpPr>
        <p:spPr>
          <a:xfrm>
            <a:off x="1597049" y="1067019"/>
            <a:ext cx="7058343" cy="1323439"/>
          </a:xfrm>
          <a:prstGeom prst="rect">
            <a:avLst/>
          </a:prstGeom>
          <a:noFill/>
        </p:spPr>
        <p:txBody>
          <a:bodyPr wrap="none" rtlCol="0">
            <a:spAutoFit/>
          </a:bodyPr>
          <a:lstStyle/>
          <a:p>
            <a:r>
              <a:rPr kumimoji="1" lang="ja-JP" altLang="en-US" sz="3200" b="1" dirty="0"/>
              <a:t>「お母さんのカレー」</a:t>
            </a:r>
            <a:r>
              <a:rPr kumimoji="1" lang="ja-JP" altLang="en-US" sz="2400" b="1" dirty="0"/>
              <a:t>ってどんなカレー？</a:t>
            </a:r>
            <a:endParaRPr kumimoji="1" lang="en-US" altLang="ja-JP" sz="2400" b="1" dirty="0"/>
          </a:p>
          <a:p>
            <a:r>
              <a:rPr lang="ja-JP" altLang="en-US" sz="2400" b="1" dirty="0"/>
              <a:t>いつも支援に入っている</a:t>
            </a:r>
            <a:r>
              <a:rPr lang="en-US" altLang="ja-JP" sz="2400" b="1" dirty="0"/>
              <a:t>A</a:t>
            </a:r>
            <a:r>
              <a:rPr lang="ja-JP" altLang="en-US" sz="2400" b="1" dirty="0" err="1"/>
              <a:t>さんは</a:t>
            </a:r>
            <a:r>
              <a:rPr lang="ja-JP" altLang="en-US" sz="2400" b="1" dirty="0"/>
              <a:t>都合で休み</a:t>
            </a:r>
            <a:r>
              <a:rPr lang="ja-JP" altLang="en-US" sz="2400" b="1"/>
              <a:t>に</a:t>
            </a:r>
            <a:r>
              <a:rPr lang="en-US" altLang="ja-JP" sz="2400" b="1" dirty="0"/>
              <a:t>…</a:t>
            </a:r>
          </a:p>
          <a:p>
            <a:r>
              <a:rPr kumimoji="1" lang="ja-JP" altLang="en-US" sz="2400" b="1"/>
              <a:t>作り方がわからない！！そんな時</a:t>
            </a:r>
            <a:r>
              <a:rPr kumimoji="1" lang="en-US" altLang="ja-JP" sz="2400" b="1" dirty="0"/>
              <a:t>…</a:t>
            </a:r>
            <a:endParaRPr kumimoji="1" lang="ja-JP" altLang="en-US" sz="2400" b="1" dirty="0"/>
          </a:p>
        </p:txBody>
      </p:sp>
      <p:sp>
        <p:nvSpPr>
          <p:cNvPr id="15" name="テキスト ボックス 14">
            <a:extLst>
              <a:ext uri="{FF2B5EF4-FFF2-40B4-BE49-F238E27FC236}">
                <a16:creationId xmlns:a16="http://schemas.microsoft.com/office/drawing/2014/main" xmlns="" id="{32CDC816-B9EA-4739-9F44-5C6F1A7EA47D}"/>
              </a:ext>
            </a:extLst>
          </p:cNvPr>
          <p:cNvSpPr txBox="1"/>
          <p:nvPr/>
        </p:nvSpPr>
        <p:spPr>
          <a:xfrm>
            <a:off x="1966040" y="2532337"/>
            <a:ext cx="2646878" cy="830997"/>
          </a:xfrm>
          <a:prstGeom prst="rect">
            <a:avLst/>
          </a:prstGeom>
          <a:noFill/>
        </p:spPr>
        <p:txBody>
          <a:bodyPr wrap="none" rtlCol="0">
            <a:spAutoFit/>
          </a:bodyPr>
          <a:lstStyle/>
          <a:p>
            <a:r>
              <a:rPr lang="ja-JP" altLang="en-US" sz="2400" dirty="0"/>
              <a:t>カレーのルーは？</a:t>
            </a:r>
            <a:endParaRPr lang="en-US" altLang="ja-JP" sz="2400" dirty="0"/>
          </a:p>
          <a:p>
            <a:r>
              <a:rPr kumimoji="1" lang="ja-JP" altLang="en-US" sz="2400" dirty="0"/>
              <a:t>辛さは？</a:t>
            </a:r>
            <a:endParaRPr kumimoji="1" lang="en-US" altLang="ja-JP" sz="2400" dirty="0"/>
          </a:p>
        </p:txBody>
      </p:sp>
      <p:pic>
        <p:nvPicPr>
          <p:cNvPr id="7" name="図 6">
            <a:extLst>
              <a:ext uri="{FF2B5EF4-FFF2-40B4-BE49-F238E27FC236}">
                <a16:creationId xmlns:a16="http://schemas.microsoft.com/office/drawing/2014/main" xmlns="" id="{3FB54BE7-F30C-4821-8F06-F4CF58F4B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642" y="3791705"/>
            <a:ext cx="1298377" cy="1298377"/>
          </a:xfrm>
          <a:prstGeom prst="rect">
            <a:avLst/>
          </a:prstGeom>
        </p:spPr>
      </p:pic>
      <p:sp>
        <p:nvSpPr>
          <p:cNvPr id="18" name="テキスト ボックス 17">
            <a:extLst>
              <a:ext uri="{FF2B5EF4-FFF2-40B4-BE49-F238E27FC236}">
                <a16:creationId xmlns:a16="http://schemas.microsoft.com/office/drawing/2014/main" xmlns="" id="{9ACF5A84-F936-453F-A1D6-5F54B56EE005}"/>
              </a:ext>
            </a:extLst>
          </p:cNvPr>
          <p:cNvSpPr txBox="1"/>
          <p:nvPr/>
        </p:nvSpPr>
        <p:spPr>
          <a:xfrm>
            <a:off x="1830605" y="4210061"/>
            <a:ext cx="2954655" cy="461665"/>
          </a:xfrm>
          <a:prstGeom prst="rect">
            <a:avLst/>
          </a:prstGeom>
          <a:noFill/>
        </p:spPr>
        <p:txBody>
          <a:bodyPr wrap="none" rtlCol="0">
            <a:spAutoFit/>
          </a:bodyPr>
          <a:lstStyle/>
          <a:p>
            <a:r>
              <a:rPr kumimoji="1" lang="ja-JP" altLang="en-US" sz="2400" dirty="0"/>
              <a:t>やさいの切り方は？</a:t>
            </a:r>
          </a:p>
        </p:txBody>
      </p:sp>
      <p:pic>
        <p:nvPicPr>
          <p:cNvPr id="9" name="図 8" descr="食べ物 が含まれている画像&#10;&#10;自動的に生成された説明">
            <a:extLst>
              <a:ext uri="{FF2B5EF4-FFF2-40B4-BE49-F238E27FC236}">
                <a16:creationId xmlns:a16="http://schemas.microsoft.com/office/drawing/2014/main" xmlns="" id="{510FD01F-1445-4D5D-8C16-CBCD460B35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492" y="5213533"/>
            <a:ext cx="1298377" cy="1298377"/>
          </a:xfrm>
          <a:prstGeom prst="rect">
            <a:avLst/>
          </a:prstGeom>
        </p:spPr>
      </p:pic>
      <p:pic>
        <p:nvPicPr>
          <p:cNvPr id="11" name="図 10">
            <a:extLst>
              <a:ext uri="{FF2B5EF4-FFF2-40B4-BE49-F238E27FC236}">
                <a16:creationId xmlns:a16="http://schemas.microsoft.com/office/drawing/2014/main" xmlns="" id="{05337638-8B6A-4E93-9C10-765D6ED9B5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997" y="5035814"/>
            <a:ext cx="1298377" cy="1298377"/>
          </a:xfrm>
          <a:prstGeom prst="rect">
            <a:avLst/>
          </a:prstGeom>
        </p:spPr>
      </p:pic>
      <p:sp>
        <p:nvSpPr>
          <p:cNvPr id="23" name="テキスト ボックス 22">
            <a:extLst>
              <a:ext uri="{FF2B5EF4-FFF2-40B4-BE49-F238E27FC236}">
                <a16:creationId xmlns:a16="http://schemas.microsoft.com/office/drawing/2014/main" xmlns="" id="{09BED1E0-6913-42F6-9FE7-038664CE9C0D}"/>
              </a:ext>
            </a:extLst>
          </p:cNvPr>
          <p:cNvSpPr txBox="1"/>
          <p:nvPr/>
        </p:nvSpPr>
        <p:spPr>
          <a:xfrm>
            <a:off x="2219236" y="5414129"/>
            <a:ext cx="2646878" cy="461665"/>
          </a:xfrm>
          <a:prstGeom prst="rect">
            <a:avLst/>
          </a:prstGeom>
          <a:noFill/>
        </p:spPr>
        <p:txBody>
          <a:bodyPr wrap="none" rtlCol="0">
            <a:spAutoFit/>
          </a:bodyPr>
          <a:lstStyle/>
          <a:p>
            <a:r>
              <a:rPr kumimoji="1" lang="ja-JP" altLang="en-US" sz="2400" dirty="0"/>
              <a:t>カレーの硬さは？</a:t>
            </a:r>
          </a:p>
        </p:txBody>
      </p:sp>
      <p:sp>
        <p:nvSpPr>
          <p:cNvPr id="24" name="テキスト ボックス 23">
            <a:extLst>
              <a:ext uri="{FF2B5EF4-FFF2-40B4-BE49-F238E27FC236}">
                <a16:creationId xmlns:a16="http://schemas.microsoft.com/office/drawing/2014/main" xmlns="" id="{5B03B0AF-1D08-470B-9615-DD0F2CC325C8}"/>
              </a:ext>
            </a:extLst>
          </p:cNvPr>
          <p:cNvSpPr txBox="1"/>
          <p:nvPr/>
        </p:nvSpPr>
        <p:spPr>
          <a:xfrm>
            <a:off x="5436096" y="5058230"/>
            <a:ext cx="3569557" cy="830997"/>
          </a:xfrm>
          <a:prstGeom prst="rect">
            <a:avLst/>
          </a:prstGeom>
          <a:solidFill>
            <a:schemeClr val="accent2">
              <a:lumMod val="40000"/>
              <a:lumOff val="60000"/>
            </a:schemeClr>
          </a:solidFill>
        </p:spPr>
        <p:txBody>
          <a:bodyPr wrap="square" rtlCol="0">
            <a:spAutoFit/>
          </a:bodyPr>
          <a:lstStyle/>
          <a:p>
            <a:r>
              <a:rPr kumimoji="1" lang="ja-JP" altLang="en-US" sz="2400" b="1" dirty="0">
                <a:solidFill>
                  <a:srgbClr val="FF0000"/>
                </a:solidFill>
              </a:rPr>
              <a:t>僕はお母さんのカレーを作って食べたいんだ。</a:t>
            </a:r>
          </a:p>
        </p:txBody>
      </p:sp>
      <p:sp>
        <p:nvSpPr>
          <p:cNvPr id="25" name="テキスト ボックス 24">
            <a:extLst>
              <a:ext uri="{FF2B5EF4-FFF2-40B4-BE49-F238E27FC236}">
                <a16:creationId xmlns:a16="http://schemas.microsoft.com/office/drawing/2014/main" xmlns="" id="{4EFBCB44-CFF1-4360-A091-35645BB5F260}"/>
              </a:ext>
            </a:extLst>
          </p:cNvPr>
          <p:cNvSpPr txBox="1"/>
          <p:nvPr/>
        </p:nvSpPr>
        <p:spPr>
          <a:xfrm>
            <a:off x="1966040" y="3285486"/>
            <a:ext cx="4493538" cy="584775"/>
          </a:xfrm>
          <a:prstGeom prst="rect">
            <a:avLst/>
          </a:prstGeom>
          <a:noFill/>
        </p:spPr>
        <p:txBody>
          <a:bodyPr wrap="none" rtlCol="0">
            <a:spAutoFit/>
          </a:bodyPr>
          <a:lstStyle/>
          <a:p>
            <a:r>
              <a:rPr lang="ja-JP" altLang="en-US" sz="1600">
                <a:solidFill>
                  <a:schemeClr val="tx2"/>
                </a:solidFill>
              </a:rPr>
              <a:t>お金</a:t>
            </a:r>
            <a:r>
              <a:rPr lang="ja-JP" altLang="en-US" sz="1600" dirty="0">
                <a:solidFill>
                  <a:schemeClr val="tx2"/>
                </a:solidFill>
              </a:rPr>
              <a:t>が勿体ないから安ければなん</a:t>
            </a:r>
            <a:r>
              <a:rPr lang="ja-JP" altLang="en-US" sz="1600">
                <a:solidFill>
                  <a:schemeClr val="tx2"/>
                </a:solidFill>
              </a:rPr>
              <a:t>でも</a:t>
            </a:r>
            <a:r>
              <a:rPr lang="en-US" altLang="ja-JP" sz="1600" dirty="0">
                <a:solidFill>
                  <a:schemeClr val="tx2"/>
                </a:solidFill>
              </a:rPr>
              <a:t>…</a:t>
            </a:r>
          </a:p>
          <a:p>
            <a:r>
              <a:rPr lang="ja-JP" altLang="en-US" sz="1600">
                <a:solidFill>
                  <a:srgbClr val="FF0000"/>
                </a:solidFill>
              </a:rPr>
              <a:t>（お母さんのはジャ○カレーの中辛だけど</a:t>
            </a:r>
            <a:r>
              <a:rPr lang="en-US" altLang="ja-JP" sz="1600" dirty="0">
                <a:solidFill>
                  <a:srgbClr val="FF0000"/>
                </a:solidFill>
              </a:rPr>
              <a:t>…</a:t>
            </a:r>
            <a:r>
              <a:rPr lang="ja-JP" altLang="en-US" sz="1600">
                <a:solidFill>
                  <a:srgbClr val="FF0000"/>
                </a:solidFill>
              </a:rPr>
              <a:t>）</a:t>
            </a:r>
            <a:endParaRPr lang="en-US" altLang="ja-JP" sz="1600" dirty="0">
              <a:solidFill>
                <a:srgbClr val="FF0000"/>
              </a:solidFill>
            </a:endParaRPr>
          </a:p>
        </p:txBody>
      </p:sp>
      <p:sp>
        <p:nvSpPr>
          <p:cNvPr id="26" name="テキスト ボックス 25">
            <a:extLst>
              <a:ext uri="{FF2B5EF4-FFF2-40B4-BE49-F238E27FC236}">
                <a16:creationId xmlns:a16="http://schemas.microsoft.com/office/drawing/2014/main" xmlns="" id="{CA524348-B77B-4554-AA36-96A2FB56355B}"/>
              </a:ext>
            </a:extLst>
          </p:cNvPr>
          <p:cNvSpPr txBox="1"/>
          <p:nvPr/>
        </p:nvSpPr>
        <p:spPr>
          <a:xfrm>
            <a:off x="1857896" y="4612664"/>
            <a:ext cx="3262432" cy="584775"/>
          </a:xfrm>
          <a:prstGeom prst="rect">
            <a:avLst/>
          </a:prstGeom>
          <a:noFill/>
        </p:spPr>
        <p:txBody>
          <a:bodyPr wrap="none" rtlCol="0">
            <a:spAutoFit/>
          </a:bodyPr>
          <a:lstStyle/>
          <a:p>
            <a:r>
              <a:rPr lang="ja-JP" altLang="en-US" sz="1600">
                <a:solidFill>
                  <a:schemeClr val="tx2"/>
                </a:solidFill>
              </a:rPr>
              <a:t>野菜</a:t>
            </a:r>
            <a:r>
              <a:rPr lang="ja-JP" altLang="en-US" sz="1600" dirty="0">
                <a:solidFill>
                  <a:schemeClr val="tx2"/>
                </a:solidFill>
              </a:rPr>
              <a:t>は苦手だからさいの目</a:t>
            </a:r>
            <a:r>
              <a:rPr lang="ja-JP" altLang="en-US" sz="1600">
                <a:solidFill>
                  <a:schemeClr val="tx2"/>
                </a:solidFill>
              </a:rPr>
              <a:t>に</a:t>
            </a:r>
            <a:r>
              <a:rPr lang="en-US" altLang="ja-JP" sz="1600" dirty="0">
                <a:solidFill>
                  <a:schemeClr val="tx2"/>
                </a:solidFill>
              </a:rPr>
              <a:t>…</a:t>
            </a:r>
          </a:p>
          <a:p>
            <a:r>
              <a:rPr lang="ja-JP" altLang="en-US" sz="1600">
                <a:solidFill>
                  <a:srgbClr val="FF0000"/>
                </a:solidFill>
              </a:rPr>
              <a:t>（お母さんのは大きいだけど</a:t>
            </a:r>
            <a:r>
              <a:rPr lang="en-US" altLang="ja-JP" sz="1600" dirty="0">
                <a:solidFill>
                  <a:srgbClr val="FF0000"/>
                </a:solidFill>
              </a:rPr>
              <a:t>…</a:t>
            </a:r>
            <a:r>
              <a:rPr lang="ja-JP" altLang="en-US" sz="1600">
                <a:solidFill>
                  <a:srgbClr val="FF0000"/>
                </a:solidFill>
              </a:rPr>
              <a:t>）</a:t>
            </a:r>
            <a:endParaRPr lang="en-US" altLang="ja-JP" sz="1600" dirty="0">
              <a:solidFill>
                <a:srgbClr val="FF0000"/>
              </a:solidFill>
            </a:endParaRPr>
          </a:p>
        </p:txBody>
      </p:sp>
      <p:sp>
        <p:nvSpPr>
          <p:cNvPr id="27" name="テキスト ボックス 26">
            <a:extLst>
              <a:ext uri="{FF2B5EF4-FFF2-40B4-BE49-F238E27FC236}">
                <a16:creationId xmlns:a16="http://schemas.microsoft.com/office/drawing/2014/main" xmlns="" id="{7E3FC213-331B-4C58-9C18-D9C57294740E}"/>
              </a:ext>
            </a:extLst>
          </p:cNvPr>
          <p:cNvSpPr txBox="1"/>
          <p:nvPr/>
        </p:nvSpPr>
        <p:spPr>
          <a:xfrm>
            <a:off x="2280782" y="5838275"/>
            <a:ext cx="3262432" cy="584775"/>
          </a:xfrm>
          <a:prstGeom prst="rect">
            <a:avLst/>
          </a:prstGeom>
          <a:noFill/>
        </p:spPr>
        <p:txBody>
          <a:bodyPr wrap="none" rtlCol="0">
            <a:spAutoFit/>
          </a:bodyPr>
          <a:lstStyle/>
          <a:p>
            <a:r>
              <a:rPr lang="ja-JP" altLang="en-US" sz="1600">
                <a:solidFill>
                  <a:schemeClr val="tx2"/>
                </a:solidFill>
              </a:rPr>
              <a:t>ルー</a:t>
            </a:r>
            <a:r>
              <a:rPr lang="ja-JP" altLang="en-US" sz="1600" dirty="0">
                <a:solidFill>
                  <a:schemeClr val="tx2"/>
                </a:solidFill>
              </a:rPr>
              <a:t>の説明どおりに作らない</a:t>
            </a:r>
            <a:r>
              <a:rPr lang="ja-JP" altLang="en-US" sz="1600">
                <a:solidFill>
                  <a:schemeClr val="tx2"/>
                </a:solidFill>
              </a:rPr>
              <a:t>と</a:t>
            </a:r>
            <a:r>
              <a:rPr lang="en-US" altLang="ja-JP" sz="1600" dirty="0">
                <a:solidFill>
                  <a:schemeClr val="tx2"/>
                </a:solidFill>
              </a:rPr>
              <a:t>…</a:t>
            </a:r>
          </a:p>
          <a:p>
            <a:r>
              <a:rPr lang="ja-JP" altLang="en-US" sz="1600">
                <a:solidFill>
                  <a:srgbClr val="FF0000"/>
                </a:solidFill>
              </a:rPr>
              <a:t>（お母さんは少しゆるいけど</a:t>
            </a:r>
            <a:r>
              <a:rPr lang="en-US" altLang="ja-JP" sz="1600" dirty="0">
                <a:solidFill>
                  <a:srgbClr val="FF0000"/>
                </a:solidFill>
              </a:rPr>
              <a:t>…</a:t>
            </a:r>
            <a:r>
              <a:rPr lang="ja-JP" altLang="en-US" sz="1600">
                <a:solidFill>
                  <a:srgbClr val="FF0000"/>
                </a:solidFill>
              </a:rPr>
              <a:t>）</a:t>
            </a:r>
            <a:endParaRPr lang="en-US" altLang="ja-JP" sz="1600" dirty="0">
              <a:solidFill>
                <a:srgbClr val="FF0000"/>
              </a:solidFill>
            </a:endParaRPr>
          </a:p>
        </p:txBody>
      </p:sp>
      <p:pic>
        <p:nvPicPr>
          <p:cNvPr id="16" name="図 15">
            <a:extLst>
              <a:ext uri="{FF2B5EF4-FFF2-40B4-BE49-F238E27FC236}">
                <a16:creationId xmlns:a16="http://schemas.microsoft.com/office/drawing/2014/main" xmlns="" id="{4A59BDA3-C44A-44B2-9E44-9E0428A1A2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9704" y="1800868"/>
            <a:ext cx="2812628" cy="3228267"/>
          </a:xfrm>
          <a:prstGeom prst="rect">
            <a:avLst/>
          </a:prstGeom>
        </p:spPr>
      </p:pic>
    </p:spTree>
    <p:extLst>
      <p:ext uri="{BB962C8B-B14F-4D97-AF65-F5344CB8AC3E}">
        <p14:creationId xmlns:p14="http://schemas.microsoft.com/office/powerpoint/2010/main" val="214435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BD084008-6660-4E21-950C-6C75D13B8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65" y="825433"/>
            <a:ext cx="1298377" cy="1298377"/>
          </a:xfrm>
          <a:prstGeom prst="rect">
            <a:avLst/>
          </a:prstGeom>
        </p:spPr>
      </p:pic>
      <p:pic>
        <p:nvPicPr>
          <p:cNvPr id="4" name="図 3" descr="ケーキ, 甘い菓子, 座っている, テーブル が含まれている画像&#10;&#10;自動的に生成された説明">
            <a:extLst>
              <a:ext uri="{FF2B5EF4-FFF2-40B4-BE49-F238E27FC236}">
                <a16:creationId xmlns:a16="http://schemas.microsoft.com/office/drawing/2014/main" xmlns="" id="{1A75BADB-7FF5-422E-B3F8-01D7EEF94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07" y="2128684"/>
            <a:ext cx="1437694" cy="1344244"/>
          </a:xfrm>
          <a:prstGeom prst="rect">
            <a:avLst/>
          </a:prstGeom>
        </p:spPr>
      </p:pic>
      <p:sp>
        <p:nvSpPr>
          <p:cNvPr id="5" name="テキスト ボックス 4">
            <a:extLst>
              <a:ext uri="{FF2B5EF4-FFF2-40B4-BE49-F238E27FC236}">
                <a16:creationId xmlns:a16="http://schemas.microsoft.com/office/drawing/2014/main" xmlns="" id="{3C918514-707B-4D28-B444-55B737072BF3}"/>
              </a:ext>
            </a:extLst>
          </p:cNvPr>
          <p:cNvSpPr txBox="1"/>
          <p:nvPr/>
        </p:nvSpPr>
        <p:spPr>
          <a:xfrm>
            <a:off x="1597049" y="1067019"/>
            <a:ext cx="7058343" cy="954107"/>
          </a:xfrm>
          <a:prstGeom prst="rect">
            <a:avLst/>
          </a:prstGeom>
          <a:noFill/>
        </p:spPr>
        <p:txBody>
          <a:bodyPr wrap="none" rtlCol="0">
            <a:spAutoFit/>
          </a:bodyPr>
          <a:lstStyle/>
          <a:p>
            <a:r>
              <a:rPr kumimoji="1" lang="ja-JP" altLang="en-US" sz="3200" b="1" dirty="0"/>
              <a:t>「お母さんのカレー」</a:t>
            </a:r>
            <a:r>
              <a:rPr kumimoji="1" lang="ja-JP" altLang="en-US" sz="2400" b="1" dirty="0"/>
              <a:t>ってどんなカレー？</a:t>
            </a:r>
            <a:endParaRPr kumimoji="1" lang="en-US" altLang="ja-JP" sz="2400" b="1" dirty="0"/>
          </a:p>
          <a:p>
            <a:r>
              <a:rPr lang="ja-JP" altLang="en-US" sz="2400" b="1" dirty="0"/>
              <a:t>いつも支援に入っている</a:t>
            </a:r>
            <a:r>
              <a:rPr lang="en-US" altLang="ja-JP" sz="2400" b="1" dirty="0"/>
              <a:t>A</a:t>
            </a:r>
            <a:r>
              <a:rPr lang="ja-JP" altLang="en-US" sz="2400" b="1" dirty="0" err="1"/>
              <a:t>さんは</a:t>
            </a:r>
            <a:r>
              <a:rPr lang="ja-JP" altLang="en-US" sz="2400" b="1" dirty="0"/>
              <a:t>都合で休みに</a:t>
            </a:r>
            <a:r>
              <a:rPr lang="en-US" altLang="ja-JP" sz="2400" b="1" dirty="0"/>
              <a:t>…</a:t>
            </a:r>
            <a:endParaRPr kumimoji="1" lang="ja-JP" altLang="en-US" sz="2400" b="1" dirty="0"/>
          </a:p>
        </p:txBody>
      </p:sp>
      <p:sp>
        <p:nvSpPr>
          <p:cNvPr id="15" name="テキスト ボックス 14">
            <a:extLst>
              <a:ext uri="{FF2B5EF4-FFF2-40B4-BE49-F238E27FC236}">
                <a16:creationId xmlns:a16="http://schemas.microsoft.com/office/drawing/2014/main" xmlns="" id="{32CDC816-B9EA-4739-9F44-5C6F1A7EA47D}"/>
              </a:ext>
            </a:extLst>
          </p:cNvPr>
          <p:cNvSpPr txBox="1"/>
          <p:nvPr/>
        </p:nvSpPr>
        <p:spPr>
          <a:xfrm>
            <a:off x="2051719" y="2147566"/>
            <a:ext cx="2646878" cy="830997"/>
          </a:xfrm>
          <a:prstGeom prst="rect">
            <a:avLst/>
          </a:prstGeom>
          <a:noFill/>
        </p:spPr>
        <p:txBody>
          <a:bodyPr wrap="none" rtlCol="0">
            <a:spAutoFit/>
          </a:bodyPr>
          <a:lstStyle/>
          <a:p>
            <a:r>
              <a:rPr lang="ja-JP" altLang="en-US" sz="2400" dirty="0"/>
              <a:t>カレーのルーは？</a:t>
            </a:r>
            <a:endParaRPr lang="en-US" altLang="ja-JP" sz="2400" dirty="0"/>
          </a:p>
          <a:p>
            <a:r>
              <a:rPr kumimoji="1" lang="ja-JP" altLang="en-US" sz="2400" dirty="0"/>
              <a:t>辛さは？</a:t>
            </a:r>
            <a:endParaRPr kumimoji="1" lang="en-US" altLang="ja-JP" sz="2400" dirty="0"/>
          </a:p>
        </p:txBody>
      </p:sp>
      <p:pic>
        <p:nvPicPr>
          <p:cNvPr id="7" name="図 6">
            <a:extLst>
              <a:ext uri="{FF2B5EF4-FFF2-40B4-BE49-F238E27FC236}">
                <a16:creationId xmlns:a16="http://schemas.microsoft.com/office/drawing/2014/main" xmlns="" id="{3FB54BE7-F30C-4821-8F06-F4CF58F4B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868" y="3611899"/>
            <a:ext cx="1298377" cy="1298377"/>
          </a:xfrm>
          <a:prstGeom prst="rect">
            <a:avLst/>
          </a:prstGeom>
        </p:spPr>
      </p:pic>
      <p:sp>
        <p:nvSpPr>
          <p:cNvPr id="18" name="テキスト ボックス 17">
            <a:extLst>
              <a:ext uri="{FF2B5EF4-FFF2-40B4-BE49-F238E27FC236}">
                <a16:creationId xmlns:a16="http://schemas.microsoft.com/office/drawing/2014/main" xmlns="" id="{9ACF5A84-F936-453F-A1D6-5F54B56EE005}"/>
              </a:ext>
            </a:extLst>
          </p:cNvPr>
          <p:cNvSpPr txBox="1"/>
          <p:nvPr/>
        </p:nvSpPr>
        <p:spPr>
          <a:xfrm>
            <a:off x="1897831" y="4030255"/>
            <a:ext cx="2954655" cy="461665"/>
          </a:xfrm>
          <a:prstGeom prst="rect">
            <a:avLst/>
          </a:prstGeom>
          <a:noFill/>
        </p:spPr>
        <p:txBody>
          <a:bodyPr wrap="none" rtlCol="0">
            <a:spAutoFit/>
          </a:bodyPr>
          <a:lstStyle/>
          <a:p>
            <a:r>
              <a:rPr kumimoji="1" lang="ja-JP" altLang="en-US" sz="2400" dirty="0"/>
              <a:t>やさいの切り方は？</a:t>
            </a:r>
          </a:p>
        </p:txBody>
      </p:sp>
      <p:pic>
        <p:nvPicPr>
          <p:cNvPr id="9" name="図 8" descr="食べ物 が含まれている画像&#10;&#10;自動的に生成された説明">
            <a:extLst>
              <a:ext uri="{FF2B5EF4-FFF2-40B4-BE49-F238E27FC236}">
                <a16:creationId xmlns:a16="http://schemas.microsoft.com/office/drawing/2014/main" xmlns="" id="{510FD01F-1445-4D5D-8C16-CBCD460B35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207" y="5226966"/>
            <a:ext cx="1298377" cy="1298377"/>
          </a:xfrm>
          <a:prstGeom prst="rect">
            <a:avLst/>
          </a:prstGeom>
        </p:spPr>
      </p:pic>
      <p:pic>
        <p:nvPicPr>
          <p:cNvPr id="11" name="図 10">
            <a:extLst>
              <a:ext uri="{FF2B5EF4-FFF2-40B4-BE49-F238E27FC236}">
                <a16:creationId xmlns:a16="http://schemas.microsoft.com/office/drawing/2014/main" xmlns="" id="{05337638-8B6A-4E93-9C10-765D6ED9B5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712" y="5049247"/>
            <a:ext cx="1298377" cy="1298377"/>
          </a:xfrm>
          <a:prstGeom prst="rect">
            <a:avLst/>
          </a:prstGeom>
        </p:spPr>
      </p:pic>
      <p:sp>
        <p:nvSpPr>
          <p:cNvPr id="23" name="テキスト ボックス 22">
            <a:extLst>
              <a:ext uri="{FF2B5EF4-FFF2-40B4-BE49-F238E27FC236}">
                <a16:creationId xmlns:a16="http://schemas.microsoft.com/office/drawing/2014/main" xmlns="" id="{09BED1E0-6913-42F6-9FE7-038664CE9C0D}"/>
              </a:ext>
            </a:extLst>
          </p:cNvPr>
          <p:cNvSpPr txBox="1"/>
          <p:nvPr/>
        </p:nvSpPr>
        <p:spPr>
          <a:xfrm>
            <a:off x="2305951" y="5427562"/>
            <a:ext cx="2646878" cy="461665"/>
          </a:xfrm>
          <a:prstGeom prst="rect">
            <a:avLst/>
          </a:prstGeom>
          <a:noFill/>
        </p:spPr>
        <p:txBody>
          <a:bodyPr wrap="none" rtlCol="0">
            <a:spAutoFit/>
          </a:bodyPr>
          <a:lstStyle/>
          <a:p>
            <a:r>
              <a:rPr kumimoji="1" lang="ja-JP" altLang="en-US" sz="2400" dirty="0"/>
              <a:t>カレーの硬さは？</a:t>
            </a:r>
          </a:p>
        </p:txBody>
      </p:sp>
      <p:sp>
        <p:nvSpPr>
          <p:cNvPr id="24" name="テキスト ボックス 23">
            <a:extLst>
              <a:ext uri="{FF2B5EF4-FFF2-40B4-BE49-F238E27FC236}">
                <a16:creationId xmlns:a16="http://schemas.microsoft.com/office/drawing/2014/main" xmlns="" id="{5B03B0AF-1D08-470B-9615-DD0F2CC325C8}"/>
              </a:ext>
            </a:extLst>
          </p:cNvPr>
          <p:cNvSpPr txBox="1"/>
          <p:nvPr/>
        </p:nvSpPr>
        <p:spPr>
          <a:xfrm>
            <a:off x="5436096" y="5058230"/>
            <a:ext cx="3569557" cy="830997"/>
          </a:xfrm>
          <a:prstGeom prst="rect">
            <a:avLst/>
          </a:prstGeom>
          <a:solidFill>
            <a:schemeClr val="accent2">
              <a:lumMod val="40000"/>
              <a:lumOff val="60000"/>
            </a:schemeClr>
          </a:solidFill>
        </p:spPr>
        <p:txBody>
          <a:bodyPr wrap="square" rtlCol="0">
            <a:spAutoFit/>
          </a:bodyPr>
          <a:lstStyle/>
          <a:p>
            <a:r>
              <a:rPr kumimoji="1" lang="ja-JP" altLang="en-US" sz="2400" b="1" dirty="0">
                <a:solidFill>
                  <a:srgbClr val="FF0000"/>
                </a:solidFill>
              </a:rPr>
              <a:t>僕はお母さんのカレーを作って食べたいんだ。</a:t>
            </a:r>
          </a:p>
        </p:txBody>
      </p:sp>
      <p:sp>
        <p:nvSpPr>
          <p:cNvPr id="25" name="テキスト ボックス 24">
            <a:extLst>
              <a:ext uri="{FF2B5EF4-FFF2-40B4-BE49-F238E27FC236}">
                <a16:creationId xmlns:a16="http://schemas.microsoft.com/office/drawing/2014/main" xmlns="" id="{4EFBCB44-CFF1-4360-A091-35645BB5F260}"/>
              </a:ext>
            </a:extLst>
          </p:cNvPr>
          <p:cNvSpPr txBox="1"/>
          <p:nvPr/>
        </p:nvSpPr>
        <p:spPr>
          <a:xfrm>
            <a:off x="2051719" y="2900715"/>
            <a:ext cx="3877985" cy="584775"/>
          </a:xfrm>
          <a:prstGeom prst="rect">
            <a:avLst/>
          </a:prstGeom>
          <a:noFill/>
        </p:spPr>
        <p:txBody>
          <a:bodyPr wrap="none" rtlCol="0">
            <a:spAutoFit/>
          </a:bodyPr>
          <a:lstStyle/>
          <a:p>
            <a:r>
              <a:rPr lang="ja-JP" altLang="en-US" sz="1600" dirty="0">
                <a:solidFill>
                  <a:srgbClr val="FF0000"/>
                </a:solidFill>
              </a:rPr>
              <a:t>（お母さんの</a:t>
            </a:r>
            <a:r>
              <a:rPr lang="ja-JP" altLang="en-US" sz="1600" dirty="0" err="1">
                <a:solidFill>
                  <a:srgbClr val="FF0000"/>
                </a:solidFill>
              </a:rPr>
              <a:t>は</a:t>
            </a:r>
            <a:r>
              <a:rPr lang="ja-JP" altLang="en-US" sz="1600" dirty="0">
                <a:solidFill>
                  <a:srgbClr val="FF0000"/>
                </a:solidFill>
              </a:rPr>
              <a:t>グ○コの中辛だけど</a:t>
            </a:r>
            <a:r>
              <a:rPr lang="en-US" altLang="ja-JP" sz="1600" dirty="0">
                <a:solidFill>
                  <a:srgbClr val="FF0000"/>
                </a:solidFill>
              </a:rPr>
              <a:t>…</a:t>
            </a:r>
            <a:r>
              <a:rPr lang="ja-JP" altLang="en-US" sz="1600" dirty="0">
                <a:solidFill>
                  <a:srgbClr val="FF0000"/>
                </a:solidFill>
              </a:rPr>
              <a:t>）</a:t>
            </a:r>
            <a:endParaRPr lang="en-US" altLang="ja-JP" sz="1600" dirty="0">
              <a:solidFill>
                <a:srgbClr val="FF0000"/>
              </a:solidFill>
            </a:endParaRPr>
          </a:p>
          <a:p>
            <a:r>
              <a:rPr lang="ja-JP" altLang="en-US" sz="1600" dirty="0">
                <a:solidFill>
                  <a:schemeClr val="tx2"/>
                </a:solidFill>
              </a:rPr>
              <a:t>お金が勿体ないから安ければなんでも</a:t>
            </a:r>
            <a:r>
              <a:rPr lang="en-US" altLang="ja-JP" sz="1600" dirty="0">
                <a:solidFill>
                  <a:schemeClr val="tx2"/>
                </a:solidFill>
              </a:rPr>
              <a:t>…</a:t>
            </a:r>
          </a:p>
        </p:txBody>
      </p:sp>
      <p:sp>
        <p:nvSpPr>
          <p:cNvPr id="26" name="テキスト ボックス 25">
            <a:extLst>
              <a:ext uri="{FF2B5EF4-FFF2-40B4-BE49-F238E27FC236}">
                <a16:creationId xmlns:a16="http://schemas.microsoft.com/office/drawing/2014/main" xmlns="" id="{CA524348-B77B-4554-AA36-96A2FB56355B}"/>
              </a:ext>
            </a:extLst>
          </p:cNvPr>
          <p:cNvSpPr txBox="1"/>
          <p:nvPr/>
        </p:nvSpPr>
        <p:spPr>
          <a:xfrm>
            <a:off x="1925122" y="4432858"/>
            <a:ext cx="3467616" cy="584775"/>
          </a:xfrm>
          <a:prstGeom prst="rect">
            <a:avLst/>
          </a:prstGeom>
          <a:noFill/>
        </p:spPr>
        <p:txBody>
          <a:bodyPr wrap="none" rtlCol="0">
            <a:spAutoFit/>
          </a:bodyPr>
          <a:lstStyle/>
          <a:p>
            <a:r>
              <a:rPr lang="ja-JP" altLang="en-US" sz="1600" dirty="0">
                <a:solidFill>
                  <a:srgbClr val="FF0000"/>
                </a:solidFill>
              </a:rPr>
              <a:t>（お母さんの</a:t>
            </a:r>
            <a:r>
              <a:rPr lang="ja-JP" altLang="en-US" sz="1600" dirty="0" err="1">
                <a:solidFill>
                  <a:srgbClr val="FF0000"/>
                </a:solidFill>
              </a:rPr>
              <a:t>はは</a:t>
            </a:r>
            <a:r>
              <a:rPr lang="ja-JP" altLang="en-US" sz="1600" dirty="0">
                <a:solidFill>
                  <a:srgbClr val="FF0000"/>
                </a:solidFill>
              </a:rPr>
              <a:t>乱切りだけど</a:t>
            </a:r>
            <a:r>
              <a:rPr lang="en-US" altLang="ja-JP" sz="1600" dirty="0">
                <a:solidFill>
                  <a:srgbClr val="FF0000"/>
                </a:solidFill>
              </a:rPr>
              <a:t>…</a:t>
            </a:r>
            <a:r>
              <a:rPr lang="ja-JP" altLang="en-US" sz="1600" dirty="0">
                <a:solidFill>
                  <a:srgbClr val="FF0000"/>
                </a:solidFill>
              </a:rPr>
              <a:t>）</a:t>
            </a:r>
            <a:endParaRPr lang="en-US" altLang="ja-JP" sz="1600" dirty="0">
              <a:solidFill>
                <a:srgbClr val="FF0000"/>
              </a:solidFill>
            </a:endParaRPr>
          </a:p>
          <a:p>
            <a:r>
              <a:rPr lang="ja-JP" altLang="en-US" sz="1600" dirty="0">
                <a:solidFill>
                  <a:schemeClr val="tx2"/>
                </a:solidFill>
              </a:rPr>
              <a:t>野菜は苦手だからさいの目に</a:t>
            </a:r>
            <a:r>
              <a:rPr lang="en-US" altLang="ja-JP" sz="1600" dirty="0">
                <a:solidFill>
                  <a:schemeClr val="tx2"/>
                </a:solidFill>
              </a:rPr>
              <a:t>…</a:t>
            </a:r>
          </a:p>
        </p:txBody>
      </p:sp>
      <p:sp>
        <p:nvSpPr>
          <p:cNvPr id="27" name="テキスト ボックス 26">
            <a:extLst>
              <a:ext uri="{FF2B5EF4-FFF2-40B4-BE49-F238E27FC236}">
                <a16:creationId xmlns:a16="http://schemas.microsoft.com/office/drawing/2014/main" xmlns="" id="{7E3FC213-331B-4C58-9C18-D9C57294740E}"/>
              </a:ext>
            </a:extLst>
          </p:cNvPr>
          <p:cNvSpPr txBox="1"/>
          <p:nvPr/>
        </p:nvSpPr>
        <p:spPr>
          <a:xfrm>
            <a:off x="2367497" y="5851708"/>
            <a:ext cx="3262432" cy="584775"/>
          </a:xfrm>
          <a:prstGeom prst="rect">
            <a:avLst/>
          </a:prstGeom>
          <a:noFill/>
        </p:spPr>
        <p:txBody>
          <a:bodyPr wrap="none" rtlCol="0">
            <a:spAutoFit/>
          </a:bodyPr>
          <a:lstStyle/>
          <a:p>
            <a:r>
              <a:rPr lang="ja-JP" altLang="en-US" sz="1600" dirty="0">
                <a:solidFill>
                  <a:srgbClr val="FF0000"/>
                </a:solidFill>
              </a:rPr>
              <a:t>（お母さんは少しゆるいけど</a:t>
            </a:r>
            <a:r>
              <a:rPr lang="en-US" altLang="ja-JP" sz="1600" dirty="0">
                <a:solidFill>
                  <a:srgbClr val="FF0000"/>
                </a:solidFill>
              </a:rPr>
              <a:t>…</a:t>
            </a:r>
            <a:r>
              <a:rPr lang="ja-JP" altLang="en-US" sz="1600" dirty="0">
                <a:solidFill>
                  <a:srgbClr val="FF0000"/>
                </a:solidFill>
              </a:rPr>
              <a:t>）</a:t>
            </a:r>
            <a:endParaRPr lang="en-US" altLang="ja-JP" sz="1600" dirty="0">
              <a:solidFill>
                <a:srgbClr val="FF0000"/>
              </a:solidFill>
            </a:endParaRPr>
          </a:p>
          <a:p>
            <a:r>
              <a:rPr lang="ja-JP" altLang="en-US" sz="1600" dirty="0">
                <a:solidFill>
                  <a:schemeClr val="tx2"/>
                </a:solidFill>
              </a:rPr>
              <a:t>ルーの説明どおりに作らないと</a:t>
            </a:r>
            <a:r>
              <a:rPr lang="en-US" altLang="ja-JP" sz="1600" dirty="0">
                <a:solidFill>
                  <a:schemeClr val="tx2"/>
                </a:solidFill>
              </a:rPr>
              <a:t>…</a:t>
            </a:r>
          </a:p>
        </p:txBody>
      </p:sp>
      <p:pic>
        <p:nvPicPr>
          <p:cNvPr id="16" name="図 15">
            <a:extLst>
              <a:ext uri="{FF2B5EF4-FFF2-40B4-BE49-F238E27FC236}">
                <a16:creationId xmlns:a16="http://schemas.microsoft.com/office/drawing/2014/main" xmlns="" id="{4A59BDA3-C44A-44B2-9E44-9E0428A1A2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9704" y="1800868"/>
            <a:ext cx="2812628" cy="3228267"/>
          </a:xfrm>
          <a:prstGeom prst="rect">
            <a:avLst/>
          </a:prstGeom>
        </p:spPr>
      </p:pic>
      <p:sp>
        <p:nvSpPr>
          <p:cNvPr id="2" name="正方形/長方形 1">
            <a:extLst>
              <a:ext uri="{FF2B5EF4-FFF2-40B4-BE49-F238E27FC236}">
                <a16:creationId xmlns:a16="http://schemas.microsoft.com/office/drawing/2014/main" xmlns="" id="{450EA197-7BDE-4C0E-9DFA-768403A812F3}"/>
              </a:ext>
            </a:extLst>
          </p:cNvPr>
          <p:cNvSpPr/>
          <p:nvPr/>
        </p:nvSpPr>
        <p:spPr>
          <a:xfrm>
            <a:off x="323528" y="2094615"/>
            <a:ext cx="8682125" cy="4430728"/>
          </a:xfrm>
          <a:prstGeom prst="rect">
            <a:avLst/>
          </a:prstGeom>
          <a:solidFill>
            <a:srgbClr val="D59CB5">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ln w="19050">
                  <a:solidFill>
                    <a:srgbClr val="FF0000"/>
                  </a:solidFill>
                </a:ln>
                <a:solidFill>
                  <a:schemeClr val="bg1"/>
                </a:solidFill>
              </a:rPr>
              <a:t>同じカレーだけど、結果が違う</a:t>
            </a:r>
          </a:p>
        </p:txBody>
      </p:sp>
      <p:sp>
        <p:nvSpPr>
          <p:cNvPr id="19" name="タイトル 1">
            <a:extLst>
              <a:ext uri="{FF2B5EF4-FFF2-40B4-BE49-F238E27FC236}">
                <a16:creationId xmlns:a16="http://schemas.microsoft.com/office/drawing/2014/main" xmlns="" id="{624659F5-3DAA-4F47-9305-F0882109E2AF}"/>
              </a:ext>
            </a:extLst>
          </p:cNvPr>
          <p:cNvSpPr txBox="1">
            <a:spLocks/>
          </p:cNvSpPr>
          <p:nvPr/>
        </p:nvSpPr>
        <p:spPr>
          <a:xfrm>
            <a:off x="267265" y="-61179"/>
            <a:ext cx="867101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t>なぜ支援手順書が必要なのか</a:t>
            </a:r>
          </a:p>
        </p:txBody>
      </p:sp>
    </p:spTree>
    <p:extLst>
      <p:ext uri="{BB962C8B-B14F-4D97-AF65-F5344CB8AC3E}">
        <p14:creationId xmlns:p14="http://schemas.microsoft.com/office/powerpoint/2010/main" val="185262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BD084008-6660-4E21-950C-6C75D13B8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142" y="1508747"/>
            <a:ext cx="1461325" cy="1461325"/>
          </a:xfrm>
          <a:prstGeom prst="rect">
            <a:avLst/>
          </a:prstGeom>
        </p:spPr>
      </p:pic>
      <p:sp>
        <p:nvSpPr>
          <p:cNvPr id="5" name="テキスト ボックス 4">
            <a:extLst>
              <a:ext uri="{FF2B5EF4-FFF2-40B4-BE49-F238E27FC236}">
                <a16:creationId xmlns:a16="http://schemas.microsoft.com/office/drawing/2014/main" xmlns="" id="{3C918514-707B-4D28-B444-55B737072BF3}"/>
              </a:ext>
            </a:extLst>
          </p:cNvPr>
          <p:cNvSpPr txBox="1"/>
          <p:nvPr/>
        </p:nvSpPr>
        <p:spPr>
          <a:xfrm>
            <a:off x="1177887" y="1768576"/>
            <a:ext cx="6032421" cy="461665"/>
          </a:xfrm>
          <a:prstGeom prst="rect">
            <a:avLst/>
          </a:prstGeom>
          <a:noFill/>
        </p:spPr>
        <p:txBody>
          <a:bodyPr wrap="none" rtlCol="0">
            <a:spAutoFit/>
          </a:bodyPr>
          <a:lstStyle/>
          <a:p>
            <a:r>
              <a:rPr kumimoji="1" lang="ja-JP" altLang="en-US" sz="2400" b="1" dirty="0"/>
              <a:t>「お母さんのカレー」ってどんなカレー？</a:t>
            </a:r>
          </a:p>
        </p:txBody>
      </p:sp>
      <p:sp>
        <p:nvSpPr>
          <p:cNvPr id="16" name="テキスト ボックス 15">
            <a:extLst>
              <a:ext uri="{FF2B5EF4-FFF2-40B4-BE49-F238E27FC236}">
                <a16:creationId xmlns:a16="http://schemas.microsoft.com/office/drawing/2014/main" xmlns="" id="{BE7FA313-475C-43C8-B083-C62A7425003B}"/>
              </a:ext>
            </a:extLst>
          </p:cNvPr>
          <p:cNvSpPr txBox="1"/>
          <p:nvPr/>
        </p:nvSpPr>
        <p:spPr>
          <a:xfrm>
            <a:off x="220533" y="1087241"/>
            <a:ext cx="8954768" cy="646331"/>
          </a:xfrm>
          <a:prstGeom prst="rect">
            <a:avLst/>
          </a:prstGeom>
          <a:noFill/>
        </p:spPr>
        <p:txBody>
          <a:bodyPr wrap="square" rtlCol="0">
            <a:spAutoFit/>
          </a:bodyPr>
          <a:lstStyle/>
          <a:p>
            <a:r>
              <a:rPr kumimoji="1" lang="ja-JP" altLang="en-US" sz="3600" b="1" dirty="0"/>
              <a:t>支援手順書から利用者にわかる提示を作る</a:t>
            </a:r>
          </a:p>
        </p:txBody>
      </p:sp>
      <p:sp>
        <p:nvSpPr>
          <p:cNvPr id="19" name="テキスト ボックス 18">
            <a:extLst>
              <a:ext uri="{FF2B5EF4-FFF2-40B4-BE49-F238E27FC236}">
                <a16:creationId xmlns:a16="http://schemas.microsoft.com/office/drawing/2014/main" xmlns="" id="{A07C6869-43BF-45A9-B995-7F95876BCFE4}"/>
              </a:ext>
            </a:extLst>
          </p:cNvPr>
          <p:cNvSpPr txBox="1"/>
          <p:nvPr/>
        </p:nvSpPr>
        <p:spPr>
          <a:xfrm>
            <a:off x="4485675" y="2996268"/>
            <a:ext cx="4108817" cy="646331"/>
          </a:xfrm>
          <a:prstGeom prst="rect">
            <a:avLst/>
          </a:prstGeom>
          <a:noFill/>
        </p:spPr>
        <p:txBody>
          <a:bodyPr wrap="none" rtlCol="0">
            <a:spAutoFit/>
          </a:bodyPr>
          <a:lstStyle/>
          <a:p>
            <a:r>
              <a:rPr lang="ja-JP" altLang="en-US" b="1" dirty="0"/>
              <a:t>利用者本人が確認しながら順を追って</a:t>
            </a:r>
            <a:endParaRPr lang="en-US" altLang="ja-JP" b="1" dirty="0"/>
          </a:p>
          <a:p>
            <a:r>
              <a:rPr lang="ja-JP" altLang="en-US" b="1" dirty="0"/>
              <a:t>活動するための順番が記載されたもの</a:t>
            </a:r>
            <a:endParaRPr lang="en-US" altLang="ja-JP" b="1" dirty="0"/>
          </a:p>
        </p:txBody>
      </p:sp>
      <p:sp>
        <p:nvSpPr>
          <p:cNvPr id="20" name="テキスト ボックス 19">
            <a:extLst>
              <a:ext uri="{FF2B5EF4-FFF2-40B4-BE49-F238E27FC236}">
                <a16:creationId xmlns:a16="http://schemas.microsoft.com/office/drawing/2014/main" xmlns="" id="{C4C117F5-A98C-4A25-85CF-EA6A8E727C50}"/>
              </a:ext>
            </a:extLst>
          </p:cNvPr>
          <p:cNvSpPr txBox="1"/>
          <p:nvPr/>
        </p:nvSpPr>
        <p:spPr>
          <a:xfrm>
            <a:off x="416908" y="2348294"/>
            <a:ext cx="3877985" cy="646331"/>
          </a:xfrm>
          <a:prstGeom prst="rect">
            <a:avLst/>
          </a:prstGeom>
          <a:noFill/>
        </p:spPr>
        <p:txBody>
          <a:bodyPr wrap="none" rtlCol="0">
            <a:spAutoFit/>
          </a:bodyPr>
          <a:lstStyle/>
          <a:p>
            <a:r>
              <a:rPr lang="ja-JP" altLang="en-US" sz="3600" b="1"/>
              <a:t>支援手順</a:t>
            </a:r>
            <a:r>
              <a:rPr kumimoji="1" lang="ja-JP" altLang="en-US" sz="3600" b="1"/>
              <a:t>書（例）</a:t>
            </a:r>
            <a:endParaRPr kumimoji="1" lang="ja-JP" altLang="en-US" sz="3600" b="1" dirty="0"/>
          </a:p>
        </p:txBody>
      </p:sp>
      <p:sp>
        <p:nvSpPr>
          <p:cNvPr id="21" name="テキスト ボックス 20">
            <a:extLst>
              <a:ext uri="{FF2B5EF4-FFF2-40B4-BE49-F238E27FC236}">
                <a16:creationId xmlns:a16="http://schemas.microsoft.com/office/drawing/2014/main" xmlns="" id="{83AF998D-E0DE-4BE9-BDC6-59D844541F6F}"/>
              </a:ext>
            </a:extLst>
          </p:cNvPr>
          <p:cNvSpPr txBox="1"/>
          <p:nvPr/>
        </p:nvSpPr>
        <p:spPr>
          <a:xfrm>
            <a:off x="441768" y="2898374"/>
            <a:ext cx="3877985" cy="646331"/>
          </a:xfrm>
          <a:prstGeom prst="rect">
            <a:avLst/>
          </a:prstGeom>
          <a:noFill/>
        </p:spPr>
        <p:txBody>
          <a:bodyPr wrap="none" rtlCol="0">
            <a:spAutoFit/>
          </a:bodyPr>
          <a:lstStyle/>
          <a:p>
            <a:r>
              <a:rPr kumimoji="1" lang="ja-JP" altLang="en-US" b="1" dirty="0"/>
              <a:t>支援するために支援者が必要な</a:t>
            </a:r>
            <a:endParaRPr kumimoji="1" lang="en-US" altLang="ja-JP" b="1" dirty="0"/>
          </a:p>
          <a:p>
            <a:r>
              <a:rPr lang="ja-JP" altLang="en-US" b="1" dirty="0"/>
              <a:t>支援手順とポイントを記載したもの</a:t>
            </a:r>
            <a:endParaRPr lang="en-US" altLang="ja-JP" b="1" dirty="0"/>
          </a:p>
        </p:txBody>
      </p:sp>
      <p:pic>
        <p:nvPicPr>
          <p:cNvPr id="10" name="図 9" descr="室内, テーブル, 食べ物, 座っている が含まれている画像&#10;&#10;自動的に生成された説明">
            <a:extLst>
              <a:ext uri="{FF2B5EF4-FFF2-40B4-BE49-F238E27FC236}">
                <a16:creationId xmlns:a16="http://schemas.microsoft.com/office/drawing/2014/main" xmlns="" id="{7B5C1006-0E9A-4232-8516-5D62FC876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654" y="3657863"/>
            <a:ext cx="2287283" cy="2170145"/>
          </a:xfrm>
          <a:prstGeom prst="rect">
            <a:avLst/>
          </a:prstGeom>
          <a:ln>
            <a:noFill/>
          </a:ln>
          <a:effectLst>
            <a:outerShdw blurRad="292100" dist="139700" dir="2700000" algn="tl" rotWithShape="0">
              <a:srgbClr val="333333">
                <a:alpha val="65000"/>
              </a:srgbClr>
            </a:outerShdw>
          </a:effectLst>
        </p:spPr>
      </p:pic>
      <p:pic>
        <p:nvPicPr>
          <p:cNvPr id="3" name="図 2">
            <a:extLst>
              <a:ext uri="{FF2B5EF4-FFF2-40B4-BE49-F238E27FC236}">
                <a16:creationId xmlns:a16="http://schemas.microsoft.com/office/drawing/2014/main" xmlns="" id="{FAA7E58D-6B4E-7940-8391-3B8D3765D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38" y="3544705"/>
            <a:ext cx="3172165" cy="3453034"/>
          </a:xfrm>
          <a:prstGeom prst="rect">
            <a:avLst/>
          </a:prstGeom>
          <a:ln>
            <a:noFill/>
          </a:ln>
          <a:effectLst>
            <a:outerShdw blurRad="292100" dist="139700" dir="2700000" algn="tl" rotWithShape="0">
              <a:srgbClr val="333333">
                <a:alpha val="65000"/>
              </a:srgbClr>
            </a:outerShdw>
          </a:effectLst>
        </p:spPr>
      </p:pic>
      <p:pic>
        <p:nvPicPr>
          <p:cNvPr id="7" name="図 6">
            <a:extLst>
              <a:ext uri="{FF2B5EF4-FFF2-40B4-BE49-F238E27FC236}">
                <a16:creationId xmlns:a16="http://schemas.microsoft.com/office/drawing/2014/main" xmlns="" id="{D8F0BAD5-E6B9-4B40-B9E8-DF5F07BC45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521" y="3635844"/>
            <a:ext cx="1928047" cy="2356502"/>
          </a:xfrm>
          <a:prstGeom prst="rect">
            <a:avLst/>
          </a:prstGeom>
          <a:ln>
            <a:noFill/>
          </a:ln>
          <a:effectLst>
            <a:outerShdw blurRad="292100" dist="139700" dir="2700000" algn="tl" rotWithShape="0">
              <a:srgbClr val="333333">
                <a:alpha val="65000"/>
              </a:srgbClr>
            </a:outerShdw>
          </a:effectLst>
        </p:spPr>
      </p:pic>
      <p:sp>
        <p:nvSpPr>
          <p:cNvPr id="18" name="テキスト ボックス 17">
            <a:extLst>
              <a:ext uri="{FF2B5EF4-FFF2-40B4-BE49-F238E27FC236}">
                <a16:creationId xmlns:a16="http://schemas.microsoft.com/office/drawing/2014/main" xmlns="" id="{C0AF1B14-1719-A64E-A1FA-5BC2980296AB}"/>
              </a:ext>
            </a:extLst>
          </p:cNvPr>
          <p:cNvSpPr txBox="1"/>
          <p:nvPr/>
        </p:nvSpPr>
        <p:spPr>
          <a:xfrm>
            <a:off x="4476190" y="6212505"/>
            <a:ext cx="4570482" cy="646331"/>
          </a:xfrm>
          <a:prstGeom prst="rect">
            <a:avLst/>
          </a:prstGeom>
          <a:noFill/>
        </p:spPr>
        <p:txBody>
          <a:bodyPr wrap="none" rtlCol="0">
            <a:spAutoFit/>
          </a:bodyPr>
          <a:lstStyle/>
          <a:p>
            <a:r>
              <a:rPr lang="ja-JP" altLang="en-US" b="1" dirty="0">
                <a:solidFill>
                  <a:srgbClr val="FF0000"/>
                </a:solidFill>
              </a:rPr>
              <a:t>手順の提示は、その人にあった方法で行い</a:t>
            </a:r>
            <a:endParaRPr lang="en-US" altLang="ja-JP" b="1" dirty="0">
              <a:solidFill>
                <a:srgbClr val="FF0000"/>
              </a:solidFill>
            </a:endParaRPr>
          </a:p>
          <a:p>
            <a:r>
              <a:rPr lang="ja-JP" altLang="en-US" b="1" dirty="0">
                <a:solidFill>
                  <a:srgbClr val="FF0000"/>
                </a:solidFill>
              </a:rPr>
              <a:t>場面ごとに作成します。</a:t>
            </a:r>
            <a:endParaRPr lang="en-US" altLang="ja-JP" b="1" dirty="0">
              <a:solidFill>
                <a:srgbClr val="FF0000"/>
              </a:solidFill>
            </a:endParaRPr>
          </a:p>
        </p:txBody>
      </p:sp>
      <p:sp>
        <p:nvSpPr>
          <p:cNvPr id="15" name="タイトル 1">
            <a:extLst>
              <a:ext uri="{FF2B5EF4-FFF2-40B4-BE49-F238E27FC236}">
                <a16:creationId xmlns:a16="http://schemas.microsoft.com/office/drawing/2014/main" xmlns="" id="{7C79926C-F844-4D38-B17C-8EF66148E07D}"/>
              </a:ext>
            </a:extLst>
          </p:cNvPr>
          <p:cNvSpPr txBox="1">
            <a:spLocks/>
          </p:cNvSpPr>
          <p:nvPr/>
        </p:nvSpPr>
        <p:spPr>
          <a:xfrm>
            <a:off x="236495" y="-34339"/>
            <a:ext cx="867101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t>なぜ支援手順書が必要なのか</a:t>
            </a:r>
          </a:p>
        </p:txBody>
      </p:sp>
    </p:spTree>
    <p:extLst>
      <p:ext uri="{BB962C8B-B14F-4D97-AF65-F5344CB8AC3E}">
        <p14:creationId xmlns:p14="http://schemas.microsoft.com/office/powerpoint/2010/main" val="388921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a:bodyPr>
          <a:lstStyle/>
          <a:p>
            <a:r>
              <a:rPr lang="ja-JP" altLang="en-US" sz="4000" b="1" dirty="0"/>
              <a:t>つぎに繋げていくために</a:t>
            </a:r>
            <a:endParaRPr kumimoji="1" lang="ja-JP" altLang="en-US" sz="4000" b="1" dirty="0"/>
          </a:p>
        </p:txBody>
      </p:sp>
      <p:sp>
        <p:nvSpPr>
          <p:cNvPr id="5" name="テキスト ボックス 4">
            <a:extLst>
              <a:ext uri="{FF2B5EF4-FFF2-40B4-BE49-F238E27FC236}">
                <a16:creationId xmlns:a16="http://schemas.microsoft.com/office/drawing/2014/main" xmlns="" id="{C0B13FBE-45FE-4523-A21C-A81332A1CC28}"/>
              </a:ext>
            </a:extLst>
          </p:cNvPr>
          <p:cNvSpPr txBox="1"/>
          <p:nvPr/>
        </p:nvSpPr>
        <p:spPr>
          <a:xfrm>
            <a:off x="457200" y="1268760"/>
            <a:ext cx="8229600" cy="1200329"/>
          </a:xfrm>
          <a:prstGeom prst="rect">
            <a:avLst/>
          </a:prstGeom>
          <a:noFill/>
        </p:spPr>
        <p:txBody>
          <a:bodyPr wrap="square" rtlCol="0">
            <a:spAutoFit/>
          </a:bodyPr>
          <a:lstStyle/>
          <a:p>
            <a:r>
              <a:rPr kumimoji="1" lang="ja-JP" altLang="en-US" dirty="0"/>
              <a:t>支援を行った際、的確に支援が行われているのかどうか、改善点があるのか</a:t>
            </a:r>
            <a:endParaRPr kumimoji="1" lang="en-US" altLang="ja-JP" dirty="0"/>
          </a:p>
          <a:p>
            <a:r>
              <a:rPr lang="ja-JP" altLang="en-US" dirty="0"/>
              <a:t>記録を取り繋げていきます。</a:t>
            </a:r>
            <a:endParaRPr lang="en-US" altLang="ja-JP" dirty="0"/>
          </a:p>
          <a:p>
            <a:r>
              <a:rPr kumimoji="1" lang="ja-JP" altLang="en-US" b="1" dirty="0">
                <a:solidFill>
                  <a:srgbClr val="FF0000"/>
                </a:solidFill>
              </a:rPr>
              <a:t>記録の方法は特に決まりはありません</a:t>
            </a:r>
            <a:r>
              <a:rPr kumimoji="1" lang="ja-JP" altLang="en-US" dirty="0"/>
              <a:t>が、分析などがしやすい方法をおすすめします。</a:t>
            </a:r>
            <a:endParaRPr kumimoji="1" lang="en-US" altLang="ja-JP" dirty="0"/>
          </a:p>
        </p:txBody>
      </p:sp>
      <p:pic>
        <p:nvPicPr>
          <p:cNvPr id="7" name="図 6">
            <a:extLst>
              <a:ext uri="{FF2B5EF4-FFF2-40B4-BE49-F238E27FC236}">
                <a16:creationId xmlns:a16="http://schemas.microsoft.com/office/drawing/2014/main" xmlns="" id="{473A7B8B-3B5D-4644-9032-94F523E04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608" y="2366809"/>
            <a:ext cx="3956748" cy="3828767"/>
          </a:xfrm>
          <a:prstGeom prst="rect">
            <a:avLst/>
          </a:prstGeom>
          <a:ln>
            <a:noFill/>
          </a:ln>
          <a:effectLst>
            <a:outerShdw blurRad="292100" dist="139700" dir="2700000" algn="tl" rotWithShape="0">
              <a:srgbClr val="333333">
                <a:alpha val="65000"/>
              </a:srgbClr>
            </a:outerShdw>
          </a:effectLst>
        </p:spPr>
      </p:pic>
      <p:pic>
        <p:nvPicPr>
          <p:cNvPr id="9" name="図 8" descr="テキスト が含まれている画像&#10;&#10;自動的に生成された説明">
            <a:extLst>
              <a:ext uri="{FF2B5EF4-FFF2-40B4-BE49-F238E27FC236}">
                <a16:creationId xmlns:a16="http://schemas.microsoft.com/office/drawing/2014/main" xmlns="" id="{EF0B6344-94E4-5646-AB93-FF0BD424D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449862"/>
            <a:ext cx="4200534" cy="3643434"/>
          </a:xfrm>
          <a:prstGeom prst="rect">
            <a:avLst/>
          </a:prstGeom>
          <a:ln>
            <a:noFill/>
          </a:ln>
          <a:effectLst>
            <a:outerShdw blurRad="292100" dist="139700" dir="2700000" algn="tl" rotWithShape="0">
              <a:srgbClr val="333333">
                <a:alpha val="65000"/>
              </a:srgbClr>
            </a:outerShdw>
          </a:effectLst>
        </p:spPr>
      </p:pic>
      <p:sp>
        <p:nvSpPr>
          <p:cNvPr id="10" name="テキスト ボックス 9">
            <a:extLst>
              <a:ext uri="{FF2B5EF4-FFF2-40B4-BE49-F238E27FC236}">
                <a16:creationId xmlns:a16="http://schemas.microsoft.com/office/drawing/2014/main" xmlns="" id="{7CE8B697-BDDE-5E47-A4CE-3F44746A4589}"/>
              </a:ext>
            </a:extLst>
          </p:cNvPr>
          <p:cNvSpPr txBox="1"/>
          <p:nvPr/>
        </p:nvSpPr>
        <p:spPr>
          <a:xfrm>
            <a:off x="409262" y="6218126"/>
            <a:ext cx="8229600" cy="584775"/>
          </a:xfrm>
          <a:prstGeom prst="rect">
            <a:avLst/>
          </a:prstGeom>
          <a:noFill/>
        </p:spPr>
        <p:txBody>
          <a:bodyPr wrap="square" rtlCol="0">
            <a:spAutoFit/>
          </a:bodyPr>
          <a:lstStyle/>
          <a:p>
            <a:r>
              <a:rPr kumimoji="1" lang="ja-JP" altLang="en-US" sz="1600"/>
              <a:t>記録は、支援者が記録することにストレスがなく、かつ効率良くポイントを抑えられる方法を採用していく。</a:t>
            </a:r>
            <a:endParaRPr kumimoji="1" lang="en-US" altLang="ja-JP" sz="1600" dirty="0"/>
          </a:p>
        </p:txBody>
      </p:sp>
      <p:sp>
        <p:nvSpPr>
          <p:cNvPr id="3" name="円/楕円 2">
            <a:extLst>
              <a:ext uri="{FF2B5EF4-FFF2-40B4-BE49-F238E27FC236}">
                <a16:creationId xmlns:a16="http://schemas.microsoft.com/office/drawing/2014/main" xmlns="" id="{1F0BF757-330A-CF43-88FC-E6EF4A06F2E8}"/>
              </a:ext>
            </a:extLst>
          </p:cNvPr>
          <p:cNvSpPr/>
          <p:nvPr/>
        </p:nvSpPr>
        <p:spPr>
          <a:xfrm>
            <a:off x="457200" y="2416785"/>
            <a:ext cx="576064" cy="576064"/>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a:solidFill>
                  <a:schemeClr val="accent1"/>
                </a:solidFill>
              </a:rPr>
              <a:t>例</a:t>
            </a:r>
            <a:r>
              <a:rPr kumimoji="1" lang="ja-JP" altLang="en-US" sz="1000">
                <a:solidFill>
                  <a:schemeClr val="accent1"/>
                </a:solidFill>
              </a:rPr>
              <a:t>１</a:t>
            </a:r>
          </a:p>
        </p:txBody>
      </p:sp>
      <p:sp>
        <p:nvSpPr>
          <p:cNvPr id="8" name="円/楕円 7">
            <a:extLst>
              <a:ext uri="{FF2B5EF4-FFF2-40B4-BE49-F238E27FC236}">
                <a16:creationId xmlns:a16="http://schemas.microsoft.com/office/drawing/2014/main" xmlns="" id="{87A60992-87F3-364E-BD03-D5DCB33EE7B5}"/>
              </a:ext>
            </a:extLst>
          </p:cNvPr>
          <p:cNvSpPr/>
          <p:nvPr/>
        </p:nvSpPr>
        <p:spPr>
          <a:xfrm>
            <a:off x="4657734" y="2449862"/>
            <a:ext cx="576064" cy="576064"/>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a:solidFill>
                  <a:schemeClr val="accent1"/>
                </a:solidFill>
              </a:rPr>
              <a:t>例２</a:t>
            </a:r>
            <a:endParaRPr kumimoji="1" lang="ja-JP" altLang="en-US" sz="1000">
              <a:solidFill>
                <a:schemeClr val="accent1"/>
              </a:solidFill>
            </a:endParaRPr>
          </a:p>
        </p:txBody>
      </p:sp>
    </p:spTree>
    <p:extLst>
      <p:ext uri="{BB962C8B-B14F-4D97-AF65-F5344CB8AC3E}">
        <p14:creationId xmlns:p14="http://schemas.microsoft.com/office/powerpoint/2010/main" val="263805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a:bodyPr>
          <a:lstStyle/>
          <a:p>
            <a:r>
              <a:rPr kumimoji="1" lang="ja-JP" altLang="en-US" sz="4000" b="1" dirty="0"/>
              <a:t>結果を反映して修正</a:t>
            </a:r>
          </a:p>
        </p:txBody>
      </p:sp>
      <p:sp>
        <p:nvSpPr>
          <p:cNvPr id="5" name="テキスト ボックス 4">
            <a:extLst>
              <a:ext uri="{FF2B5EF4-FFF2-40B4-BE49-F238E27FC236}">
                <a16:creationId xmlns:a16="http://schemas.microsoft.com/office/drawing/2014/main" xmlns="" id="{C0B13FBE-45FE-4523-A21C-A81332A1CC28}"/>
              </a:ext>
            </a:extLst>
          </p:cNvPr>
          <p:cNvSpPr txBox="1"/>
          <p:nvPr/>
        </p:nvSpPr>
        <p:spPr>
          <a:xfrm>
            <a:off x="457200" y="1268760"/>
            <a:ext cx="8229600" cy="646331"/>
          </a:xfrm>
          <a:prstGeom prst="rect">
            <a:avLst/>
          </a:prstGeom>
          <a:noFill/>
        </p:spPr>
        <p:txBody>
          <a:bodyPr wrap="square" rtlCol="0">
            <a:spAutoFit/>
          </a:bodyPr>
          <a:lstStyle/>
          <a:p>
            <a:r>
              <a:rPr kumimoji="1" lang="ja-JP" altLang="en-US"/>
              <a:t>支援した結果を記録・共有し、さらに修正</a:t>
            </a:r>
            <a:r>
              <a:rPr lang="ja-JP" altLang="en-US"/>
              <a:t>・追加</a:t>
            </a:r>
            <a:r>
              <a:rPr kumimoji="1" lang="ja-JP" altLang="en-US"/>
              <a:t>したほうがいい支援を</a:t>
            </a:r>
            <a:endParaRPr kumimoji="1" lang="en-US" altLang="ja-JP" dirty="0"/>
          </a:p>
          <a:p>
            <a:r>
              <a:rPr kumimoji="1" lang="ja-JP" altLang="en-US"/>
              <a:t>リアルタイムで修正していくために、修正ポイントは明確し記録していきます。</a:t>
            </a:r>
            <a:endParaRPr kumimoji="1" lang="en-US" altLang="ja-JP" dirty="0"/>
          </a:p>
        </p:txBody>
      </p:sp>
      <p:pic>
        <p:nvPicPr>
          <p:cNvPr id="9" name="図 8" descr="テキスト が含まれている画像&#10;&#10;自動的に生成された説明">
            <a:extLst>
              <a:ext uri="{FF2B5EF4-FFF2-40B4-BE49-F238E27FC236}">
                <a16:creationId xmlns:a16="http://schemas.microsoft.com/office/drawing/2014/main" xmlns="" id="{EF0B6344-94E4-5646-AB93-FF0BD424D3A6}"/>
              </a:ext>
            </a:extLst>
          </p:cNvPr>
          <p:cNvPicPr>
            <a:picLocks noChangeAspect="1"/>
          </p:cNvPicPr>
          <p:nvPr/>
        </p:nvPicPr>
        <p:blipFill rotWithShape="1">
          <a:blip r:embed="rId3">
            <a:extLst>
              <a:ext uri="{28A0092B-C50C-407E-A947-70E740481C1C}">
                <a14:useLocalDpi xmlns:a14="http://schemas.microsoft.com/office/drawing/2010/main" val="0"/>
              </a:ext>
            </a:extLst>
          </a:blip>
          <a:srcRect l="32571"/>
          <a:stretch/>
        </p:blipFill>
        <p:spPr>
          <a:xfrm>
            <a:off x="179512" y="2132856"/>
            <a:ext cx="2832382" cy="3643434"/>
          </a:xfrm>
          <a:prstGeom prst="rect">
            <a:avLst/>
          </a:prstGeom>
          <a:ln>
            <a:noFill/>
          </a:ln>
          <a:effectLst>
            <a:outerShdw blurRad="292100" dist="139700" dir="2700000" algn="tl" rotWithShape="0">
              <a:srgbClr val="333333">
                <a:alpha val="65000"/>
              </a:srgbClr>
            </a:outerShdw>
          </a:effectLst>
        </p:spPr>
      </p:pic>
      <p:sp>
        <p:nvSpPr>
          <p:cNvPr id="3" name="線吹き出し 1 (枠付き) 2">
            <a:extLst>
              <a:ext uri="{FF2B5EF4-FFF2-40B4-BE49-F238E27FC236}">
                <a16:creationId xmlns:a16="http://schemas.microsoft.com/office/drawing/2014/main" xmlns="" id="{E7B748B4-7A9F-E34A-91A2-7694BC446157}"/>
              </a:ext>
            </a:extLst>
          </p:cNvPr>
          <p:cNvSpPr/>
          <p:nvPr/>
        </p:nvSpPr>
        <p:spPr>
          <a:xfrm>
            <a:off x="3131028" y="2555960"/>
            <a:ext cx="2304256" cy="1276312"/>
          </a:xfrm>
          <a:prstGeom prst="borderCallout1">
            <a:avLst>
              <a:gd name="adj1" fmla="val 52113"/>
              <a:gd name="adj2" fmla="val -122"/>
              <a:gd name="adj3" fmla="val 122535"/>
              <a:gd name="adj4" fmla="val -20087"/>
            </a:avLst>
          </a:prstGeom>
          <a:solidFill>
            <a:srgbClr val="FFCCFF">
              <a:alpha val="18824"/>
            </a:srgbClr>
          </a:solidFill>
          <a:ln w="53975">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次回、手順を修正</a:t>
            </a:r>
            <a:endParaRPr kumimoji="1" lang="en-US" altLang="ja-JP" dirty="0">
              <a:solidFill>
                <a:srgbClr val="FF0000"/>
              </a:solidFill>
            </a:endParaRPr>
          </a:p>
          <a:p>
            <a:pPr algn="ctr"/>
            <a:r>
              <a:rPr lang="ja-JP" altLang="en-US">
                <a:solidFill>
                  <a:srgbClr val="FF0000"/>
                </a:solidFill>
              </a:rPr>
              <a:t>「野菜を切ったら包丁を洗う」を追加</a:t>
            </a:r>
            <a:endParaRPr lang="en-US" altLang="ja-JP" dirty="0">
              <a:solidFill>
                <a:srgbClr val="FF0000"/>
              </a:solidFill>
            </a:endParaRPr>
          </a:p>
        </p:txBody>
      </p:sp>
      <p:pic>
        <p:nvPicPr>
          <p:cNvPr id="6" name="図 5" descr="テキスト が含まれている画像&#10;&#10;自動的に生成された説明">
            <a:extLst>
              <a:ext uri="{FF2B5EF4-FFF2-40B4-BE49-F238E27FC236}">
                <a16:creationId xmlns:a16="http://schemas.microsoft.com/office/drawing/2014/main" xmlns="" id="{68DE6F05-C970-4B42-94AC-7048A702A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268" y="4336758"/>
            <a:ext cx="1927051" cy="2355284"/>
          </a:xfrm>
          <a:prstGeom prst="rect">
            <a:avLst/>
          </a:prstGeom>
          <a:ln>
            <a:noFill/>
          </a:ln>
          <a:effectLst>
            <a:outerShdw blurRad="292100" dist="139700" dir="2700000" algn="tl" rotWithShape="0">
              <a:srgbClr val="333333">
                <a:alpha val="65000"/>
              </a:srgbClr>
            </a:outerShdw>
          </a:effectLst>
        </p:spPr>
      </p:pic>
      <p:pic>
        <p:nvPicPr>
          <p:cNvPr id="12" name="図 11" descr="スクリーンショット が含まれている画像&#10;&#10;自動的に生成された説明">
            <a:extLst>
              <a:ext uri="{FF2B5EF4-FFF2-40B4-BE49-F238E27FC236}">
                <a16:creationId xmlns:a16="http://schemas.microsoft.com/office/drawing/2014/main" xmlns="" id="{83ED0B2F-6208-6F40-8BA1-57B931B60D1C}"/>
              </a:ext>
            </a:extLst>
          </p:cNvPr>
          <p:cNvPicPr>
            <a:picLocks noChangeAspect="1"/>
          </p:cNvPicPr>
          <p:nvPr/>
        </p:nvPicPr>
        <p:blipFill rotWithShape="1">
          <a:blip r:embed="rId5">
            <a:extLst>
              <a:ext uri="{28A0092B-C50C-407E-A947-70E740481C1C}">
                <a14:useLocalDpi xmlns:a14="http://schemas.microsoft.com/office/drawing/2010/main" val="0"/>
              </a:ext>
            </a:extLst>
          </a:blip>
          <a:srcRect r="22220"/>
          <a:stretch/>
        </p:blipFill>
        <p:spPr>
          <a:xfrm>
            <a:off x="5987259" y="2411760"/>
            <a:ext cx="2977229" cy="1781537"/>
          </a:xfrm>
          <a:prstGeom prst="rect">
            <a:avLst/>
          </a:prstGeom>
          <a:ln>
            <a:noFill/>
          </a:ln>
          <a:effectLst>
            <a:outerShdw blurRad="292100" dist="139700" dir="2700000" algn="tl" rotWithShape="0">
              <a:srgbClr val="333333">
                <a:alpha val="65000"/>
              </a:srgbClr>
            </a:outerShdw>
          </a:effectLst>
        </p:spPr>
      </p:pic>
      <p:sp>
        <p:nvSpPr>
          <p:cNvPr id="13" name="下矢印 12">
            <a:extLst>
              <a:ext uri="{FF2B5EF4-FFF2-40B4-BE49-F238E27FC236}">
                <a16:creationId xmlns:a16="http://schemas.microsoft.com/office/drawing/2014/main" xmlns="" id="{C1888C55-4F0D-8844-B5C6-9190F774193F}"/>
              </a:ext>
            </a:extLst>
          </p:cNvPr>
          <p:cNvSpPr/>
          <p:nvPr/>
        </p:nvSpPr>
        <p:spPr>
          <a:xfrm>
            <a:off x="4572000" y="3930224"/>
            <a:ext cx="504056" cy="406534"/>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a:extLst>
              <a:ext uri="{FF2B5EF4-FFF2-40B4-BE49-F238E27FC236}">
                <a16:creationId xmlns:a16="http://schemas.microsoft.com/office/drawing/2014/main" xmlns="" id="{DCBD5204-D98D-7B4D-9308-DDC59D95F469}"/>
              </a:ext>
            </a:extLst>
          </p:cNvPr>
          <p:cNvSpPr/>
          <p:nvPr/>
        </p:nvSpPr>
        <p:spPr>
          <a:xfrm rot="16200000">
            <a:off x="5531964" y="2817981"/>
            <a:ext cx="504056" cy="406534"/>
          </a:xfrm>
          <a:prstGeom prst="downArrow">
            <a:avLst>
              <a:gd name="adj1" fmla="val 50000"/>
              <a:gd name="adj2" fmla="val 55171"/>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a:extLst>
              <a:ext uri="{FF2B5EF4-FFF2-40B4-BE49-F238E27FC236}">
                <a16:creationId xmlns:a16="http://schemas.microsoft.com/office/drawing/2014/main" xmlns="" id="{E4370EA5-6C3C-6A43-A98D-DAF06EE4EC76}"/>
              </a:ext>
            </a:extLst>
          </p:cNvPr>
          <p:cNvSpPr/>
          <p:nvPr/>
        </p:nvSpPr>
        <p:spPr>
          <a:xfrm rot="16200000">
            <a:off x="5966391" y="5385973"/>
            <a:ext cx="504056" cy="406534"/>
          </a:xfrm>
          <a:prstGeom prst="downArrow">
            <a:avLst>
              <a:gd name="adj1" fmla="val 50000"/>
              <a:gd name="adj2" fmla="val 55171"/>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a:extLst>
              <a:ext uri="{FF2B5EF4-FFF2-40B4-BE49-F238E27FC236}">
                <a16:creationId xmlns:a16="http://schemas.microsoft.com/office/drawing/2014/main" xmlns="" id="{663E607F-9894-D547-A2A1-CFD0DC909F59}"/>
              </a:ext>
            </a:extLst>
          </p:cNvPr>
          <p:cNvSpPr/>
          <p:nvPr/>
        </p:nvSpPr>
        <p:spPr>
          <a:xfrm>
            <a:off x="7223845" y="4358720"/>
            <a:ext cx="504056" cy="406534"/>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熊, テディ, おもちゃ が含まれている画像&#10;&#10;自動的に生成された説明">
            <a:extLst>
              <a:ext uri="{FF2B5EF4-FFF2-40B4-BE49-F238E27FC236}">
                <a16:creationId xmlns:a16="http://schemas.microsoft.com/office/drawing/2014/main" xmlns="" id="{1E301CF4-10B2-F84E-8A59-2F875742F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2609" y="4841527"/>
            <a:ext cx="1666527" cy="1912800"/>
          </a:xfrm>
          <a:prstGeom prst="rect">
            <a:avLst/>
          </a:prstGeom>
        </p:spPr>
      </p:pic>
    </p:spTree>
    <p:extLst>
      <p:ext uri="{BB962C8B-B14F-4D97-AF65-F5344CB8AC3E}">
        <p14:creationId xmlns:p14="http://schemas.microsoft.com/office/powerpoint/2010/main" val="139096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xmlns="" id="{47110656-5992-E440-8DC7-C87FF11C6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692" y="4128615"/>
            <a:ext cx="4525737" cy="2057153"/>
          </a:xfrm>
          <a:prstGeom prst="rect">
            <a:avLst/>
          </a:prstGeom>
        </p:spPr>
      </p:pic>
      <p:pic>
        <p:nvPicPr>
          <p:cNvPr id="12" name="図 11" descr="領収書, クロスワード パズル が含まれている画像&#10;&#10;自動的に生成された説明">
            <a:extLst>
              <a:ext uri="{FF2B5EF4-FFF2-40B4-BE49-F238E27FC236}">
                <a16:creationId xmlns:a16="http://schemas.microsoft.com/office/drawing/2014/main" xmlns="" id="{9F690290-33D8-C44C-950B-14B3D8C15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17" y="1438954"/>
            <a:ext cx="3416794" cy="3502214"/>
          </a:xfrm>
          <a:prstGeom prst="rect">
            <a:avLst/>
          </a:prstGeom>
        </p:spPr>
      </p:pic>
      <p:sp>
        <p:nvSpPr>
          <p:cNvPr id="2" name="タイトル 1"/>
          <p:cNvSpPr>
            <a:spLocks noGrp="1"/>
          </p:cNvSpPr>
          <p:nvPr>
            <p:ph type="title"/>
          </p:nvPr>
        </p:nvSpPr>
        <p:spPr>
          <a:xfrm>
            <a:off x="457200" y="274638"/>
            <a:ext cx="8229600" cy="1143000"/>
          </a:xfrm>
        </p:spPr>
        <p:txBody>
          <a:bodyPr>
            <a:normAutofit/>
          </a:bodyPr>
          <a:lstStyle/>
          <a:p>
            <a:r>
              <a:rPr lang="ja-JP" altLang="en-US" sz="4000" b="1" dirty="0"/>
              <a:t>活用しやすい記録の方法を考える</a:t>
            </a:r>
            <a:endParaRPr kumimoji="1" lang="ja-JP" altLang="en-US" sz="4000" b="1" dirty="0"/>
          </a:p>
        </p:txBody>
      </p:sp>
      <p:sp>
        <p:nvSpPr>
          <p:cNvPr id="3" name="円/楕円 2">
            <a:extLst>
              <a:ext uri="{FF2B5EF4-FFF2-40B4-BE49-F238E27FC236}">
                <a16:creationId xmlns:a16="http://schemas.microsoft.com/office/drawing/2014/main" xmlns="" id="{1F0BF757-330A-CF43-88FC-E6EF4A06F2E8}"/>
              </a:ext>
            </a:extLst>
          </p:cNvPr>
          <p:cNvSpPr/>
          <p:nvPr/>
        </p:nvSpPr>
        <p:spPr>
          <a:xfrm>
            <a:off x="428157" y="1506859"/>
            <a:ext cx="576064" cy="576064"/>
          </a:xfrm>
          <a:prstGeom prst="ellipse">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a:solidFill>
                  <a:schemeClr val="accent1"/>
                </a:solidFill>
              </a:rPr>
              <a:t>例３</a:t>
            </a:r>
            <a:endParaRPr kumimoji="1" lang="ja-JP" altLang="en-US" sz="1000">
              <a:solidFill>
                <a:schemeClr val="accent1"/>
              </a:solidFill>
            </a:endParaRPr>
          </a:p>
        </p:txBody>
      </p:sp>
      <p:sp>
        <p:nvSpPr>
          <p:cNvPr id="13" name="テキスト ボックス 12">
            <a:extLst>
              <a:ext uri="{FF2B5EF4-FFF2-40B4-BE49-F238E27FC236}">
                <a16:creationId xmlns:a16="http://schemas.microsoft.com/office/drawing/2014/main" xmlns="" id="{B1AF067D-F3A0-C04A-878C-F027DAA5220C}"/>
              </a:ext>
            </a:extLst>
          </p:cNvPr>
          <p:cNvSpPr txBox="1"/>
          <p:nvPr/>
        </p:nvSpPr>
        <p:spPr>
          <a:xfrm>
            <a:off x="4913341" y="1608171"/>
            <a:ext cx="3878088" cy="2031325"/>
          </a:xfrm>
          <a:prstGeom prst="rect">
            <a:avLst/>
          </a:prstGeom>
          <a:noFill/>
        </p:spPr>
        <p:txBody>
          <a:bodyPr wrap="square" rtlCol="0">
            <a:spAutoFit/>
          </a:bodyPr>
          <a:lstStyle/>
          <a:p>
            <a:r>
              <a:rPr kumimoji="1" lang="ja-JP" altLang="en-US" dirty="0"/>
              <a:t>記録は、必ず支援手順書などの横に記載しなければならない訳ではありません。</a:t>
            </a:r>
            <a:endParaRPr kumimoji="1" lang="en-US" altLang="ja-JP" dirty="0"/>
          </a:p>
          <a:p>
            <a:r>
              <a:rPr lang="ja-JP" altLang="en-US" dirty="0"/>
              <a:t>時系列で記録することで、変化を確認することも容易になることもあります。また、この記録を元にグラフ化することも有効です。</a:t>
            </a:r>
            <a:endParaRPr lang="en-US" altLang="ja-JP" dirty="0"/>
          </a:p>
        </p:txBody>
      </p:sp>
      <p:sp>
        <p:nvSpPr>
          <p:cNvPr id="16" name="テキスト ボックス 15">
            <a:extLst>
              <a:ext uri="{FF2B5EF4-FFF2-40B4-BE49-F238E27FC236}">
                <a16:creationId xmlns:a16="http://schemas.microsoft.com/office/drawing/2014/main" xmlns="" id="{89BBE0AC-D5DE-0643-9A81-1A3EDE4B6D3F}"/>
              </a:ext>
            </a:extLst>
          </p:cNvPr>
          <p:cNvSpPr txBox="1"/>
          <p:nvPr/>
        </p:nvSpPr>
        <p:spPr>
          <a:xfrm>
            <a:off x="3999311" y="3830029"/>
            <a:ext cx="4801314" cy="369332"/>
          </a:xfrm>
          <a:prstGeom prst="rect">
            <a:avLst/>
          </a:prstGeom>
          <a:noFill/>
        </p:spPr>
        <p:txBody>
          <a:bodyPr wrap="none" rtlCol="0">
            <a:spAutoFit/>
          </a:bodyPr>
          <a:lstStyle/>
          <a:p>
            <a:r>
              <a:rPr kumimoji="1" lang="ja-JP" altLang="en-US"/>
              <a:t>（例）じゃがいもを切る時間を記録した場合</a:t>
            </a:r>
          </a:p>
        </p:txBody>
      </p:sp>
      <p:sp>
        <p:nvSpPr>
          <p:cNvPr id="17" name="テキスト ボックス 16">
            <a:extLst>
              <a:ext uri="{FF2B5EF4-FFF2-40B4-BE49-F238E27FC236}">
                <a16:creationId xmlns:a16="http://schemas.microsoft.com/office/drawing/2014/main" xmlns="" id="{A4D43267-0E9B-CE4B-9515-8FB2120C8D44}"/>
              </a:ext>
            </a:extLst>
          </p:cNvPr>
          <p:cNvSpPr txBox="1"/>
          <p:nvPr/>
        </p:nvSpPr>
        <p:spPr>
          <a:xfrm>
            <a:off x="4232927" y="5523506"/>
            <a:ext cx="1573904" cy="707886"/>
          </a:xfrm>
          <a:prstGeom prst="rect">
            <a:avLst/>
          </a:prstGeom>
          <a:noFill/>
        </p:spPr>
        <p:txBody>
          <a:bodyPr wrap="square" rtlCol="0">
            <a:spAutoFit/>
          </a:bodyPr>
          <a:lstStyle/>
          <a:p>
            <a:r>
              <a:rPr kumimoji="1" lang="ja-JP" altLang="en-US" sz="1000"/>
              <a:t>グラフ化し、ひと目でわかるようにすることで、支援者の意識の共有を図ることができる</a:t>
            </a:r>
            <a:endParaRPr lang="en-US" altLang="ja-JP" sz="1000" dirty="0"/>
          </a:p>
        </p:txBody>
      </p:sp>
      <p:cxnSp>
        <p:nvCxnSpPr>
          <p:cNvPr id="20" name="直線矢印コネクタ 19">
            <a:extLst>
              <a:ext uri="{FF2B5EF4-FFF2-40B4-BE49-F238E27FC236}">
                <a16:creationId xmlns:a16="http://schemas.microsoft.com/office/drawing/2014/main" xmlns="" id="{64B1607C-52BC-6346-B381-B7EA4847BB94}"/>
              </a:ext>
            </a:extLst>
          </p:cNvPr>
          <p:cNvCxnSpPr>
            <a:cxnSpLocks/>
          </p:cNvCxnSpPr>
          <p:nvPr/>
        </p:nvCxnSpPr>
        <p:spPr>
          <a:xfrm flipV="1">
            <a:off x="7246567" y="5157192"/>
            <a:ext cx="61737" cy="72025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xmlns="" id="{E45EB596-68AD-E746-AB57-9FEEB73D0110}"/>
              </a:ext>
            </a:extLst>
          </p:cNvPr>
          <p:cNvSpPr txBox="1"/>
          <p:nvPr/>
        </p:nvSpPr>
        <p:spPr>
          <a:xfrm>
            <a:off x="6594450" y="5903866"/>
            <a:ext cx="1464031" cy="707886"/>
          </a:xfrm>
          <a:prstGeom prst="rect">
            <a:avLst/>
          </a:prstGeom>
          <a:noFill/>
        </p:spPr>
        <p:txBody>
          <a:bodyPr wrap="square" rtlCol="0">
            <a:spAutoFit/>
          </a:bodyPr>
          <a:lstStyle/>
          <a:p>
            <a:r>
              <a:rPr kumimoji="1" lang="ja-JP" altLang="en-US" sz="1000">
                <a:solidFill>
                  <a:srgbClr val="FF0000"/>
                </a:solidFill>
              </a:rPr>
              <a:t>支援方法や環境を買えた時は連続したデータではないので線を繋げないで表現する</a:t>
            </a:r>
          </a:p>
        </p:txBody>
      </p:sp>
    </p:spTree>
    <p:extLst>
      <p:ext uri="{BB962C8B-B14F-4D97-AF65-F5344CB8AC3E}">
        <p14:creationId xmlns:p14="http://schemas.microsoft.com/office/powerpoint/2010/main" val="104865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p:spPr>
        <p:txBody>
          <a:bodyPr>
            <a:normAutofit/>
          </a:bodyPr>
          <a:lstStyle/>
          <a:p>
            <a:r>
              <a:rPr kumimoji="1" lang="ja-JP" altLang="en-US" sz="4000" b="1" dirty="0"/>
              <a:t>この時間で学びたいこと</a:t>
            </a:r>
          </a:p>
        </p:txBody>
      </p:sp>
      <p:sp>
        <p:nvSpPr>
          <p:cNvPr id="3" name="コンテンツ プレースホルダー 2"/>
          <p:cNvSpPr>
            <a:spLocks noGrp="1"/>
          </p:cNvSpPr>
          <p:nvPr>
            <p:ph idx="1"/>
          </p:nvPr>
        </p:nvSpPr>
        <p:spPr/>
        <p:txBody>
          <a:bodyPr>
            <a:normAutofit/>
          </a:bodyPr>
          <a:lstStyle/>
          <a:p>
            <a:r>
              <a:rPr kumimoji="1" lang="ja-JP" altLang="en-US" sz="2400" dirty="0"/>
              <a:t>統一した支援が強度行動障害の方への支援に有効な手法であることを知ります。</a:t>
            </a:r>
            <a:endParaRPr kumimoji="1" lang="en-US" altLang="ja-JP" sz="2400" dirty="0"/>
          </a:p>
          <a:p>
            <a:pPr marL="0" indent="0">
              <a:buNone/>
            </a:pPr>
            <a:endParaRPr kumimoji="1" lang="en-US" altLang="ja-JP" sz="800" dirty="0"/>
          </a:p>
          <a:p>
            <a:r>
              <a:rPr kumimoji="1" lang="ja-JP" altLang="en-US" sz="2400" dirty="0"/>
              <a:t>統一した支援を提供するための情報共有の方法や連携の方法を一つずつ確認します。</a:t>
            </a:r>
            <a:endParaRPr kumimoji="1" lang="en-US" altLang="ja-JP" sz="2400" dirty="0"/>
          </a:p>
          <a:p>
            <a:pPr marL="0" indent="0">
              <a:buNone/>
            </a:pPr>
            <a:endParaRPr kumimoji="1" lang="en-US" altLang="ja-JP" sz="800" dirty="0"/>
          </a:p>
          <a:p>
            <a:r>
              <a:rPr kumimoji="1" lang="ja-JP" altLang="en-US" sz="2400" dirty="0"/>
              <a:t>サービス等利用計画、個別支援計画等、支援手順書、</a:t>
            </a:r>
            <a:r>
              <a:rPr kumimoji="1" lang="en-US" altLang="ja-JP" sz="2400" dirty="0"/>
              <a:t/>
            </a:r>
            <a:br>
              <a:rPr kumimoji="1" lang="en-US" altLang="ja-JP" sz="2400" dirty="0"/>
            </a:br>
            <a:r>
              <a:rPr kumimoji="1" lang="ja-JP" altLang="en-US" sz="2400" dirty="0"/>
              <a:t>支援記録の必要性と重要性を理解し活用できる方法を</a:t>
            </a:r>
            <a:endParaRPr kumimoji="1" lang="en-US" altLang="ja-JP" sz="2400" dirty="0"/>
          </a:p>
          <a:p>
            <a:pPr marL="0" indent="0">
              <a:buNone/>
            </a:pPr>
            <a:r>
              <a:rPr kumimoji="1" lang="ja-JP" altLang="en-US" sz="2400" dirty="0"/>
              <a:t>　理解します。</a:t>
            </a:r>
            <a:endParaRPr lang="en-US" altLang="ja-JP" sz="2400" dirty="0"/>
          </a:p>
          <a:p>
            <a:pPr marL="0" indent="0">
              <a:buNone/>
            </a:pPr>
            <a:endParaRPr kumimoji="1" lang="en-US" altLang="ja-JP" sz="800" dirty="0"/>
          </a:p>
          <a:p>
            <a:r>
              <a:rPr kumimoji="1" lang="ja-JP" altLang="en-US" sz="2400" dirty="0"/>
              <a:t>支援記録を活用し、支援手順を見直し再実施する</a:t>
            </a:r>
            <a:r>
              <a:rPr lang="ja-JP" altLang="en-US" sz="2400" dirty="0"/>
              <a:t>ことを理解します。</a:t>
            </a:r>
            <a:endParaRPr kumimoji="1" lang="en-US" altLang="ja-JP" sz="2400" dirty="0"/>
          </a:p>
        </p:txBody>
      </p:sp>
    </p:spTree>
    <p:extLst>
      <p:ext uri="{BB962C8B-B14F-4D97-AF65-F5344CB8AC3E}">
        <p14:creationId xmlns:p14="http://schemas.microsoft.com/office/powerpoint/2010/main" val="132736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8259"/>
            <a:ext cx="8229600" cy="1143000"/>
          </a:xfrm>
        </p:spPr>
        <p:txBody>
          <a:bodyPr>
            <a:normAutofit/>
          </a:bodyPr>
          <a:lstStyle/>
          <a:p>
            <a:r>
              <a:rPr lang="ja-JP" altLang="en-US" sz="4000" b="1" dirty="0"/>
              <a:t>この講義</a:t>
            </a:r>
            <a:r>
              <a:rPr kumimoji="1" lang="ja-JP" altLang="en-US" sz="4000" b="1" dirty="0"/>
              <a:t>で伝えたいポイント</a:t>
            </a:r>
          </a:p>
        </p:txBody>
      </p:sp>
      <p:sp>
        <p:nvSpPr>
          <p:cNvPr id="3" name="コンテンツ プレースホルダー 2"/>
          <p:cNvSpPr>
            <a:spLocks noGrp="1"/>
          </p:cNvSpPr>
          <p:nvPr>
            <p:ph idx="1"/>
          </p:nvPr>
        </p:nvSpPr>
        <p:spPr>
          <a:xfrm>
            <a:off x="457200" y="1436579"/>
            <a:ext cx="8229600" cy="4983162"/>
          </a:xfrm>
        </p:spPr>
        <p:txBody>
          <a:bodyPr>
            <a:normAutofit/>
          </a:bodyPr>
          <a:lstStyle/>
          <a:p>
            <a:r>
              <a:rPr lang="ja-JP" altLang="en-US" sz="2400" dirty="0"/>
              <a:t>相談支援専門員が作成したサービス等利用計画（障害児支援計画）と事業所で行ったアセスメントに基づき個別支援計画等が作成されていることを理解します</a:t>
            </a:r>
            <a:r>
              <a:rPr lang="en-US" altLang="ja-JP" sz="2400" dirty="0"/>
              <a:t/>
            </a:r>
            <a:br>
              <a:rPr lang="en-US" altLang="ja-JP" sz="2400" dirty="0"/>
            </a:br>
            <a:endParaRPr lang="en-US" altLang="ja-JP" sz="2400" dirty="0"/>
          </a:p>
          <a:p>
            <a:r>
              <a:rPr lang="ja-JP" altLang="en-US" sz="2400" dirty="0"/>
              <a:t>個別支援計画等を成功に導くために支援手順書があることを理解し活用することを体験します</a:t>
            </a:r>
            <a:endParaRPr lang="en-US" altLang="ja-JP" sz="2400" dirty="0"/>
          </a:p>
          <a:p>
            <a:endParaRPr lang="en-US" altLang="ja-JP" sz="2400" dirty="0"/>
          </a:p>
          <a:p>
            <a:r>
              <a:rPr lang="ja-JP" altLang="en-US" sz="2400" dirty="0"/>
              <a:t>年齢に合わせた支援と関わる方々との情報共有の方法を知ります</a:t>
            </a:r>
            <a:r>
              <a:rPr kumimoji="1" lang="en-US" altLang="ja-JP" sz="2400" dirty="0"/>
              <a:t/>
            </a:r>
            <a:br>
              <a:rPr kumimoji="1" lang="en-US" altLang="ja-JP" sz="2400" dirty="0"/>
            </a:br>
            <a:endParaRPr kumimoji="1" lang="en-US" altLang="ja-JP" sz="2400" dirty="0"/>
          </a:p>
          <a:p>
            <a:r>
              <a:rPr lang="ja-JP" altLang="en-US" sz="2400" dirty="0"/>
              <a:t>支援手順書に沿って支援を行った結果を支援記録に記録し、次回の支援につなげていきます</a:t>
            </a:r>
            <a:endParaRPr kumimoji="1" lang="en-US" altLang="ja-JP" sz="2400" dirty="0"/>
          </a:p>
        </p:txBody>
      </p:sp>
      <p:sp>
        <p:nvSpPr>
          <p:cNvPr id="4" name="四角形: 角を丸くする 3">
            <a:extLst>
              <a:ext uri="{FF2B5EF4-FFF2-40B4-BE49-F238E27FC236}">
                <a16:creationId xmlns:a16="http://schemas.microsoft.com/office/drawing/2014/main" xmlns="" id="{3CE12450-0035-4EAD-AA21-A26E18B5149C}"/>
              </a:ext>
            </a:extLst>
          </p:cNvPr>
          <p:cNvSpPr/>
          <p:nvPr/>
        </p:nvSpPr>
        <p:spPr>
          <a:xfrm>
            <a:off x="251520" y="119025"/>
            <a:ext cx="4780558"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FF0000"/>
                </a:solidFill>
              </a:rPr>
              <a:t>★指導者研修のみのスライド</a:t>
            </a:r>
            <a:endParaRPr lang="en-US" altLang="ja-JP" sz="2000" b="1" dirty="0">
              <a:solidFill>
                <a:srgbClr val="FF0000"/>
              </a:solidFill>
            </a:endParaRPr>
          </a:p>
        </p:txBody>
      </p:sp>
    </p:spTree>
    <p:extLst>
      <p:ext uri="{BB962C8B-B14F-4D97-AF65-F5344CB8AC3E}">
        <p14:creationId xmlns:p14="http://schemas.microsoft.com/office/powerpoint/2010/main" val="73390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9111"/>
            <a:ext cx="8229600" cy="1143000"/>
          </a:xfrm>
        </p:spPr>
        <p:txBody>
          <a:bodyPr>
            <a:normAutofit/>
          </a:bodyPr>
          <a:lstStyle/>
          <a:p>
            <a:r>
              <a:rPr kumimoji="1" lang="ja-JP" altLang="en-US" sz="4000" b="1" dirty="0"/>
              <a:t>それぞれの地域で実施するときに</a:t>
            </a:r>
          </a:p>
        </p:txBody>
      </p:sp>
      <p:sp>
        <p:nvSpPr>
          <p:cNvPr id="3" name="コンテンツ プレースホルダー 2"/>
          <p:cNvSpPr>
            <a:spLocks noGrp="1"/>
          </p:cNvSpPr>
          <p:nvPr>
            <p:ph idx="1"/>
          </p:nvPr>
        </p:nvSpPr>
        <p:spPr>
          <a:xfrm>
            <a:off x="457200" y="2041528"/>
            <a:ext cx="8229600" cy="3672408"/>
          </a:xfrm>
        </p:spPr>
        <p:txBody>
          <a:bodyPr>
            <a:normAutofit/>
          </a:bodyPr>
          <a:lstStyle/>
          <a:p>
            <a:r>
              <a:rPr lang="ja-JP" altLang="en-US" sz="2400" dirty="0"/>
              <a:t>地域の中で縦横マップのような乳児期から成人・高齢期までの関わりなどが記されたマップなどがある場合は、「成長に合わせた関わり」の部分を変更して地域にあったものにしてもらって構いません。</a:t>
            </a:r>
            <a:r>
              <a:rPr lang="en-US" altLang="ja-JP" sz="2400" dirty="0"/>
              <a:t/>
            </a:r>
            <a:br>
              <a:rPr lang="en-US" altLang="ja-JP" sz="2400" dirty="0"/>
            </a:br>
            <a:endParaRPr lang="en-US" altLang="ja-JP" sz="2400" dirty="0"/>
          </a:p>
          <a:p>
            <a:r>
              <a:rPr lang="ja-JP" altLang="en-US" sz="2400" dirty="0"/>
              <a:t>支援手順書の必要性についての部分で使用するたとえ話については、講師の実際に体験した内容に改変してもらっても構いませんが、必ずポイントを外さないようにしてください。</a:t>
            </a:r>
            <a:endParaRPr lang="en-US" altLang="ja-JP" sz="2400" dirty="0"/>
          </a:p>
          <a:p>
            <a:endParaRPr kumimoji="1" lang="en-US" altLang="ja-JP" sz="2400" dirty="0"/>
          </a:p>
          <a:p>
            <a:endParaRPr kumimoji="1" lang="ja-JP" altLang="en-US" sz="2400" dirty="0"/>
          </a:p>
        </p:txBody>
      </p:sp>
      <p:sp>
        <p:nvSpPr>
          <p:cNvPr id="4" name="四角形: 角を丸くする 3">
            <a:extLst>
              <a:ext uri="{FF2B5EF4-FFF2-40B4-BE49-F238E27FC236}">
                <a16:creationId xmlns:a16="http://schemas.microsoft.com/office/drawing/2014/main" xmlns="" id="{0945AC74-8C4A-CF49-9988-E02E5AC315C9}"/>
              </a:ext>
            </a:extLst>
          </p:cNvPr>
          <p:cNvSpPr/>
          <p:nvPr/>
        </p:nvSpPr>
        <p:spPr>
          <a:xfrm>
            <a:off x="251520" y="119025"/>
            <a:ext cx="4780558" cy="470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FF0000"/>
                </a:solidFill>
              </a:rPr>
              <a:t>★指導者研修のみのスライド</a:t>
            </a:r>
            <a:endParaRPr lang="en-US" altLang="ja-JP" sz="2000" b="1" dirty="0">
              <a:solidFill>
                <a:srgbClr val="FF0000"/>
              </a:solidFill>
            </a:endParaRPr>
          </a:p>
        </p:txBody>
      </p:sp>
    </p:spTree>
    <p:extLst>
      <p:ext uri="{BB962C8B-B14F-4D97-AF65-F5344CB8AC3E}">
        <p14:creationId xmlns:p14="http://schemas.microsoft.com/office/powerpoint/2010/main" val="273429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成長に合わせた関わり</a:t>
            </a:r>
            <a:endParaRPr kumimoji="1" lang="ja-JP" altLang="en-US" sz="4000" b="1" dirty="0"/>
          </a:p>
        </p:txBody>
      </p:sp>
      <p:grpSp>
        <p:nvGrpSpPr>
          <p:cNvPr id="6" name="グループ化 5">
            <a:extLst>
              <a:ext uri="{FF2B5EF4-FFF2-40B4-BE49-F238E27FC236}">
                <a16:creationId xmlns:a16="http://schemas.microsoft.com/office/drawing/2014/main" xmlns="" id="{ED96890C-09C2-42B5-9B98-442D52A32D40}"/>
              </a:ext>
            </a:extLst>
          </p:cNvPr>
          <p:cNvGrpSpPr/>
          <p:nvPr/>
        </p:nvGrpSpPr>
        <p:grpSpPr>
          <a:xfrm>
            <a:off x="701824" y="1268760"/>
            <a:ext cx="7740352" cy="5194191"/>
            <a:chOff x="0" y="371475"/>
            <a:chExt cx="9144000" cy="6136115"/>
          </a:xfrm>
        </p:grpSpPr>
        <p:cxnSp>
          <p:nvCxnSpPr>
            <p:cNvPr id="7" name="直線コネクタ 6">
              <a:extLst>
                <a:ext uri="{FF2B5EF4-FFF2-40B4-BE49-F238E27FC236}">
                  <a16:creationId xmlns:a16="http://schemas.microsoft.com/office/drawing/2014/main" xmlns="" id="{B3C9F7AE-6AAA-4AA8-A442-A09003BA0AA9}"/>
                </a:ext>
              </a:extLst>
            </p:cNvPr>
            <p:cNvCxnSpPr/>
            <p:nvPr/>
          </p:nvCxnSpPr>
          <p:spPr>
            <a:xfrm>
              <a:off x="81010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1AFB7B26-9997-4EDF-BE68-A5B8C4417269}"/>
                </a:ext>
              </a:extLst>
            </p:cNvPr>
            <p:cNvCxnSpPr/>
            <p:nvPr/>
          </p:nvCxnSpPr>
          <p:spPr>
            <a:xfrm>
              <a:off x="10144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台形 8">
              <a:extLst>
                <a:ext uri="{FF2B5EF4-FFF2-40B4-BE49-F238E27FC236}">
                  <a16:creationId xmlns:a16="http://schemas.microsoft.com/office/drawing/2014/main" xmlns="" id="{FDF12657-29E5-4800-9072-A8C35EA04A2C}"/>
                </a:ext>
              </a:extLst>
            </p:cNvPr>
            <p:cNvSpPr/>
            <p:nvPr/>
          </p:nvSpPr>
          <p:spPr>
            <a:xfrm>
              <a:off x="0" y="1757363"/>
              <a:ext cx="9144000" cy="138588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0" name="円/楕円 60">
              <a:extLst>
                <a:ext uri="{FF2B5EF4-FFF2-40B4-BE49-F238E27FC236}">
                  <a16:creationId xmlns:a16="http://schemas.microsoft.com/office/drawing/2014/main" xmlns="" id="{10A695DF-DCB5-47FC-99C7-23EEA90918E7}"/>
                </a:ext>
              </a:extLst>
            </p:cNvPr>
            <p:cNvSpPr/>
            <p:nvPr/>
          </p:nvSpPr>
          <p:spPr>
            <a:xfrm>
              <a:off x="900113" y="1925638"/>
              <a:ext cx="7200900" cy="9636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1" name="円/楕円 53">
              <a:extLst>
                <a:ext uri="{FF2B5EF4-FFF2-40B4-BE49-F238E27FC236}">
                  <a16:creationId xmlns:a16="http://schemas.microsoft.com/office/drawing/2014/main" xmlns="" id="{946DC39A-F587-46D1-A8F6-EBA7A4F6D47F}"/>
                </a:ext>
              </a:extLst>
            </p:cNvPr>
            <p:cNvSpPr/>
            <p:nvPr/>
          </p:nvSpPr>
          <p:spPr>
            <a:xfrm>
              <a:off x="2197100" y="2212975"/>
              <a:ext cx="4822825" cy="5365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職場・地域生活</a:t>
              </a:r>
            </a:p>
          </p:txBody>
        </p:sp>
        <p:sp>
          <p:nvSpPr>
            <p:cNvPr id="12" name="上矢印 19">
              <a:extLst>
                <a:ext uri="{FF2B5EF4-FFF2-40B4-BE49-F238E27FC236}">
                  <a16:creationId xmlns:a16="http://schemas.microsoft.com/office/drawing/2014/main" xmlns="" id="{370205F3-7060-4784-9982-123E4F09C6E5}"/>
                </a:ext>
              </a:extLst>
            </p:cNvPr>
            <p:cNvSpPr/>
            <p:nvPr/>
          </p:nvSpPr>
          <p:spPr>
            <a:xfrm>
              <a:off x="3361729" y="952107"/>
              <a:ext cx="1210271" cy="1455287"/>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algn="ctr" eaLnBrk="1" hangingPunct="1">
                <a:defRPr/>
              </a:pPr>
              <a:endParaRPr lang="ja-JP" altLang="en-US" sz="1000" dirty="0"/>
            </a:p>
          </p:txBody>
        </p:sp>
        <p:sp>
          <p:nvSpPr>
            <p:cNvPr id="13" name="台形 12">
              <a:extLst>
                <a:ext uri="{FF2B5EF4-FFF2-40B4-BE49-F238E27FC236}">
                  <a16:creationId xmlns:a16="http://schemas.microsoft.com/office/drawing/2014/main" xmlns="" id="{B510C819-9585-4D92-996E-55894FB54421}"/>
                </a:ext>
              </a:extLst>
            </p:cNvPr>
            <p:cNvSpPr/>
            <p:nvPr/>
          </p:nvSpPr>
          <p:spPr>
            <a:xfrm>
              <a:off x="0" y="3492500"/>
              <a:ext cx="9093200" cy="1328738"/>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4" name="円/楕円 39">
              <a:extLst>
                <a:ext uri="{FF2B5EF4-FFF2-40B4-BE49-F238E27FC236}">
                  <a16:creationId xmlns:a16="http://schemas.microsoft.com/office/drawing/2014/main" xmlns="" id="{826FDF9C-2C6D-4972-BE1A-F98173E7EC59}"/>
                </a:ext>
              </a:extLst>
            </p:cNvPr>
            <p:cNvSpPr/>
            <p:nvPr/>
          </p:nvSpPr>
          <p:spPr>
            <a:xfrm>
              <a:off x="1196975" y="3671888"/>
              <a:ext cx="6481763" cy="10239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5" name="台形 14">
              <a:extLst>
                <a:ext uri="{FF2B5EF4-FFF2-40B4-BE49-F238E27FC236}">
                  <a16:creationId xmlns:a16="http://schemas.microsoft.com/office/drawing/2014/main" xmlns="" id="{DB0703BE-0627-4AF5-9180-6585830C5AE5}"/>
                </a:ext>
              </a:extLst>
            </p:cNvPr>
            <p:cNvSpPr/>
            <p:nvPr/>
          </p:nvSpPr>
          <p:spPr>
            <a:xfrm>
              <a:off x="0" y="5149850"/>
              <a:ext cx="9144000" cy="1336675"/>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6" name="円/楕円 40">
              <a:extLst>
                <a:ext uri="{FF2B5EF4-FFF2-40B4-BE49-F238E27FC236}">
                  <a16:creationId xmlns:a16="http://schemas.microsoft.com/office/drawing/2014/main" xmlns="" id="{B68430B3-D69E-446D-A7C3-B19FA9AABB3B}"/>
                </a:ext>
              </a:extLst>
            </p:cNvPr>
            <p:cNvSpPr/>
            <p:nvPr/>
          </p:nvSpPr>
          <p:spPr>
            <a:xfrm>
              <a:off x="1150938" y="5430838"/>
              <a:ext cx="6481762" cy="91598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7" name="円/楕円 52">
              <a:extLst>
                <a:ext uri="{FF2B5EF4-FFF2-40B4-BE49-F238E27FC236}">
                  <a16:creationId xmlns:a16="http://schemas.microsoft.com/office/drawing/2014/main" xmlns="" id="{3BFB93D2-9E70-45E0-B276-468BCDF91962}"/>
                </a:ext>
              </a:extLst>
            </p:cNvPr>
            <p:cNvSpPr/>
            <p:nvPr/>
          </p:nvSpPr>
          <p:spPr>
            <a:xfrm>
              <a:off x="2600325" y="5640388"/>
              <a:ext cx="3743325" cy="3651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保育所等</a:t>
              </a:r>
            </a:p>
          </p:txBody>
        </p:sp>
        <p:sp>
          <p:nvSpPr>
            <p:cNvPr id="18" name="円/楕円 51">
              <a:extLst>
                <a:ext uri="{FF2B5EF4-FFF2-40B4-BE49-F238E27FC236}">
                  <a16:creationId xmlns:a16="http://schemas.microsoft.com/office/drawing/2014/main" xmlns="" id="{626E63E3-CFEF-4A1F-859B-E24B3D40BAF1}"/>
                </a:ext>
              </a:extLst>
            </p:cNvPr>
            <p:cNvSpPr/>
            <p:nvPr/>
          </p:nvSpPr>
          <p:spPr>
            <a:xfrm>
              <a:off x="2441575" y="4076700"/>
              <a:ext cx="3865563" cy="431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学校等</a:t>
              </a:r>
            </a:p>
          </p:txBody>
        </p:sp>
        <p:sp>
          <p:nvSpPr>
            <p:cNvPr id="19" name="上矢印 63">
              <a:extLst>
                <a:ext uri="{FF2B5EF4-FFF2-40B4-BE49-F238E27FC236}">
                  <a16:creationId xmlns:a16="http://schemas.microsoft.com/office/drawing/2014/main" xmlns="" id="{C14AEF88-8FEF-4EE0-A4C0-3FADBF47F121}"/>
                </a:ext>
              </a:extLst>
            </p:cNvPr>
            <p:cNvSpPr/>
            <p:nvPr/>
          </p:nvSpPr>
          <p:spPr>
            <a:xfrm>
              <a:off x="3356214" y="3143297"/>
              <a:ext cx="1275544" cy="113271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eaLnBrk="1" hangingPunct="1">
                <a:defRPr/>
              </a:pPr>
              <a:r>
                <a:rPr lang="ja-JP" altLang="en-US" sz="1000" dirty="0"/>
                <a:t>　</a:t>
              </a:r>
              <a:endParaRPr lang="en-US" altLang="ja-JP" sz="1000" dirty="0"/>
            </a:p>
          </p:txBody>
        </p:sp>
        <p:sp>
          <p:nvSpPr>
            <p:cNvPr id="20" name="円/楕円 48">
              <a:extLst>
                <a:ext uri="{FF2B5EF4-FFF2-40B4-BE49-F238E27FC236}">
                  <a16:creationId xmlns:a16="http://schemas.microsoft.com/office/drawing/2014/main" xmlns="" id="{612801E9-C333-441C-ADF7-0CDDFCF65720}"/>
                </a:ext>
              </a:extLst>
            </p:cNvPr>
            <p:cNvSpPr/>
            <p:nvPr/>
          </p:nvSpPr>
          <p:spPr>
            <a:xfrm>
              <a:off x="5005388" y="3530600"/>
              <a:ext cx="1512887" cy="3667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1" name="円/楕円 49">
              <a:extLst>
                <a:ext uri="{FF2B5EF4-FFF2-40B4-BE49-F238E27FC236}">
                  <a16:creationId xmlns:a16="http://schemas.microsoft.com/office/drawing/2014/main" xmlns="" id="{0D768187-EF9C-49DC-A510-CF752CC10172}"/>
                </a:ext>
              </a:extLst>
            </p:cNvPr>
            <p:cNvSpPr/>
            <p:nvPr/>
          </p:nvSpPr>
          <p:spPr>
            <a:xfrm>
              <a:off x="5040313" y="5248275"/>
              <a:ext cx="1512887"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2" name="円/楕円 36">
              <a:extLst>
                <a:ext uri="{FF2B5EF4-FFF2-40B4-BE49-F238E27FC236}">
                  <a16:creationId xmlns:a16="http://schemas.microsoft.com/office/drawing/2014/main" xmlns="" id="{B6D6F639-A62B-4E6B-98A4-25B016589065}"/>
                </a:ext>
              </a:extLst>
            </p:cNvPr>
            <p:cNvSpPr/>
            <p:nvPr/>
          </p:nvSpPr>
          <p:spPr>
            <a:xfrm>
              <a:off x="6538913" y="3946525"/>
              <a:ext cx="1751012"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学校保健</a:t>
              </a:r>
            </a:p>
          </p:txBody>
        </p:sp>
        <p:sp>
          <p:nvSpPr>
            <p:cNvPr id="23" name="円/楕円 50">
              <a:extLst>
                <a:ext uri="{FF2B5EF4-FFF2-40B4-BE49-F238E27FC236}">
                  <a16:creationId xmlns:a16="http://schemas.microsoft.com/office/drawing/2014/main" xmlns="" id="{97059587-9D5D-4FC4-A533-E87786BEF1CA}"/>
                </a:ext>
              </a:extLst>
            </p:cNvPr>
            <p:cNvSpPr/>
            <p:nvPr/>
          </p:nvSpPr>
          <p:spPr>
            <a:xfrm>
              <a:off x="6635750" y="5522913"/>
              <a:ext cx="1752600"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母子保健</a:t>
              </a:r>
            </a:p>
          </p:txBody>
        </p:sp>
        <p:sp>
          <p:nvSpPr>
            <p:cNvPr id="24" name="額縁 62">
              <a:extLst>
                <a:ext uri="{FF2B5EF4-FFF2-40B4-BE49-F238E27FC236}">
                  <a16:creationId xmlns:a16="http://schemas.microsoft.com/office/drawing/2014/main" xmlns="" id="{311FBB50-B628-44EA-BD4B-4B3D160C5429}"/>
                </a:ext>
              </a:extLst>
            </p:cNvPr>
            <p:cNvSpPr/>
            <p:nvPr/>
          </p:nvSpPr>
          <p:spPr>
            <a:xfrm>
              <a:off x="34925" y="371475"/>
              <a:ext cx="4344988"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地域における「縦横連携」のイメージ</a:t>
              </a:r>
            </a:p>
          </p:txBody>
        </p:sp>
        <p:sp>
          <p:nvSpPr>
            <p:cNvPr id="25" name="円/楕円 57">
              <a:extLst>
                <a:ext uri="{FF2B5EF4-FFF2-40B4-BE49-F238E27FC236}">
                  <a16:creationId xmlns:a16="http://schemas.microsoft.com/office/drawing/2014/main" xmlns="" id="{C46FB6D8-F644-4B95-A9D7-CA472694B573}"/>
                </a:ext>
              </a:extLst>
            </p:cNvPr>
            <p:cNvSpPr/>
            <p:nvPr/>
          </p:nvSpPr>
          <p:spPr>
            <a:xfrm>
              <a:off x="5016500" y="1792288"/>
              <a:ext cx="1511300"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6" name="円/楕円 54">
              <a:extLst>
                <a:ext uri="{FF2B5EF4-FFF2-40B4-BE49-F238E27FC236}">
                  <a16:creationId xmlns:a16="http://schemas.microsoft.com/office/drawing/2014/main" xmlns="" id="{E849ACD7-4FD2-48E7-A133-814D2AAE4006}"/>
                </a:ext>
              </a:extLst>
            </p:cNvPr>
            <p:cNvSpPr/>
            <p:nvPr/>
          </p:nvSpPr>
          <p:spPr>
            <a:xfrm>
              <a:off x="1871663" y="1841500"/>
              <a:ext cx="1477962" cy="365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就労</a:t>
              </a:r>
              <a:endParaRPr lang="en-US" altLang="ja-JP" sz="1000" dirty="0"/>
            </a:p>
            <a:p>
              <a:pPr algn="ctr" eaLnBrk="1" hangingPunct="1">
                <a:defRPr/>
              </a:pPr>
              <a:r>
                <a:rPr lang="ja-JP" altLang="en-US" sz="1000" dirty="0"/>
                <a:t>支援</a:t>
              </a:r>
            </a:p>
          </p:txBody>
        </p:sp>
        <p:sp>
          <p:nvSpPr>
            <p:cNvPr id="27" name="円/楕円 55">
              <a:extLst>
                <a:ext uri="{FF2B5EF4-FFF2-40B4-BE49-F238E27FC236}">
                  <a16:creationId xmlns:a16="http://schemas.microsoft.com/office/drawing/2014/main" xmlns="" id="{BBF44F26-1B80-41BE-9E65-570AAB97AAE3}"/>
                </a:ext>
              </a:extLst>
            </p:cNvPr>
            <p:cNvSpPr/>
            <p:nvPr/>
          </p:nvSpPr>
          <p:spPr>
            <a:xfrm>
              <a:off x="625475" y="2228850"/>
              <a:ext cx="1571625" cy="3667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障害福祉</a:t>
              </a:r>
            </a:p>
          </p:txBody>
        </p:sp>
        <p:sp>
          <p:nvSpPr>
            <p:cNvPr id="28" name="円/楕円 68">
              <a:extLst>
                <a:ext uri="{FF2B5EF4-FFF2-40B4-BE49-F238E27FC236}">
                  <a16:creationId xmlns:a16="http://schemas.microsoft.com/office/drawing/2014/main" xmlns="" id="{F70F1168-2211-4D7D-B5C9-AA63BEE273C6}"/>
                </a:ext>
              </a:extLst>
            </p:cNvPr>
            <p:cNvSpPr/>
            <p:nvPr/>
          </p:nvSpPr>
          <p:spPr>
            <a:xfrm>
              <a:off x="690563" y="3792538"/>
              <a:ext cx="1184275" cy="434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cxnSp>
          <p:nvCxnSpPr>
            <p:cNvPr id="29" name="直線矢印コネクタ 28">
              <a:extLst>
                <a:ext uri="{FF2B5EF4-FFF2-40B4-BE49-F238E27FC236}">
                  <a16:creationId xmlns:a16="http://schemas.microsoft.com/office/drawing/2014/main" xmlns="" id="{FE25CE8B-5DB7-45F6-A8D2-7E8ECC3ED191}"/>
                </a:ext>
              </a:extLst>
            </p:cNvPr>
            <p:cNvCxnSpPr>
              <a:stCxn id="28" idx="6"/>
            </p:cNvCxnSpPr>
            <p:nvPr/>
          </p:nvCxnSpPr>
          <p:spPr>
            <a:xfrm>
              <a:off x="1874838" y="4010025"/>
              <a:ext cx="725487" cy="2301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xmlns="" id="{26704652-BA4E-4742-8B9F-8595B59FA48F}"/>
                </a:ext>
              </a:extLst>
            </p:cNvPr>
            <p:cNvSpPr txBox="1"/>
            <p:nvPr/>
          </p:nvSpPr>
          <p:spPr>
            <a:xfrm>
              <a:off x="1549400" y="4106863"/>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cxnSp>
          <p:nvCxnSpPr>
            <p:cNvPr id="31" name="直線矢印コネクタ 30">
              <a:extLst>
                <a:ext uri="{FF2B5EF4-FFF2-40B4-BE49-F238E27FC236}">
                  <a16:creationId xmlns:a16="http://schemas.microsoft.com/office/drawing/2014/main" xmlns="" id="{65567D10-2F1C-453B-91D6-5797A085A818}"/>
                </a:ext>
              </a:extLst>
            </p:cNvPr>
            <p:cNvCxnSpPr>
              <a:stCxn id="54" idx="6"/>
              <a:endCxn id="17" idx="2"/>
            </p:cNvCxnSpPr>
            <p:nvPr/>
          </p:nvCxnSpPr>
          <p:spPr>
            <a:xfrm>
              <a:off x="1871663" y="5692775"/>
              <a:ext cx="728662" cy="1301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xmlns="" id="{0C798ADC-B914-4D6D-AA54-435118B6A3FE}"/>
                </a:ext>
              </a:extLst>
            </p:cNvPr>
            <p:cNvSpPr/>
            <p:nvPr/>
          </p:nvSpPr>
          <p:spPr>
            <a:xfrm>
              <a:off x="4084638" y="3143250"/>
              <a:ext cx="677862" cy="12334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3" name="上矢印 64">
              <a:extLst>
                <a:ext uri="{FF2B5EF4-FFF2-40B4-BE49-F238E27FC236}">
                  <a16:creationId xmlns:a16="http://schemas.microsoft.com/office/drawing/2014/main" xmlns="" id="{0D614F1E-F43F-462B-BD1B-609CA1F6A8FC}"/>
                </a:ext>
              </a:extLst>
            </p:cNvPr>
            <p:cNvSpPr/>
            <p:nvPr/>
          </p:nvSpPr>
          <p:spPr>
            <a:xfrm>
              <a:off x="3332163" y="4830763"/>
              <a:ext cx="1311275" cy="102393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4" name="正方形/長方形 33">
              <a:extLst>
                <a:ext uri="{FF2B5EF4-FFF2-40B4-BE49-F238E27FC236}">
                  <a16:creationId xmlns:a16="http://schemas.microsoft.com/office/drawing/2014/main" xmlns="" id="{2E3B8C77-6BDA-4F4D-9BD6-82DB1513D8CC}"/>
                </a:ext>
              </a:extLst>
            </p:cNvPr>
            <p:cNvSpPr/>
            <p:nvPr/>
          </p:nvSpPr>
          <p:spPr>
            <a:xfrm>
              <a:off x="4113213" y="4838700"/>
              <a:ext cx="647700" cy="10937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35" name="角丸四角形吹き出し 46">
              <a:extLst>
                <a:ext uri="{FF2B5EF4-FFF2-40B4-BE49-F238E27FC236}">
                  <a16:creationId xmlns:a16="http://schemas.microsoft.com/office/drawing/2014/main" xmlns="" id="{1EB7845C-1E24-454D-88B1-06955B80C3DD}"/>
                </a:ext>
              </a:extLst>
            </p:cNvPr>
            <p:cNvSpPr/>
            <p:nvPr/>
          </p:nvSpPr>
          <p:spPr>
            <a:xfrm>
              <a:off x="744538" y="4916488"/>
              <a:ext cx="995362" cy="3000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入学</a:t>
              </a:r>
            </a:p>
          </p:txBody>
        </p:sp>
        <p:sp>
          <p:nvSpPr>
            <p:cNvPr id="36" name="角丸四角形吹き出し 69">
              <a:extLst>
                <a:ext uri="{FF2B5EF4-FFF2-40B4-BE49-F238E27FC236}">
                  <a16:creationId xmlns:a16="http://schemas.microsoft.com/office/drawing/2014/main" xmlns="" id="{F59ADD86-C598-4580-900E-FC4167747C3E}"/>
                </a:ext>
              </a:extLst>
            </p:cNvPr>
            <p:cNvSpPr/>
            <p:nvPr/>
          </p:nvSpPr>
          <p:spPr>
            <a:xfrm>
              <a:off x="774700" y="3211513"/>
              <a:ext cx="1065213" cy="268287"/>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卒業</a:t>
              </a:r>
            </a:p>
          </p:txBody>
        </p:sp>
        <p:sp>
          <p:nvSpPr>
            <p:cNvPr id="37" name="額縁 18">
              <a:extLst>
                <a:ext uri="{FF2B5EF4-FFF2-40B4-BE49-F238E27FC236}">
                  <a16:creationId xmlns:a16="http://schemas.microsoft.com/office/drawing/2014/main" xmlns="" id="{8D5354FF-6B04-4B5C-BF44-E7B64C8DE927}"/>
                </a:ext>
              </a:extLst>
            </p:cNvPr>
            <p:cNvSpPr/>
            <p:nvPr/>
          </p:nvSpPr>
          <p:spPr>
            <a:xfrm>
              <a:off x="46038" y="2655888"/>
              <a:ext cx="1295400"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成年期</a:t>
              </a:r>
            </a:p>
          </p:txBody>
        </p:sp>
        <p:sp>
          <p:nvSpPr>
            <p:cNvPr id="38" name="テキスト ボックス 37">
              <a:extLst>
                <a:ext uri="{FF2B5EF4-FFF2-40B4-BE49-F238E27FC236}">
                  <a16:creationId xmlns:a16="http://schemas.microsoft.com/office/drawing/2014/main" xmlns="" id="{660D59DF-4B27-44A1-A898-142AA25CC5FF}"/>
                </a:ext>
              </a:extLst>
            </p:cNvPr>
            <p:cNvSpPr txBox="1"/>
            <p:nvPr/>
          </p:nvSpPr>
          <p:spPr>
            <a:xfrm>
              <a:off x="3604495" y="3335339"/>
              <a:ext cx="581743" cy="1004887"/>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39" name="テキスト ボックス 38">
              <a:extLst>
                <a:ext uri="{FF2B5EF4-FFF2-40B4-BE49-F238E27FC236}">
                  <a16:creationId xmlns:a16="http://schemas.microsoft.com/office/drawing/2014/main" xmlns="" id="{7B3B6A1F-FEB5-4D24-9CD0-F6D74ECED179}"/>
                </a:ext>
              </a:extLst>
            </p:cNvPr>
            <p:cNvSpPr txBox="1"/>
            <p:nvPr/>
          </p:nvSpPr>
          <p:spPr>
            <a:xfrm>
              <a:off x="4013250" y="1443038"/>
              <a:ext cx="763538" cy="1003301"/>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0" name="テキスト ボックス 39">
              <a:extLst>
                <a:ext uri="{FF2B5EF4-FFF2-40B4-BE49-F238E27FC236}">
                  <a16:creationId xmlns:a16="http://schemas.microsoft.com/office/drawing/2014/main" xmlns="" id="{5E9C3D78-80A3-496E-8DA3-5CCA35FC63EC}"/>
                </a:ext>
              </a:extLst>
            </p:cNvPr>
            <p:cNvSpPr txBox="1"/>
            <p:nvPr/>
          </p:nvSpPr>
          <p:spPr>
            <a:xfrm>
              <a:off x="3594970" y="4929188"/>
              <a:ext cx="581743" cy="1003301"/>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41" name="テキスト ボックス 40">
              <a:extLst>
                <a:ext uri="{FF2B5EF4-FFF2-40B4-BE49-F238E27FC236}">
                  <a16:creationId xmlns:a16="http://schemas.microsoft.com/office/drawing/2014/main" xmlns="" id="{7A3507FC-8DB0-4CBF-A74D-712B250D61F8}"/>
                </a:ext>
              </a:extLst>
            </p:cNvPr>
            <p:cNvSpPr txBox="1"/>
            <p:nvPr/>
          </p:nvSpPr>
          <p:spPr>
            <a:xfrm>
              <a:off x="4226795" y="4873625"/>
              <a:ext cx="581743" cy="863600"/>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2" name="テキスト ボックス 41">
              <a:extLst>
                <a:ext uri="{FF2B5EF4-FFF2-40B4-BE49-F238E27FC236}">
                  <a16:creationId xmlns:a16="http://schemas.microsoft.com/office/drawing/2014/main" xmlns="" id="{D9BA9A54-2F0C-4A5A-B1F7-00DA1B05E804}"/>
                </a:ext>
              </a:extLst>
            </p:cNvPr>
            <p:cNvSpPr txBox="1"/>
            <p:nvPr/>
          </p:nvSpPr>
          <p:spPr>
            <a:xfrm>
              <a:off x="4179171" y="3332163"/>
              <a:ext cx="581743" cy="1003301"/>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3" name="テキスト ボックス 42">
              <a:extLst>
                <a:ext uri="{FF2B5EF4-FFF2-40B4-BE49-F238E27FC236}">
                  <a16:creationId xmlns:a16="http://schemas.microsoft.com/office/drawing/2014/main" xmlns="" id="{8FC1E5D4-3A71-49CE-930F-05BEA6A0AA57}"/>
                </a:ext>
              </a:extLst>
            </p:cNvPr>
            <p:cNvSpPr txBox="1"/>
            <p:nvPr/>
          </p:nvSpPr>
          <p:spPr>
            <a:xfrm>
              <a:off x="3575649" y="1591084"/>
              <a:ext cx="581743" cy="1003301"/>
            </a:xfrm>
            <a:prstGeom prst="rect">
              <a:avLst/>
            </a:prstGeom>
            <a:noFill/>
          </p:spPr>
          <p:txBody>
            <a:bodyPr vert="eaVert">
              <a:spAutoFit/>
            </a:bodyPr>
            <a:lstStyle/>
            <a:p>
              <a:pPr eaLnBrk="1" hangingPunct="1">
                <a:defRPr/>
              </a:pPr>
              <a:r>
                <a:rPr lang="ja-JP" altLang="en-US" sz="1000" dirty="0">
                  <a:solidFill>
                    <a:schemeClr val="bg1"/>
                  </a:solidFill>
                </a:rPr>
                <a:t>計画相談</a:t>
              </a:r>
              <a:endParaRPr lang="en-US" altLang="ja-JP" sz="1000" dirty="0">
                <a:solidFill>
                  <a:schemeClr val="bg1"/>
                </a:solidFill>
              </a:endParaRPr>
            </a:p>
            <a:p>
              <a:pPr eaLnBrk="1" hangingPunct="1">
                <a:defRPr/>
              </a:pPr>
              <a:r>
                <a:rPr lang="ja-JP" altLang="en-US" sz="1000" dirty="0">
                  <a:solidFill>
                    <a:schemeClr val="bg1"/>
                  </a:solidFill>
                </a:rPr>
                <a:t>　　　支援</a:t>
              </a:r>
            </a:p>
          </p:txBody>
        </p:sp>
        <p:sp>
          <p:nvSpPr>
            <p:cNvPr id="44" name="テキスト ボックス 43">
              <a:extLst>
                <a:ext uri="{FF2B5EF4-FFF2-40B4-BE49-F238E27FC236}">
                  <a16:creationId xmlns:a16="http://schemas.microsoft.com/office/drawing/2014/main" xmlns="" id="{34F54FA3-4709-4204-9F83-E790EA2D928E}"/>
                </a:ext>
              </a:extLst>
            </p:cNvPr>
            <p:cNvSpPr txBox="1"/>
            <p:nvPr/>
          </p:nvSpPr>
          <p:spPr>
            <a:xfrm>
              <a:off x="3956100" y="1390650"/>
              <a:ext cx="763538" cy="1004888"/>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5" name="横巻き 8">
              <a:extLst>
                <a:ext uri="{FF2B5EF4-FFF2-40B4-BE49-F238E27FC236}">
                  <a16:creationId xmlns:a16="http://schemas.microsoft.com/office/drawing/2014/main" xmlns="" id="{DD3BDEB2-980F-477E-B97B-0097FC11880B}"/>
                </a:ext>
              </a:extLst>
            </p:cNvPr>
            <p:cNvSpPr/>
            <p:nvPr/>
          </p:nvSpPr>
          <p:spPr>
            <a:xfrm>
              <a:off x="2089270" y="6077378"/>
              <a:ext cx="4413250" cy="43021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「気づきの段階」からの支援</a:t>
              </a:r>
            </a:p>
          </p:txBody>
        </p:sp>
        <p:sp>
          <p:nvSpPr>
            <p:cNvPr id="46" name="線吹き出し 1 (枠付き) 9">
              <a:extLst>
                <a:ext uri="{FF2B5EF4-FFF2-40B4-BE49-F238E27FC236}">
                  <a16:creationId xmlns:a16="http://schemas.microsoft.com/office/drawing/2014/main" xmlns="" id="{C8A1FC6A-9935-4AD5-9B35-D61996444036}"/>
                </a:ext>
              </a:extLst>
            </p:cNvPr>
            <p:cNvSpPr/>
            <p:nvPr/>
          </p:nvSpPr>
          <p:spPr>
            <a:xfrm>
              <a:off x="5040313" y="636588"/>
              <a:ext cx="3635375" cy="598487"/>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関係者間の共通理解・情報共有</a:t>
              </a:r>
              <a:endParaRPr lang="en-US" altLang="ja-JP" sz="1000" b="1" dirty="0"/>
            </a:p>
            <a:p>
              <a:pPr algn="ctr" eaLnBrk="1" hangingPunct="1">
                <a:defRPr/>
              </a:pPr>
              <a:r>
                <a:rPr lang="ja-JP" altLang="en-US" sz="1000" b="1" dirty="0"/>
                <a:t>→　途切れない支援の調整</a:t>
              </a:r>
            </a:p>
          </p:txBody>
        </p:sp>
        <p:sp>
          <p:nvSpPr>
            <p:cNvPr id="47" name="上矢印 14">
              <a:extLst>
                <a:ext uri="{FF2B5EF4-FFF2-40B4-BE49-F238E27FC236}">
                  <a16:creationId xmlns:a16="http://schemas.microsoft.com/office/drawing/2014/main" xmlns="" id="{0CE02F62-09B7-495E-A697-536477F4132E}"/>
                </a:ext>
              </a:extLst>
            </p:cNvPr>
            <p:cNvSpPr/>
            <p:nvPr/>
          </p:nvSpPr>
          <p:spPr>
            <a:xfrm>
              <a:off x="3778250" y="949325"/>
              <a:ext cx="1287463" cy="1557338"/>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ja-JP" altLang="en-US" sz="1000" dirty="0"/>
            </a:p>
          </p:txBody>
        </p:sp>
        <p:sp>
          <p:nvSpPr>
            <p:cNvPr id="48" name="円/楕円 65">
              <a:extLst>
                <a:ext uri="{FF2B5EF4-FFF2-40B4-BE49-F238E27FC236}">
                  <a16:creationId xmlns:a16="http://schemas.microsoft.com/office/drawing/2014/main" xmlns="" id="{4C5018F0-7CC3-4315-A0EE-F2E28A486239}"/>
                </a:ext>
              </a:extLst>
            </p:cNvPr>
            <p:cNvSpPr/>
            <p:nvPr/>
          </p:nvSpPr>
          <p:spPr>
            <a:xfrm>
              <a:off x="6858000" y="2065338"/>
              <a:ext cx="1547813"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地域保健</a:t>
              </a:r>
            </a:p>
          </p:txBody>
        </p:sp>
        <p:sp>
          <p:nvSpPr>
            <p:cNvPr id="49" name="テキスト ボックス 48">
              <a:extLst>
                <a:ext uri="{FF2B5EF4-FFF2-40B4-BE49-F238E27FC236}">
                  <a16:creationId xmlns:a16="http://schemas.microsoft.com/office/drawing/2014/main" xmlns="" id="{113CF050-5082-4EDD-ABA2-44BE4D1707B5}"/>
                </a:ext>
              </a:extLst>
            </p:cNvPr>
            <p:cNvSpPr txBox="1"/>
            <p:nvPr/>
          </p:nvSpPr>
          <p:spPr>
            <a:xfrm>
              <a:off x="4179171" y="1420812"/>
              <a:ext cx="581743" cy="1174751"/>
            </a:xfrm>
            <a:prstGeom prst="rect">
              <a:avLst/>
            </a:prstGeom>
            <a:noFill/>
          </p:spPr>
          <p:txBody>
            <a:bodyPr vert="eaVert" wrap="square">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50" name="額縁 16">
              <a:extLst>
                <a:ext uri="{FF2B5EF4-FFF2-40B4-BE49-F238E27FC236}">
                  <a16:creationId xmlns:a16="http://schemas.microsoft.com/office/drawing/2014/main" xmlns="" id="{95B9304B-94C2-4BCC-82AD-5F00C2AD8E27}"/>
                </a:ext>
              </a:extLst>
            </p:cNvPr>
            <p:cNvSpPr/>
            <p:nvPr/>
          </p:nvSpPr>
          <p:spPr>
            <a:xfrm>
              <a:off x="34925" y="6021388"/>
              <a:ext cx="1296988"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乳幼児期</a:t>
              </a:r>
            </a:p>
          </p:txBody>
        </p:sp>
        <p:sp>
          <p:nvSpPr>
            <p:cNvPr id="51" name="額縁 17">
              <a:extLst>
                <a:ext uri="{FF2B5EF4-FFF2-40B4-BE49-F238E27FC236}">
                  <a16:creationId xmlns:a16="http://schemas.microsoft.com/office/drawing/2014/main" xmlns="" id="{9BD196A7-450A-4460-898B-0AD598B852A8}"/>
                </a:ext>
              </a:extLst>
            </p:cNvPr>
            <p:cNvSpPr/>
            <p:nvPr/>
          </p:nvSpPr>
          <p:spPr>
            <a:xfrm>
              <a:off x="30163" y="4349750"/>
              <a:ext cx="1295400"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学齢期</a:t>
              </a:r>
            </a:p>
          </p:txBody>
        </p:sp>
        <p:sp>
          <p:nvSpPr>
            <p:cNvPr id="52" name="円/楕円 79">
              <a:extLst>
                <a:ext uri="{FF2B5EF4-FFF2-40B4-BE49-F238E27FC236}">
                  <a16:creationId xmlns:a16="http://schemas.microsoft.com/office/drawing/2014/main" xmlns="" id="{BDA3247E-01B2-4DC1-A76A-BEDF447292F6}"/>
                </a:ext>
              </a:extLst>
            </p:cNvPr>
            <p:cNvSpPr/>
            <p:nvPr/>
          </p:nvSpPr>
          <p:spPr>
            <a:xfrm>
              <a:off x="2339975" y="3524250"/>
              <a:ext cx="1062038" cy="47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3" name="円/楕円 67">
              <a:extLst>
                <a:ext uri="{FF2B5EF4-FFF2-40B4-BE49-F238E27FC236}">
                  <a16:creationId xmlns:a16="http://schemas.microsoft.com/office/drawing/2014/main" xmlns="" id="{ED2563AE-44E6-4A91-9AA0-979D6AA2F052}"/>
                </a:ext>
              </a:extLst>
            </p:cNvPr>
            <p:cNvSpPr/>
            <p:nvPr/>
          </p:nvSpPr>
          <p:spPr>
            <a:xfrm>
              <a:off x="2411413" y="5210175"/>
              <a:ext cx="1003300" cy="4413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4" name="円/楕円 80">
              <a:extLst>
                <a:ext uri="{FF2B5EF4-FFF2-40B4-BE49-F238E27FC236}">
                  <a16:creationId xmlns:a16="http://schemas.microsoft.com/office/drawing/2014/main" xmlns="" id="{764A0473-9C32-49BE-B824-43D0134CB935}"/>
                </a:ext>
              </a:extLst>
            </p:cNvPr>
            <p:cNvSpPr/>
            <p:nvPr/>
          </p:nvSpPr>
          <p:spPr>
            <a:xfrm>
              <a:off x="690563" y="5475288"/>
              <a:ext cx="1181100" cy="4333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sp>
          <p:nvSpPr>
            <p:cNvPr id="55" name="テキスト ボックス 54">
              <a:extLst>
                <a:ext uri="{FF2B5EF4-FFF2-40B4-BE49-F238E27FC236}">
                  <a16:creationId xmlns:a16="http://schemas.microsoft.com/office/drawing/2014/main" xmlns="" id="{7A78A7C7-16F0-442D-8D44-E64C91F34489}"/>
                </a:ext>
              </a:extLst>
            </p:cNvPr>
            <p:cNvSpPr txBox="1"/>
            <p:nvPr/>
          </p:nvSpPr>
          <p:spPr>
            <a:xfrm>
              <a:off x="1606550" y="5780089"/>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grpSp>
    </p:spTree>
    <p:extLst>
      <p:ext uri="{BB962C8B-B14F-4D97-AF65-F5344CB8AC3E}">
        <p14:creationId xmlns:p14="http://schemas.microsoft.com/office/powerpoint/2010/main" val="427511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672" y="82875"/>
            <a:ext cx="8229600" cy="1143000"/>
          </a:xfrm>
        </p:spPr>
        <p:txBody>
          <a:bodyPr>
            <a:normAutofit/>
          </a:bodyPr>
          <a:lstStyle/>
          <a:p>
            <a:r>
              <a:rPr lang="ja-JP" altLang="en-US" sz="4000" b="1" dirty="0"/>
              <a:t>成長に合わせた関わり</a:t>
            </a:r>
            <a:endParaRPr kumimoji="1" lang="ja-JP" altLang="en-US" sz="4000" b="1" dirty="0"/>
          </a:p>
        </p:txBody>
      </p:sp>
      <p:grpSp>
        <p:nvGrpSpPr>
          <p:cNvPr id="6" name="グループ化 5">
            <a:extLst>
              <a:ext uri="{FF2B5EF4-FFF2-40B4-BE49-F238E27FC236}">
                <a16:creationId xmlns:a16="http://schemas.microsoft.com/office/drawing/2014/main" xmlns="" id="{ED96890C-09C2-42B5-9B98-442D52A32D40}"/>
              </a:ext>
            </a:extLst>
          </p:cNvPr>
          <p:cNvGrpSpPr/>
          <p:nvPr/>
        </p:nvGrpSpPr>
        <p:grpSpPr>
          <a:xfrm>
            <a:off x="701824" y="1268760"/>
            <a:ext cx="7740352" cy="5194191"/>
            <a:chOff x="0" y="371475"/>
            <a:chExt cx="9144000" cy="6136115"/>
          </a:xfrm>
        </p:grpSpPr>
        <p:cxnSp>
          <p:nvCxnSpPr>
            <p:cNvPr id="7" name="直線コネクタ 6">
              <a:extLst>
                <a:ext uri="{FF2B5EF4-FFF2-40B4-BE49-F238E27FC236}">
                  <a16:creationId xmlns:a16="http://schemas.microsoft.com/office/drawing/2014/main" xmlns="" id="{B3C9F7AE-6AAA-4AA8-A442-A09003BA0AA9}"/>
                </a:ext>
              </a:extLst>
            </p:cNvPr>
            <p:cNvCxnSpPr/>
            <p:nvPr/>
          </p:nvCxnSpPr>
          <p:spPr>
            <a:xfrm>
              <a:off x="81010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1AFB7B26-9997-4EDF-BE68-A5B8C4417269}"/>
                </a:ext>
              </a:extLst>
            </p:cNvPr>
            <p:cNvCxnSpPr/>
            <p:nvPr/>
          </p:nvCxnSpPr>
          <p:spPr>
            <a:xfrm>
              <a:off x="10144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台形 8">
              <a:extLst>
                <a:ext uri="{FF2B5EF4-FFF2-40B4-BE49-F238E27FC236}">
                  <a16:creationId xmlns:a16="http://schemas.microsoft.com/office/drawing/2014/main" xmlns="" id="{FDF12657-29E5-4800-9072-A8C35EA04A2C}"/>
                </a:ext>
              </a:extLst>
            </p:cNvPr>
            <p:cNvSpPr/>
            <p:nvPr/>
          </p:nvSpPr>
          <p:spPr>
            <a:xfrm>
              <a:off x="0" y="1757363"/>
              <a:ext cx="9144000" cy="138588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0" name="円/楕円 60">
              <a:extLst>
                <a:ext uri="{FF2B5EF4-FFF2-40B4-BE49-F238E27FC236}">
                  <a16:creationId xmlns:a16="http://schemas.microsoft.com/office/drawing/2014/main" xmlns="" id="{10A695DF-DCB5-47FC-99C7-23EEA90918E7}"/>
                </a:ext>
              </a:extLst>
            </p:cNvPr>
            <p:cNvSpPr/>
            <p:nvPr/>
          </p:nvSpPr>
          <p:spPr>
            <a:xfrm>
              <a:off x="900113" y="1925638"/>
              <a:ext cx="7200900" cy="9636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1" name="円/楕円 53">
              <a:extLst>
                <a:ext uri="{FF2B5EF4-FFF2-40B4-BE49-F238E27FC236}">
                  <a16:creationId xmlns:a16="http://schemas.microsoft.com/office/drawing/2014/main" xmlns="" id="{946DC39A-F587-46D1-A8F6-EBA7A4F6D47F}"/>
                </a:ext>
              </a:extLst>
            </p:cNvPr>
            <p:cNvSpPr/>
            <p:nvPr/>
          </p:nvSpPr>
          <p:spPr>
            <a:xfrm>
              <a:off x="2197100" y="2212975"/>
              <a:ext cx="4822825" cy="5365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職場・地域生活</a:t>
              </a:r>
            </a:p>
          </p:txBody>
        </p:sp>
        <p:sp>
          <p:nvSpPr>
            <p:cNvPr id="12" name="上矢印 19">
              <a:extLst>
                <a:ext uri="{FF2B5EF4-FFF2-40B4-BE49-F238E27FC236}">
                  <a16:creationId xmlns:a16="http://schemas.microsoft.com/office/drawing/2014/main" xmlns="" id="{370205F3-7060-4784-9982-123E4F09C6E5}"/>
                </a:ext>
              </a:extLst>
            </p:cNvPr>
            <p:cNvSpPr/>
            <p:nvPr/>
          </p:nvSpPr>
          <p:spPr>
            <a:xfrm>
              <a:off x="3361729" y="952107"/>
              <a:ext cx="1210271" cy="1455287"/>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algn="ctr" eaLnBrk="1" hangingPunct="1">
                <a:defRPr/>
              </a:pPr>
              <a:endParaRPr lang="ja-JP" altLang="en-US" sz="1000" dirty="0"/>
            </a:p>
          </p:txBody>
        </p:sp>
        <p:sp>
          <p:nvSpPr>
            <p:cNvPr id="13" name="台形 12">
              <a:extLst>
                <a:ext uri="{FF2B5EF4-FFF2-40B4-BE49-F238E27FC236}">
                  <a16:creationId xmlns:a16="http://schemas.microsoft.com/office/drawing/2014/main" xmlns="" id="{B510C819-9585-4D92-996E-55894FB54421}"/>
                </a:ext>
              </a:extLst>
            </p:cNvPr>
            <p:cNvSpPr/>
            <p:nvPr/>
          </p:nvSpPr>
          <p:spPr>
            <a:xfrm>
              <a:off x="0" y="3492500"/>
              <a:ext cx="9093200" cy="1328738"/>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4" name="円/楕円 39">
              <a:extLst>
                <a:ext uri="{FF2B5EF4-FFF2-40B4-BE49-F238E27FC236}">
                  <a16:creationId xmlns:a16="http://schemas.microsoft.com/office/drawing/2014/main" xmlns="" id="{826FDF9C-2C6D-4972-BE1A-F98173E7EC59}"/>
                </a:ext>
              </a:extLst>
            </p:cNvPr>
            <p:cNvSpPr/>
            <p:nvPr/>
          </p:nvSpPr>
          <p:spPr>
            <a:xfrm>
              <a:off x="1196975" y="3671888"/>
              <a:ext cx="6481763" cy="10239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5" name="台形 14">
              <a:extLst>
                <a:ext uri="{FF2B5EF4-FFF2-40B4-BE49-F238E27FC236}">
                  <a16:creationId xmlns:a16="http://schemas.microsoft.com/office/drawing/2014/main" xmlns="" id="{DB0703BE-0627-4AF5-9180-6585830C5AE5}"/>
                </a:ext>
              </a:extLst>
            </p:cNvPr>
            <p:cNvSpPr/>
            <p:nvPr/>
          </p:nvSpPr>
          <p:spPr>
            <a:xfrm>
              <a:off x="0" y="5149850"/>
              <a:ext cx="9144000" cy="1336675"/>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6" name="円/楕円 40">
              <a:extLst>
                <a:ext uri="{FF2B5EF4-FFF2-40B4-BE49-F238E27FC236}">
                  <a16:creationId xmlns:a16="http://schemas.microsoft.com/office/drawing/2014/main" xmlns="" id="{B68430B3-D69E-446D-A7C3-B19FA9AABB3B}"/>
                </a:ext>
              </a:extLst>
            </p:cNvPr>
            <p:cNvSpPr/>
            <p:nvPr/>
          </p:nvSpPr>
          <p:spPr>
            <a:xfrm>
              <a:off x="1150938" y="5430838"/>
              <a:ext cx="6481762" cy="91598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7" name="円/楕円 52">
              <a:extLst>
                <a:ext uri="{FF2B5EF4-FFF2-40B4-BE49-F238E27FC236}">
                  <a16:creationId xmlns:a16="http://schemas.microsoft.com/office/drawing/2014/main" xmlns="" id="{3BFB93D2-9E70-45E0-B276-468BCDF91962}"/>
                </a:ext>
              </a:extLst>
            </p:cNvPr>
            <p:cNvSpPr/>
            <p:nvPr/>
          </p:nvSpPr>
          <p:spPr>
            <a:xfrm>
              <a:off x="2600325" y="5640388"/>
              <a:ext cx="3743325" cy="3651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保育所等</a:t>
              </a:r>
            </a:p>
          </p:txBody>
        </p:sp>
        <p:sp>
          <p:nvSpPr>
            <p:cNvPr id="18" name="円/楕円 51">
              <a:extLst>
                <a:ext uri="{FF2B5EF4-FFF2-40B4-BE49-F238E27FC236}">
                  <a16:creationId xmlns:a16="http://schemas.microsoft.com/office/drawing/2014/main" xmlns="" id="{626E63E3-CFEF-4A1F-859B-E24B3D40BAF1}"/>
                </a:ext>
              </a:extLst>
            </p:cNvPr>
            <p:cNvSpPr/>
            <p:nvPr/>
          </p:nvSpPr>
          <p:spPr>
            <a:xfrm>
              <a:off x="2441575" y="4076700"/>
              <a:ext cx="3865563" cy="431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学校等</a:t>
              </a:r>
            </a:p>
          </p:txBody>
        </p:sp>
        <p:sp>
          <p:nvSpPr>
            <p:cNvPr id="19" name="上矢印 63">
              <a:extLst>
                <a:ext uri="{FF2B5EF4-FFF2-40B4-BE49-F238E27FC236}">
                  <a16:creationId xmlns:a16="http://schemas.microsoft.com/office/drawing/2014/main" xmlns="" id="{C14AEF88-8FEF-4EE0-A4C0-3FADBF47F121}"/>
                </a:ext>
              </a:extLst>
            </p:cNvPr>
            <p:cNvSpPr/>
            <p:nvPr/>
          </p:nvSpPr>
          <p:spPr>
            <a:xfrm>
              <a:off x="3356214" y="3143297"/>
              <a:ext cx="1275544" cy="113271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eaLnBrk="1" hangingPunct="1">
                <a:defRPr/>
              </a:pPr>
              <a:r>
                <a:rPr lang="ja-JP" altLang="en-US" sz="1000" dirty="0"/>
                <a:t>　</a:t>
              </a:r>
              <a:endParaRPr lang="en-US" altLang="ja-JP" sz="1000" dirty="0"/>
            </a:p>
          </p:txBody>
        </p:sp>
        <p:sp>
          <p:nvSpPr>
            <p:cNvPr id="20" name="円/楕円 48">
              <a:extLst>
                <a:ext uri="{FF2B5EF4-FFF2-40B4-BE49-F238E27FC236}">
                  <a16:creationId xmlns:a16="http://schemas.microsoft.com/office/drawing/2014/main" xmlns="" id="{612801E9-C333-441C-ADF7-0CDDFCF65720}"/>
                </a:ext>
              </a:extLst>
            </p:cNvPr>
            <p:cNvSpPr/>
            <p:nvPr/>
          </p:nvSpPr>
          <p:spPr>
            <a:xfrm>
              <a:off x="5005388" y="3530600"/>
              <a:ext cx="1512887" cy="3667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1" name="円/楕円 49">
              <a:extLst>
                <a:ext uri="{FF2B5EF4-FFF2-40B4-BE49-F238E27FC236}">
                  <a16:creationId xmlns:a16="http://schemas.microsoft.com/office/drawing/2014/main" xmlns="" id="{0D768187-EF9C-49DC-A510-CF752CC10172}"/>
                </a:ext>
              </a:extLst>
            </p:cNvPr>
            <p:cNvSpPr/>
            <p:nvPr/>
          </p:nvSpPr>
          <p:spPr>
            <a:xfrm>
              <a:off x="5040313" y="5248275"/>
              <a:ext cx="1512887"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2" name="円/楕円 36">
              <a:extLst>
                <a:ext uri="{FF2B5EF4-FFF2-40B4-BE49-F238E27FC236}">
                  <a16:creationId xmlns:a16="http://schemas.microsoft.com/office/drawing/2014/main" xmlns="" id="{B6D6F639-A62B-4E6B-98A4-25B016589065}"/>
                </a:ext>
              </a:extLst>
            </p:cNvPr>
            <p:cNvSpPr/>
            <p:nvPr/>
          </p:nvSpPr>
          <p:spPr>
            <a:xfrm>
              <a:off x="6538913" y="3946525"/>
              <a:ext cx="1751012"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学校保健</a:t>
              </a:r>
            </a:p>
          </p:txBody>
        </p:sp>
        <p:sp>
          <p:nvSpPr>
            <p:cNvPr id="23" name="円/楕円 50">
              <a:extLst>
                <a:ext uri="{FF2B5EF4-FFF2-40B4-BE49-F238E27FC236}">
                  <a16:creationId xmlns:a16="http://schemas.microsoft.com/office/drawing/2014/main" xmlns="" id="{97059587-9D5D-4FC4-A533-E87786BEF1CA}"/>
                </a:ext>
              </a:extLst>
            </p:cNvPr>
            <p:cNvSpPr/>
            <p:nvPr/>
          </p:nvSpPr>
          <p:spPr>
            <a:xfrm>
              <a:off x="6635750" y="5522913"/>
              <a:ext cx="1752600"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母子保健</a:t>
              </a:r>
            </a:p>
          </p:txBody>
        </p:sp>
        <p:sp>
          <p:nvSpPr>
            <p:cNvPr id="24" name="額縁 62">
              <a:extLst>
                <a:ext uri="{FF2B5EF4-FFF2-40B4-BE49-F238E27FC236}">
                  <a16:creationId xmlns:a16="http://schemas.microsoft.com/office/drawing/2014/main" xmlns="" id="{311FBB50-B628-44EA-BD4B-4B3D160C5429}"/>
                </a:ext>
              </a:extLst>
            </p:cNvPr>
            <p:cNvSpPr/>
            <p:nvPr/>
          </p:nvSpPr>
          <p:spPr>
            <a:xfrm>
              <a:off x="34925" y="371475"/>
              <a:ext cx="4344988"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地域における「縦横連携」のイメージ</a:t>
              </a:r>
            </a:p>
          </p:txBody>
        </p:sp>
        <p:sp>
          <p:nvSpPr>
            <p:cNvPr id="25" name="円/楕円 57">
              <a:extLst>
                <a:ext uri="{FF2B5EF4-FFF2-40B4-BE49-F238E27FC236}">
                  <a16:creationId xmlns:a16="http://schemas.microsoft.com/office/drawing/2014/main" xmlns="" id="{C46FB6D8-F644-4B95-A9D7-CA472694B573}"/>
                </a:ext>
              </a:extLst>
            </p:cNvPr>
            <p:cNvSpPr/>
            <p:nvPr/>
          </p:nvSpPr>
          <p:spPr>
            <a:xfrm>
              <a:off x="5016500" y="1792288"/>
              <a:ext cx="1511300"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6" name="円/楕円 54">
              <a:extLst>
                <a:ext uri="{FF2B5EF4-FFF2-40B4-BE49-F238E27FC236}">
                  <a16:creationId xmlns:a16="http://schemas.microsoft.com/office/drawing/2014/main" xmlns="" id="{E849ACD7-4FD2-48E7-A133-814D2AAE4006}"/>
                </a:ext>
              </a:extLst>
            </p:cNvPr>
            <p:cNvSpPr/>
            <p:nvPr/>
          </p:nvSpPr>
          <p:spPr>
            <a:xfrm>
              <a:off x="1871663" y="1841500"/>
              <a:ext cx="1477962" cy="365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就労</a:t>
              </a:r>
              <a:endParaRPr lang="en-US" altLang="ja-JP" sz="1000" dirty="0"/>
            </a:p>
            <a:p>
              <a:pPr algn="ctr" eaLnBrk="1" hangingPunct="1">
                <a:defRPr/>
              </a:pPr>
              <a:r>
                <a:rPr lang="ja-JP" altLang="en-US" sz="1000" dirty="0"/>
                <a:t>支援</a:t>
              </a:r>
            </a:p>
          </p:txBody>
        </p:sp>
        <p:sp>
          <p:nvSpPr>
            <p:cNvPr id="27" name="円/楕円 55">
              <a:extLst>
                <a:ext uri="{FF2B5EF4-FFF2-40B4-BE49-F238E27FC236}">
                  <a16:creationId xmlns:a16="http://schemas.microsoft.com/office/drawing/2014/main" xmlns="" id="{BBF44F26-1B80-41BE-9E65-570AAB97AAE3}"/>
                </a:ext>
              </a:extLst>
            </p:cNvPr>
            <p:cNvSpPr/>
            <p:nvPr/>
          </p:nvSpPr>
          <p:spPr>
            <a:xfrm>
              <a:off x="625475" y="2228850"/>
              <a:ext cx="1571625" cy="3667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障害福祉</a:t>
              </a:r>
            </a:p>
          </p:txBody>
        </p:sp>
        <p:sp>
          <p:nvSpPr>
            <p:cNvPr id="28" name="円/楕円 68">
              <a:extLst>
                <a:ext uri="{FF2B5EF4-FFF2-40B4-BE49-F238E27FC236}">
                  <a16:creationId xmlns:a16="http://schemas.microsoft.com/office/drawing/2014/main" xmlns="" id="{F70F1168-2211-4D7D-B5C9-AA63BEE273C6}"/>
                </a:ext>
              </a:extLst>
            </p:cNvPr>
            <p:cNvSpPr/>
            <p:nvPr/>
          </p:nvSpPr>
          <p:spPr>
            <a:xfrm>
              <a:off x="690563" y="3792538"/>
              <a:ext cx="1184275" cy="434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cxnSp>
          <p:nvCxnSpPr>
            <p:cNvPr id="29" name="直線矢印コネクタ 28">
              <a:extLst>
                <a:ext uri="{FF2B5EF4-FFF2-40B4-BE49-F238E27FC236}">
                  <a16:creationId xmlns:a16="http://schemas.microsoft.com/office/drawing/2014/main" xmlns="" id="{FE25CE8B-5DB7-45F6-A8D2-7E8ECC3ED191}"/>
                </a:ext>
              </a:extLst>
            </p:cNvPr>
            <p:cNvCxnSpPr>
              <a:stCxn id="28" idx="6"/>
            </p:cNvCxnSpPr>
            <p:nvPr/>
          </p:nvCxnSpPr>
          <p:spPr>
            <a:xfrm>
              <a:off x="1874838" y="4010025"/>
              <a:ext cx="725487" cy="2301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xmlns="" id="{26704652-BA4E-4742-8B9F-8595B59FA48F}"/>
                </a:ext>
              </a:extLst>
            </p:cNvPr>
            <p:cNvSpPr txBox="1"/>
            <p:nvPr/>
          </p:nvSpPr>
          <p:spPr>
            <a:xfrm>
              <a:off x="1549400" y="4106863"/>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cxnSp>
          <p:nvCxnSpPr>
            <p:cNvPr id="31" name="直線矢印コネクタ 30">
              <a:extLst>
                <a:ext uri="{FF2B5EF4-FFF2-40B4-BE49-F238E27FC236}">
                  <a16:creationId xmlns:a16="http://schemas.microsoft.com/office/drawing/2014/main" xmlns="" id="{65567D10-2F1C-453B-91D6-5797A085A818}"/>
                </a:ext>
              </a:extLst>
            </p:cNvPr>
            <p:cNvCxnSpPr>
              <a:stCxn id="54" idx="6"/>
              <a:endCxn id="17" idx="2"/>
            </p:cNvCxnSpPr>
            <p:nvPr/>
          </p:nvCxnSpPr>
          <p:spPr>
            <a:xfrm>
              <a:off x="1871663" y="5692775"/>
              <a:ext cx="728662" cy="1301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xmlns="" id="{0C798ADC-B914-4D6D-AA54-435118B6A3FE}"/>
                </a:ext>
              </a:extLst>
            </p:cNvPr>
            <p:cNvSpPr/>
            <p:nvPr/>
          </p:nvSpPr>
          <p:spPr>
            <a:xfrm>
              <a:off x="4084638" y="3143250"/>
              <a:ext cx="677862" cy="12334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3" name="上矢印 64">
              <a:extLst>
                <a:ext uri="{FF2B5EF4-FFF2-40B4-BE49-F238E27FC236}">
                  <a16:creationId xmlns:a16="http://schemas.microsoft.com/office/drawing/2014/main" xmlns="" id="{0D614F1E-F43F-462B-BD1B-609CA1F6A8FC}"/>
                </a:ext>
              </a:extLst>
            </p:cNvPr>
            <p:cNvSpPr/>
            <p:nvPr/>
          </p:nvSpPr>
          <p:spPr>
            <a:xfrm>
              <a:off x="3332163" y="4830763"/>
              <a:ext cx="1311275" cy="102393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4" name="正方形/長方形 33">
              <a:extLst>
                <a:ext uri="{FF2B5EF4-FFF2-40B4-BE49-F238E27FC236}">
                  <a16:creationId xmlns:a16="http://schemas.microsoft.com/office/drawing/2014/main" xmlns="" id="{2E3B8C77-6BDA-4F4D-9BD6-82DB1513D8CC}"/>
                </a:ext>
              </a:extLst>
            </p:cNvPr>
            <p:cNvSpPr/>
            <p:nvPr/>
          </p:nvSpPr>
          <p:spPr>
            <a:xfrm>
              <a:off x="4113213" y="4838700"/>
              <a:ext cx="647700" cy="10937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35" name="角丸四角形吹き出し 46">
              <a:extLst>
                <a:ext uri="{FF2B5EF4-FFF2-40B4-BE49-F238E27FC236}">
                  <a16:creationId xmlns:a16="http://schemas.microsoft.com/office/drawing/2014/main" xmlns="" id="{1EB7845C-1E24-454D-88B1-06955B80C3DD}"/>
                </a:ext>
              </a:extLst>
            </p:cNvPr>
            <p:cNvSpPr/>
            <p:nvPr/>
          </p:nvSpPr>
          <p:spPr>
            <a:xfrm>
              <a:off x="744538" y="4916488"/>
              <a:ext cx="995362" cy="3000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入学</a:t>
              </a:r>
            </a:p>
          </p:txBody>
        </p:sp>
        <p:sp>
          <p:nvSpPr>
            <p:cNvPr id="36" name="角丸四角形吹き出し 69">
              <a:extLst>
                <a:ext uri="{FF2B5EF4-FFF2-40B4-BE49-F238E27FC236}">
                  <a16:creationId xmlns:a16="http://schemas.microsoft.com/office/drawing/2014/main" xmlns="" id="{F59ADD86-C598-4580-900E-FC4167747C3E}"/>
                </a:ext>
              </a:extLst>
            </p:cNvPr>
            <p:cNvSpPr/>
            <p:nvPr/>
          </p:nvSpPr>
          <p:spPr>
            <a:xfrm>
              <a:off x="774700" y="3211513"/>
              <a:ext cx="1065213" cy="268287"/>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卒業</a:t>
              </a:r>
            </a:p>
          </p:txBody>
        </p:sp>
        <p:sp>
          <p:nvSpPr>
            <p:cNvPr id="37" name="額縁 18">
              <a:extLst>
                <a:ext uri="{FF2B5EF4-FFF2-40B4-BE49-F238E27FC236}">
                  <a16:creationId xmlns:a16="http://schemas.microsoft.com/office/drawing/2014/main" xmlns="" id="{8D5354FF-6B04-4B5C-BF44-E7B64C8DE927}"/>
                </a:ext>
              </a:extLst>
            </p:cNvPr>
            <p:cNvSpPr/>
            <p:nvPr/>
          </p:nvSpPr>
          <p:spPr>
            <a:xfrm>
              <a:off x="46038" y="2655888"/>
              <a:ext cx="1295400"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成年期</a:t>
              </a:r>
            </a:p>
          </p:txBody>
        </p:sp>
        <p:sp>
          <p:nvSpPr>
            <p:cNvPr id="38" name="テキスト ボックス 37">
              <a:extLst>
                <a:ext uri="{FF2B5EF4-FFF2-40B4-BE49-F238E27FC236}">
                  <a16:creationId xmlns:a16="http://schemas.microsoft.com/office/drawing/2014/main" xmlns="" id="{660D59DF-4B27-44A1-A898-142AA25CC5FF}"/>
                </a:ext>
              </a:extLst>
            </p:cNvPr>
            <p:cNvSpPr txBox="1"/>
            <p:nvPr/>
          </p:nvSpPr>
          <p:spPr>
            <a:xfrm>
              <a:off x="3604495" y="3335339"/>
              <a:ext cx="581743" cy="1004887"/>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39" name="テキスト ボックス 38">
              <a:extLst>
                <a:ext uri="{FF2B5EF4-FFF2-40B4-BE49-F238E27FC236}">
                  <a16:creationId xmlns:a16="http://schemas.microsoft.com/office/drawing/2014/main" xmlns="" id="{7B3B6A1F-FEB5-4D24-9CD0-F6D74ECED179}"/>
                </a:ext>
              </a:extLst>
            </p:cNvPr>
            <p:cNvSpPr txBox="1"/>
            <p:nvPr/>
          </p:nvSpPr>
          <p:spPr>
            <a:xfrm>
              <a:off x="4013250" y="1443038"/>
              <a:ext cx="763538" cy="1003301"/>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0" name="テキスト ボックス 39">
              <a:extLst>
                <a:ext uri="{FF2B5EF4-FFF2-40B4-BE49-F238E27FC236}">
                  <a16:creationId xmlns:a16="http://schemas.microsoft.com/office/drawing/2014/main" xmlns="" id="{5E9C3D78-80A3-496E-8DA3-5CCA35FC63EC}"/>
                </a:ext>
              </a:extLst>
            </p:cNvPr>
            <p:cNvSpPr txBox="1"/>
            <p:nvPr/>
          </p:nvSpPr>
          <p:spPr>
            <a:xfrm>
              <a:off x="3594970" y="4929188"/>
              <a:ext cx="581743" cy="1003301"/>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41" name="テキスト ボックス 40">
              <a:extLst>
                <a:ext uri="{FF2B5EF4-FFF2-40B4-BE49-F238E27FC236}">
                  <a16:creationId xmlns:a16="http://schemas.microsoft.com/office/drawing/2014/main" xmlns="" id="{7A3507FC-8DB0-4CBF-A74D-712B250D61F8}"/>
                </a:ext>
              </a:extLst>
            </p:cNvPr>
            <p:cNvSpPr txBox="1"/>
            <p:nvPr/>
          </p:nvSpPr>
          <p:spPr>
            <a:xfrm>
              <a:off x="4226795" y="4873625"/>
              <a:ext cx="581743" cy="863600"/>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2" name="テキスト ボックス 41">
              <a:extLst>
                <a:ext uri="{FF2B5EF4-FFF2-40B4-BE49-F238E27FC236}">
                  <a16:creationId xmlns:a16="http://schemas.microsoft.com/office/drawing/2014/main" xmlns="" id="{D9BA9A54-2F0C-4A5A-B1F7-00DA1B05E804}"/>
                </a:ext>
              </a:extLst>
            </p:cNvPr>
            <p:cNvSpPr txBox="1"/>
            <p:nvPr/>
          </p:nvSpPr>
          <p:spPr>
            <a:xfrm>
              <a:off x="4179171" y="3332163"/>
              <a:ext cx="581743" cy="1003301"/>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3" name="テキスト ボックス 42">
              <a:extLst>
                <a:ext uri="{FF2B5EF4-FFF2-40B4-BE49-F238E27FC236}">
                  <a16:creationId xmlns:a16="http://schemas.microsoft.com/office/drawing/2014/main" xmlns="" id="{8FC1E5D4-3A71-49CE-930F-05BEA6A0AA57}"/>
                </a:ext>
              </a:extLst>
            </p:cNvPr>
            <p:cNvSpPr txBox="1"/>
            <p:nvPr/>
          </p:nvSpPr>
          <p:spPr>
            <a:xfrm>
              <a:off x="3575649" y="1591084"/>
              <a:ext cx="581743" cy="1003301"/>
            </a:xfrm>
            <a:prstGeom prst="rect">
              <a:avLst/>
            </a:prstGeom>
            <a:noFill/>
          </p:spPr>
          <p:txBody>
            <a:bodyPr vert="eaVert">
              <a:spAutoFit/>
            </a:bodyPr>
            <a:lstStyle/>
            <a:p>
              <a:pPr eaLnBrk="1" hangingPunct="1">
                <a:defRPr/>
              </a:pPr>
              <a:r>
                <a:rPr lang="ja-JP" altLang="en-US" sz="1000" dirty="0">
                  <a:solidFill>
                    <a:schemeClr val="bg1"/>
                  </a:solidFill>
                </a:rPr>
                <a:t>計画相談</a:t>
              </a:r>
              <a:endParaRPr lang="en-US" altLang="ja-JP" sz="1000" dirty="0">
                <a:solidFill>
                  <a:schemeClr val="bg1"/>
                </a:solidFill>
              </a:endParaRPr>
            </a:p>
            <a:p>
              <a:pPr eaLnBrk="1" hangingPunct="1">
                <a:defRPr/>
              </a:pPr>
              <a:r>
                <a:rPr lang="ja-JP" altLang="en-US" sz="1000" dirty="0">
                  <a:solidFill>
                    <a:schemeClr val="bg1"/>
                  </a:solidFill>
                </a:rPr>
                <a:t>　　　支援</a:t>
              </a:r>
            </a:p>
          </p:txBody>
        </p:sp>
        <p:sp>
          <p:nvSpPr>
            <p:cNvPr id="44" name="テキスト ボックス 43">
              <a:extLst>
                <a:ext uri="{FF2B5EF4-FFF2-40B4-BE49-F238E27FC236}">
                  <a16:creationId xmlns:a16="http://schemas.microsoft.com/office/drawing/2014/main" xmlns="" id="{34F54FA3-4709-4204-9F83-E790EA2D928E}"/>
                </a:ext>
              </a:extLst>
            </p:cNvPr>
            <p:cNvSpPr txBox="1"/>
            <p:nvPr/>
          </p:nvSpPr>
          <p:spPr>
            <a:xfrm>
              <a:off x="3956100" y="1390650"/>
              <a:ext cx="763538" cy="1004888"/>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5" name="横巻き 8">
              <a:extLst>
                <a:ext uri="{FF2B5EF4-FFF2-40B4-BE49-F238E27FC236}">
                  <a16:creationId xmlns:a16="http://schemas.microsoft.com/office/drawing/2014/main" xmlns="" id="{DD3BDEB2-980F-477E-B97B-0097FC11880B}"/>
                </a:ext>
              </a:extLst>
            </p:cNvPr>
            <p:cNvSpPr/>
            <p:nvPr/>
          </p:nvSpPr>
          <p:spPr>
            <a:xfrm>
              <a:off x="2089270" y="6077378"/>
              <a:ext cx="4413250" cy="43021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「気づきの段階」からの支援</a:t>
              </a:r>
            </a:p>
          </p:txBody>
        </p:sp>
        <p:sp>
          <p:nvSpPr>
            <p:cNvPr id="46" name="線吹き出し 1 (枠付き) 9">
              <a:extLst>
                <a:ext uri="{FF2B5EF4-FFF2-40B4-BE49-F238E27FC236}">
                  <a16:creationId xmlns:a16="http://schemas.microsoft.com/office/drawing/2014/main" xmlns="" id="{C8A1FC6A-9935-4AD5-9B35-D61996444036}"/>
                </a:ext>
              </a:extLst>
            </p:cNvPr>
            <p:cNvSpPr/>
            <p:nvPr/>
          </p:nvSpPr>
          <p:spPr>
            <a:xfrm>
              <a:off x="5040313" y="636588"/>
              <a:ext cx="3635375" cy="598487"/>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関係者間の共通理解・情報共有</a:t>
              </a:r>
              <a:endParaRPr lang="en-US" altLang="ja-JP" sz="1000" b="1" dirty="0"/>
            </a:p>
            <a:p>
              <a:pPr algn="ctr" eaLnBrk="1" hangingPunct="1">
                <a:defRPr/>
              </a:pPr>
              <a:r>
                <a:rPr lang="ja-JP" altLang="en-US" sz="1000" b="1" dirty="0"/>
                <a:t>→　途切れない支援の調整</a:t>
              </a:r>
            </a:p>
          </p:txBody>
        </p:sp>
        <p:sp>
          <p:nvSpPr>
            <p:cNvPr id="47" name="上矢印 14">
              <a:extLst>
                <a:ext uri="{FF2B5EF4-FFF2-40B4-BE49-F238E27FC236}">
                  <a16:creationId xmlns:a16="http://schemas.microsoft.com/office/drawing/2014/main" xmlns="" id="{0CE02F62-09B7-495E-A697-536477F4132E}"/>
                </a:ext>
              </a:extLst>
            </p:cNvPr>
            <p:cNvSpPr/>
            <p:nvPr/>
          </p:nvSpPr>
          <p:spPr>
            <a:xfrm>
              <a:off x="3778250" y="949325"/>
              <a:ext cx="1287463" cy="1557338"/>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ja-JP" altLang="en-US" sz="1000" dirty="0"/>
            </a:p>
          </p:txBody>
        </p:sp>
        <p:sp>
          <p:nvSpPr>
            <p:cNvPr id="48" name="円/楕円 65">
              <a:extLst>
                <a:ext uri="{FF2B5EF4-FFF2-40B4-BE49-F238E27FC236}">
                  <a16:creationId xmlns:a16="http://schemas.microsoft.com/office/drawing/2014/main" xmlns="" id="{4C5018F0-7CC3-4315-A0EE-F2E28A486239}"/>
                </a:ext>
              </a:extLst>
            </p:cNvPr>
            <p:cNvSpPr/>
            <p:nvPr/>
          </p:nvSpPr>
          <p:spPr>
            <a:xfrm>
              <a:off x="6858000" y="2065338"/>
              <a:ext cx="1547813"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地域保健</a:t>
              </a:r>
            </a:p>
          </p:txBody>
        </p:sp>
        <p:sp>
          <p:nvSpPr>
            <p:cNvPr id="49" name="テキスト ボックス 48">
              <a:extLst>
                <a:ext uri="{FF2B5EF4-FFF2-40B4-BE49-F238E27FC236}">
                  <a16:creationId xmlns:a16="http://schemas.microsoft.com/office/drawing/2014/main" xmlns="" id="{113CF050-5082-4EDD-ABA2-44BE4D1707B5}"/>
                </a:ext>
              </a:extLst>
            </p:cNvPr>
            <p:cNvSpPr txBox="1"/>
            <p:nvPr/>
          </p:nvSpPr>
          <p:spPr>
            <a:xfrm>
              <a:off x="4179171" y="1420812"/>
              <a:ext cx="581743" cy="1174751"/>
            </a:xfrm>
            <a:prstGeom prst="rect">
              <a:avLst/>
            </a:prstGeom>
            <a:noFill/>
          </p:spPr>
          <p:txBody>
            <a:bodyPr vert="eaVert" wrap="square">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50" name="額縁 16">
              <a:extLst>
                <a:ext uri="{FF2B5EF4-FFF2-40B4-BE49-F238E27FC236}">
                  <a16:creationId xmlns:a16="http://schemas.microsoft.com/office/drawing/2014/main" xmlns="" id="{95B9304B-94C2-4BCC-82AD-5F00C2AD8E27}"/>
                </a:ext>
              </a:extLst>
            </p:cNvPr>
            <p:cNvSpPr/>
            <p:nvPr/>
          </p:nvSpPr>
          <p:spPr>
            <a:xfrm>
              <a:off x="34925" y="6021388"/>
              <a:ext cx="1296988"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乳幼児期</a:t>
              </a:r>
            </a:p>
          </p:txBody>
        </p:sp>
        <p:sp>
          <p:nvSpPr>
            <p:cNvPr id="51" name="額縁 17">
              <a:extLst>
                <a:ext uri="{FF2B5EF4-FFF2-40B4-BE49-F238E27FC236}">
                  <a16:creationId xmlns:a16="http://schemas.microsoft.com/office/drawing/2014/main" xmlns="" id="{9BD196A7-450A-4460-898B-0AD598B852A8}"/>
                </a:ext>
              </a:extLst>
            </p:cNvPr>
            <p:cNvSpPr/>
            <p:nvPr/>
          </p:nvSpPr>
          <p:spPr>
            <a:xfrm>
              <a:off x="30163" y="4349750"/>
              <a:ext cx="1295400"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学齢期</a:t>
              </a:r>
            </a:p>
          </p:txBody>
        </p:sp>
        <p:sp>
          <p:nvSpPr>
            <p:cNvPr id="52" name="円/楕円 79">
              <a:extLst>
                <a:ext uri="{FF2B5EF4-FFF2-40B4-BE49-F238E27FC236}">
                  <a16:creationId xmlns:a16="http://schemas.microsoft.com/office/drawing/2014/main" xmlns="" id="{BDA3247E-01B2-4DC1-A76A-BEDF447292F6}"/>
                </a:ext>
              </a:extLst>
            </p:cNvPr>
            <p:cNvSpPr/>
            <p:nvPr/>
          </p:nvSpPr>
          <p:spPr>
            <a:xfrm>
              <a:off x="2339975" y="3524250"/>
              <a:ext cx="1062038" cy="47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3" name="円/楕円 67">
              <a:extLst>
                <a:ext uri="{FF2B5EF4-FFF2-40B4-BE49-F238E27FC236}">
                  <a16:creationId xmlns:a16="http://schemas.microsoft.com/office/drawing/2014/main" xmlns="" id="{ED2563AE-44E6-4A91-9AA0-979D6AA2F052}"/>
                </a:ext>
              </a:extLst>
            </p:cNvPr>
            <p:cNvSpPr/>
            <p:nvPr/>
          </p:nvSpPr>
          <p:spPr>
            <a:xfrm>
              <a:off x="2411413" y="5210175"/>
              <a:ext cx="1003300" cy="4413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4" name="円/楕円 80">
              <a:extLst>
                <a:ext uri="{FF2B5EF4-FFF2-40B4-BE49-F238E27FC236}">
                  <a16:creationId xmlns:a16="http://schemas.microsoft.com/office/drawing/2014/main" xmlns="" id="{764A0473-9C32-49BE-B824-43D0134CB935}"/>
                </a:ext>
              </a:extLst>
            </p:cNvPr>
            <p:cNvSpPr/>
            <p:nvPr/>
          </p:nvSpPr>
          <p:spPr>
            <a:xfrm>
              <a:off x="690563" y="5475288"/>
              <a:ext cx="1181100" cy="4333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sp>
          <p:nvSpPr>
            <p:cNvPr id="55" name="テキスト ボックス 54">
              <a:extLst>
                <a:ext uri="{FF2B5EF4-FFF2-40B4-BE49-F238E27FC236}">
                  <a16:creationId xmlns:a16="http://schemas.microsoft.com/office/drawing/2014/main" xmlns="" id="{7A78A7C7-16F0-442D-8D44-E64C91F34489}"/>
                </a:ext>
              </a:extLst>
            </p:cNvPr>
            <p:cNvSpPr txBox="1"/>
            <p:nvPr/>
          </p:nvSpPr>
          <p:spPr>
            <a:xfrm>
              <a:off x="1606550" y="5780089"/>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grpSp>
      <p:sp>
        <p:nvSpPr>
          <p:cNvPr id="3" name="正方形/長方形 2">
            <a:extLst>
              <a:ext uri="{FF2B5EF4-FFF2-40B4-BE49-F238E27FC236}">
                <a16:creationId xmlns:a16="http://schemas.microsoft.com/office/drawing/2014/main" xmlns="" id="{5F5B75C5-4D38-474D-B761-E35CC86752EB}"/>
              </a:ext>
            </a:extLst>
          </p:cNvPr>
          <p:cNvSpPr/>
          <p:nvPr/>
        </p:nvSpPr>
        <p:spPr>
          <a:xfrm>
            <a:off x="251520" y="1052736"/>
            <a:ext cx="8640960" cy="553062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xmlns="" id="{7D6FBC2E-646C-4651-B327-F7D42999B8E0}"/>
              </a:ext>
            </a:extLst>
          </p:cNvPr>
          <p:cNvSpPr txBox="1"/>
          <p:nvPr/>
        </p:nvSpPr>
        <p:spPr>
          <a:xfrm>
            <a:off x="359496" y="1186806"/>
            <a:ext cx="1552408" cy="461665"/>
          </a:xfrm>
          <a:prstGeom prst="rect">
            <a:avLst/>
          </a:prstGeom>
          <a:noFill/>
        </p:spPr>
        <p:txBody>
          <a:bodyPr wrap="square" rtlCol="0">
            <a:spAutoFit/>
          </a:bodyPr>
          <a:lstStyle/>
          <a:p>
            <a:r>
              <a:rPr kumimoji="1" lang="ja-JP" altLang="en-US" sz="2400" dirty="0"/>
              <a:t>乳幼児期</a:t>
            </a:r>
          </a:p>
        </p:txBody>
      </p:sp>
      <p:pic>
        <p:nvPicPr>
          <p:cNvPr id="58" name="図 57">
            <a:extLst>
              <a:ext uri="{FF2B5EF4-FFF2-40B4-BE49-F238E27FC236}">
                <a16:creationId xmlns:a16="http://schemas.microsoft.com/office/drawing/2014/main" xmlns="" id="{65266923-4A26-4792-88B4-EF725703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8" y="3662086"/>
            <a:ext cx="2354652" cy="2354652"/>
          </a:xfrm>
          <a:prstGeom prst="rect">
            <a:avLst/>
          </a:prstGeom>
        </p:spPr>
      </p:pic>
      <p:pic>
        <p:nvPicPr>
          <p:cNvPr id="60" name="図 59">
            <a:extLst>
              <a:ext uri="{FF2B5EF4-FFF2-40B4-BE49-F238E27FC236}">
                <a16:creationId xmlns:a16="http://schemas.microsoft.com/office/drawing/2014/main" xmlns="" id="{99C59ABE-C610-4B0A-A5AF-DF9519DF7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06" y="1757907"/>
            <a:ext cx="2019078" cy="2019078"/>
          </a:xfrm>
          <a:prstGeom prst="rect">
            <a:avLst/>
          </a:prstGeom>
        </p:spPr>
      </p:pic>
      <p:sp>
        <p:nvSpPr>
          <p:cNvPr id="61" name="テキスト ボックス 60">
            <a:extLst>
              <a:ext uri="{FF2B5EF4-FFF2-40B4-BE49-F238E27FC236}">
                <a16:creationId xmlns:a16="http://schemas.microsoft.com/office/drawing/2014/main" xmlns="" id="{48EA107B-E87A-4EEA-9724-608175FAF798}"/>
              </a:ext>
            </a:extLst>
          </p:cNvPr>
          <p:cNvSpPr txBox="1"/>
          <p:nvPr/>
        </p:nvSpPr>
        <p:spPr>
          <a:xfrm>
            <a:off x="3668837" y="2310269"/>
            <a:ext cx="4123262" cy="2677656"/>
          </a:xfrm>
          <a:prstGeom prst="rect">
            <a:avLst/>
          </a:prstGeom>
          <a:noFill/>
        </p:spPr>
        <p:txBody>
          <a:bodyPr wrap="square" rtlCol="0">
            <a:spAutoFit/>
          </a:bodyPr>
          <a:lstStyle/>
          <a:p>
            <a:pPr marL="342900" indent="-342900">
              <a:buFont typeface="Wingdings" panose="05000000000000000000" pitchFamily="2" charset="2"/>
              <a:buChar char="u"/>
            </a:pPr>
            <a:r>
              <a:rPr kumimoji="1" lang="ja-JP" altLang="en-US" sz="2400" dirty="0"/>
              <a:t>医療機関</a:t>
            </a:r>
            <a:endParaRPr kumimoji="1" lang="en-US" altLang="ja-JP" sz="2400" dirty="0"/>
          </a:p>
          <a:p>
            <a:pPr marL="342900" indent="-342900">
              <a:buFont typeface="Wingdings" panose="05000000000000000000" pitchFamily="2" charset="2"/>
              <a:buChar char="u"/>
            </a:pPr>
            <a:r>
              <a:rPr kumimoji="1" lang="ja-JP" altLang="en-US" sz="2400" dirty="0"/>
              <a:t>保健師</a:t>
            </a:r>
            <a:endParaRPr kumimoji="1" lang="en-US" altLang="ja-JP" sz="2400" dirty="0"/>
          </a:p>
          <a:p>
            <a:pPr marL="342900" indent="-342900">
              <a:buFont typeface="Wingdings" panose="05000000000000000000" pitchFamily="2" charset="2"/>
              <a:buChar char="u"/>
            </a:pPr>
            <a:r>
              <a:rPr lang="ja-JP" altLang="en-US" sz="2400" dirty="0"/>
              <a:t>相談支援専門員</a:t>
            </a:r>
            <a:endParaRPr lang="en-US" altLang="ja-JP" sz="2400" dirty="0"/>
          </a:p>
          <a:p>
            <a:pPr marL="342900" indent="-342900">
              <a:buFont typeface="Wingdings" panose="05000000000000000000" pitchFamily="2" charset="2"/>
              <a:buChar char="u"/>
            </a:pPr>
            <a:r>
              <a:rPr lang="ja-JP" altLang="en-US" sz="2400" dirty="0"/>
              <a:t>基幹相談支援センター</a:t>
            </a:r>
            <a:endParaRPr kumimoji="1" lang="en-US" altLang="ja-JP" sz="2400" dirty="0"/>
          </a:p>
          <a:p>
            <a:pPr marL="342900" indent="-342900">
              <a:buFont typeface="Wingdings" panose="05000000000000000000" pitchFamily="2" charset="2"/>
              <a:buChar char="u"/>
            </a:pPr>
            <a:r>
              <a:rPr lang="ja-JP" altLang="en-US" sz="2400" dirty="0"/>
              <a:t>保育園・幼稚園</a:t>
            </a:r>
            <a:endParaRPr lang="en-US" altLang="ja-JP" sz="2400" dirty="0"/>
          </a:p>
          <a:p>
            <a:pPr marL="342900" indent="-342900">
              <a:buFont typeface="Wingdings" panose="05000000000000000000" pitchFamily="2" charset="2"/>
              <a:buChar char="u"/>
            </a:pPr>
            <a:r>
              <a:rPr kumimoji="1" lang="ja-JP" altLang="en-US" sz="2400" dirty="0"/>
              <a:t>障害児施設</a:t>
            </a:r>
            <a:r>
              <a:rPr lang="en-US" altLang="ja-JP" sz="2400" dirty="0"/>
              <a:t/>
            </a:r>
            <a:br>
              <a:rPr lang="en-US" altLang="ja-JP" sz="2400" dirty="0"/>
            </a:br>
            <a:r>
              <a:rPr lang="ja-JP" altLang="en-US" sz="2400" dirty="0"/>
              <a:t>児童発達支援など</a:t>
            </a:r>
            <a:endParaRPr lang="en-US" altLang="ja-JP" sz="2400" dirty="0"/>
          </a:p>
        </p:txBody>
      </p:sp>
      <p:pic>
        <p:nvPicPr>
          <p:cNvPr id="63" name="図 62">
            <a:extLst>
              <a:ext uri="{FF2B5EF4-FFF2-40B4-BE49-F238E27FC236}">
                <a16:creationId xmlns:a16="http://schemas.microsoft.com/office/drawing/2014/main" xmlns="" id="{CA6E3B3B-007A-47B9-AF91-9BFDBB1BC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106" y="1057254"/>
            <a:ext cx="2040962" cy="2040962"/>
          </a:xfrm>
          <a:prstGeom prst="rect">
            <a:avLst/>
          </a:prstGeom>
        </p:spPr>
      </p:pic>
      <p:pic>
        <p:nvPicPr>
          <p:cNvPr id="65" name="図 64">
            <a:extLst>
              <a:ext uri="{FF2B5EF4-FFF2-40B4-BE49-F238E27FC236}">
                <a16:creationId xmlns:a16="http://schemas.microsoft.com/office/drawing/2014/main" xmlns="" id="{29EAD0FF-1739-4F2D-9600-24904EE516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8214" y="4056956"/>
            <a:ext cx="1973137" cy="1973137"/>
          </a:xfrm>
          <a:prstGeom prst="rect">
            <a:avLst/>
          </a:prstGeom>
        </p:spPr>
      </p:pic>
    </p:spTree>
    <p:extLst>
      <p:ext uri="{BB962C8B-B14F-4D97-AF65-F5344CB8AC3E}">
        <p14:creationId xmlns:p14="http://schemas.microsoft.com/office/powerpoint/2010/main" val="296250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7682" y="114623"/>
            <a:ext cx="8229600" cy="1143000"/>
          </a:xfrm>
        </p:spPr>
        <p:txBody>
          <a:bodyPr>
            <a:normAutofit/>
          </a:bodyPr>
          <a:lstStyle/>
          <a:p>
            <a:r>
              <a:rPr lang="ja-JP" altLang="en-US" sz="4000" b="1" dirty="0"/>
              <a:t>成長に合わせた関わり</a:t>
            </a:r>
            <a:endParaRPr kumimoji="1" lang="ja-JP" altLang="en-US" sz="4000" b="1" dirty="0"/>
          </a:p>
        </p:txBody>
      </p:sp>
      <p:grpSp>
        <p:nvGrpSpPr>
          <p:cNvPr id="6" name="グループ化 5">
            <a:extLst>
              <a:ext uri="{FF2B5EF4-FFF2-40B4-BE49-F238E27FC236}">
                <a16:creationId xmlns:a16="http://schemas.microsoft.com/office/drawing/2014/main" xmlns="" id="{ED96890C-09C2-42B5-9B98-442D52A32D40}"/>
              </a:ext>
            </a:extLst>
          </p:cNvPr>
          <p:cNvGrpSpPr/>
          <p:nvPr/>
        </p:nvGrpSpPr>
        <p:grpSpPr>
          <a:xfrm>
            <a:off x="701824" y="1268760"/>
            <a:ext cx="7740352" cy="5194191"/>
            <a:chOff x="0" y="371475"/>
            <a:chExt cx="9144000" cy="6136115"/>
          </a:xfrm>
        </p:grpSpPr>
        <p:cxnSp>
          <p:nvCxnSpPr>
            <p:cNvPr id="7" name="直線コネクタ 6">
              <a:extLst>
                <a:ext uri="{FF2B5EF4-FFF2-40B4-BE49-F238E27FC236}">
                  <a16:creationId xmlns:a16="http://schemas.microsoft.com/office/drawing/2014/main" xmlns="" id="{B3C9F7AE-6AAA-4AA8-A442-A09003BA0AA9}"/>
                </a:ext>
              </a:extLst>
            </p:cNvPr>
            <p:cNvCxnSpPr/>
            <p:nvPr/>
          </p:nvCxnSpPr>
          <p:spPr>
            <a:xfrm>
              <a:off x="81010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1AFB7B26-9997-4EDF-BE68-A5B8C4417269}"/>
                </a:ext>
              </a:extLst>
            </p:cNvPr>
            <p:cNvCxnSpPr/>
            <p:nvPr/>
          </p:nvCxnSpPr>
          <p:spPr>
            <a:xfrm>
              <a:off x="10144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台形 8">
              <a:extLst>
                <a:ext uri="{FF2B5EF4-FFF2-40B4-BE49-F238E27FC236}">
                  <a16:creationId xmlns:a16="http://schemas.microsoft.com/office/drawing/2014/main" xmlns="" id="{FDF12657-29E5-4800-9072-A8C35EA04A2C}"/>
                </a:ext>
              </a:extLst>
            </p:cNvPr>
            <p:cNvSpPr/>
            <p:nvPr/>
          </p:nvSpPr>
          <p:spPr>
            <a:xfrm>
              <a:off x="0" y="1757363"/>
              <a:ext cx="9144000" cy="138588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0" name="円/楕円 60">
              <a:extLst>
                <a:ext uri="{FF2B5EF4-FFF2-40B4-BE49-F238E27FC236}">
                  <a16:creationId xmlns:a16="http://schemas.microsoft.com/office/drawing/2014/main" xmlns="" id="{10A695DF-DCB5-47FC-99C7-23EEA90918E7}"/>
                </a:ext>
              </a:extLst>
            </p:cNvPr>
            <p:cNvSpPr/>
            <p:nvPr/>
          </p:nvSpPr>
          <p:spPr>
            <a:xfrm>
              <a:off x="900113" y="1925638"/>
              <a:ext cx="7200900" cy="9636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1" name="円/楕円 53">
              <a:extLst>
                <a:ext uri="{FF2B5EF4-FFF2-40B4-BE49-F238E27FC236}">
                  <a16:creationId xmlns:a16="http://schemas.microsoft.com/office/drawing/2014/main" xmlns="" id="{946DC39A-F587-46D1-A8F6-EBA7A4F6D47F}"/>
                </a:ext>
              </a:extLst>
            </p:cNvPr>
            <p:cNvSpPr/>
            <p:nvPr/>
          </p:nvSpPr>
          <p:spPr>
            <a:xfrm>
              <a:off x="2197100" y="2212975"/>
              <a:ext cx="4822825" cy="5365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職場・地域生活</a:t>
              </a:r>
            </a:p>
          </p:txBody>
        </p:sp>
        <p:sp>
          <p:nvSpPr>
            <p:cNvPr id="12" name="上矢印 19">
              <a:extLst>
                <a:ext uri="{FF2B5EF4-FFF2-40B4-BE49-F238E27FC236}">
                  <a16:creationId xmlns:a16="http://schemas.microsoft.com/office/drawing/2014/main" xmlns="" id="{370205F3-7060-4784-9982-123E4F09C6E5}"/>
                </a:ext>
              </a:extLst>
            </p:cNvPr>
            <p:cNvSpPr/>
            <p:nvPr/>
          </p:nvSpPr>
          <p:spPr>
            <a:xfrm>
              <a:off x="3361729" y="952107"/>
              <a:ext cx="1210271" cy="1455287"/>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algn="ctr" eaLnBrk="1" hangingPunct="1">
                <a:defRPr/>
              </a:pPr>
              <a:endParaRPr lang="ja-JP" altLang="en-US" sz="1000" dirty="0"/>
            </a:p>
          </p:txBody>
        </p:sp>
        <p:sp>
          <p:nvSpPr>
            <p:cNvPr id="13" name="台形 12">
              <a:extLst>
                <a:ext uri="{FF2B5EF4-FFF2-40B4-BE49-F238E27FC236}">
                  <a16:creationId xmlns:a16="http://schemas.microsoft.com/office/drawing/2014/main" xmlns="" id="{B510C819-9585-4D92-996E-55894FB54421}"/>
                </a:ext>
              </a:extLst>
            </p:cNvPr>
            <p:cNvSpPr/>
            <p:nvPr/>
          </p:nvSpPr>
          <p:spPr>
            <a:xfrm>
              <a:off x="0" y="3492500"/>
              <a:ext cx="9093200" cy="1328738"/>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4" name="円/楕円 39">
              <a:extLst>
                <a:ext uri="{FF2B5EF4-FFF2-40B4-BE49-F238E27FC236}">
                  <a16:creationId xmlns:a16="http://schemas.microsoft.com/office/drawing/2014/main" xmlns="" id="{826FDF9C-2C6D-4972-BE1A-F98173E7EC59}"/>
                </a:ext>
              </a:extLst>
            </p:cNvPr>
            <p:cNvSpPr/>
            <p:nvPr/>
          </p:nvSpPr>
          <p:spPr>
            <a:xfrm>
              <a:off x="1196975" y="3671888"/>
              <a:ext cx="6481763" cy="10239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5" name="台形 14">
              <a:extLst>
                <a:ext uri="{FF2B5EF4-FFF2-40B4-BE49-F238E27FC236}">
                  <a16:creationId xmlns:a16="http://schemas.microsoft.com/office/drawing/2014/main" xmlns="" id="{DB0703BE-0627-4AF5-9180-6585830C5AE5}"/>
                </a:ext>
              </a:extLst>
            </p:cNvPr>
            <p:cNvSpPr/>
            <p:nvPr/>
          </p:nvSpPr>
          <p:spPr>
            <a:xfrm>
              <a:off x="0" y="5149850"/>
              <a:ext cx="9144000" cy="1336675"/>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6" name="円/楕円 40">
              <a:extLst>
                <a:ext uri="{FF2B5EF4-FFF2-40B4-BE49-F238E27FC236}">
                  <a16:creationId xmlns:a16="http://schemas.microsoft.com/office/drawing/2014/main" xmlns="" id="{B68430B3-D69E-446D-A7C3-B19FA9AABB3B}"/>
                </a:ext>
              </a:extLst>
            </p:cNvPr>
            <p:cNvSpPr/>
            <p:nvPr/>
          </p:nvSpPr>
          <p:spPr>
            <a:xfrm>
              <a:off x="1150938" y="5430838"/>
              <a:ext cx="6481762" cy="91598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7" name="円/楕円 52">
              <a:extLst>
                <a:ext uri="{FF2B5EF4-FFF2-40B4-BE49-F238E27FC236}">
                  <a16:creationId xmlns:a16="http://schemas.microsoft.com/office/drawing/2014/main" xmlns="" id="{3BFB93D2-9E70-45E0-B276-468BCDF91962}"/>
                </a:ext>
              </a:extLst>
            </p:cNvPr>
            <p:cNvSpPr/>
            <p:nvPr/>
          </p:nvSpPr>
          <p:spPr>
            <a:xfrm>
              <a:off x="2600325" y="5640388"/>
              <a:ext cx="3743325" cy="3651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保育所等</a:t>
              </a:r>
            </a:p>
          </p:txBody>
        </p:sp>
        <p:sp>
          <p:nvSpPr>
            <p:cNvPr id="18" name="円/楕円 51">
              <a:extLst>
                <a:ext uri="{FF2B5EF4-FFF2-40B4-BE49-F238E27FC236}">
                  <a16:creationId xmlns:a16="http://schemas.microsoft.com/office/drawing/2014/main" xmlns="" id="{626E63E3-CFEF-4A1F-859B-E24B3D40BAF1}"/>
                </a:ext>
              </a:extLst>
            </p:cNvPr>
            <p:cNvSpPr/>
            <p:nvPr/>
          </p:nvSpPr>
          <p:spPr>
            <a:xfrm>
              <a:off x="2441575" y="4076700"/>
              <a:ext cx="3865563" cy="431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学校等</a:t>
              </a:r>
            </a:p>
          </p:txBody>
        </p:sp>
        <p:sp>
          <p:nvSpPr>
            <p:cNvPr id="19" name="上矢印 63">
              <a:extLst>
                <a:ext uri="{FF2B5EF4-FFF2-40B4-BE49-F238E27FC236}">
                  <a16:creationId xmlns:a16="http://schemas.microsoft.com/office/drawing/2014/main" xmlns="" id="{C14AEF88-8FEF-4EE0-A4C0-3FADBF47F121}"/>
                </a:ext>
              </a:extLst>
            </p:cNvPr>
            <p:cNvSpPr/>
            <p:nvPr/>
          </p:nvSpPr>
          <p:spPr>
            <a:xfrm>
              <a:off x="3356214" y="3143297"/>
              <a:ext cx="1275544" cy="113271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eaLnBrk="1" hangingPunct="1">
                <a:defRPr/>
              </a:pPr>
              <a:r>
                <a:rPr lang="ja-JP" altLang="en-US" sz="1000" dirty="0"/>
                <a:t>　</a:t>
              </a:r>
              <a:endParaRPr lang="en-US" altLang="ja-JP" sz="1000" dirty="0"/>
            </a:p>
          </p:txBody>
        </p:sp>
        <p:sp>
          <p:nvSpPr>
            <p:cNvPr id="20" name="円/楕円 48">
              <a:extLst>
                <a:ext uri="{FF2B5EF4-FFF2-40B4-BE49-F238E27FC236}">
                  <a16:creationId xmlns:a16="http://schemas.microsoft.com/office/drawing/2014/main" xmlns="" id="{612801E9-C333-441C-ADF7-0CDDFCF65720}"/>
                </a:ext>
              </a:extLst>
            </p:cNvPr>
            <p:cNvSpPr/>
            <p:nvPr/>
          </p:nvSpPr>
          <p:spPr>
            <a:xfrm>
              <a:off x="5005388" y="3530600"/>
              <a:ext cx="1512887" cy="3667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1" name="円/楕円 49">
              <a:extLst>
                <a:ext uri="{FF2B5EF4-FFF2-40B4-BE49-F238E27FC236}">
                  <a16:creationId xmlns:a16="http://schemas.microsoft.com/office/drawing/2014/main" xmlns="" id="{0D768187-EF9C-49DC-A510-CF752CC10172}"/>
                </a:ext>
              </a:extLst>
            </p:cNvPr>
            <p:cNvSpPr/>
            <p:nvPr/>
          </p:nvSpPr>
          <p:spPr>
            <a:xfrm>
              <a:off x="5040313" y="5248275"/>
              <a:ext cx="1512887"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2" name="円/楕円 36">
              <a:extLst>
                <a:ext uri="{FF2B5EF4-FFF2-40B4-BE49-F238E27FC236}">
                  <a16:creationId xmlns:a16="http://schemas.microsoft.com/office/drawing/2014/main" xmlns="" id="{B6D6F639-A62B-4E6B-98A4-25B016589065}"/>
                </a:ext>
              </a:extLst>
            </p:cNvPr>
            <p:cNvSpPr/>
            <p:nvPr/>
          </p:nvSpPr>
          <p:spPr>
            <a:xfrm>
              <a:off x="6538913" y="3946525"/>
              <a:ext cx="1751012"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学校保健</a:t>
              </a:r>
            </a:p>
          </p:txBody>
        </p:sp>
        <p:sp>
          <p:nvSpPr>
            <p:cNvPr id="23" name="円/楕円 50">
              <a:extLst>
                <a:ext uri="{FF2B5EF4-FFF2-40B4-BE49-F238E27FC236}">
                  <a16:creationId xmlns:a16="http://schemas.microsoft.com/office/drawing/2014/main" xmlns="" id="{97059587-9D5D-4FC4-A533-E87786BEF1CA}"/>
                </a:ext>
              </a:extLst>
            </p:cNvPr>
            <p:cNvSpPr/>
            <p:nvPr/>
          </p:nvSpPr>
          <p:spPr>
            <a:xfrm>
              <a:off x="6635750" y="5522913"/>
              <a:ext cx="1752600"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母子保健</a:t>
              </a:r>
            </a:p>
          </p:txBody>
        </p:sp>
        <p:sp>
          <p:nvSpPr>
            <p:cNvPr id="24" name="額縁 62">
              <a:extLst>
                <a:ext uri="{FF2B5EF4-FFF2-40B4-BE49-F238E27FC236}">
                  <a16:creationId xmlns:a16="http://schemas.microsoft.com/office/drawing/2014/main" xmlns="" id="{311FBB50-B628-44EA-BD4B-4B3D160C5429}"/>
                </a:ext>
              </a:extLst>
            </p:cNvPr>
            <p:cNvSpPr/>
            <p:nvPr/>
          </p:nvSpPr>
          <p:spPr>
            <a:xfrm>
              <a:off x="34925" y="371475"/>
              <a:ext cx="4344988"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地域における「縦横連携」のイメージ</a:t>
              </a:r>
            </a:p>
          </p:txBody>
        </p:sp>
        <p:sp>
          <p:nvSpPr>
            <p:cNvPr id="25" name="円/楕円 57">
              <a:extLst>
                <a:ext uri="{FF2B5EF4-FFF2-40B4-BE49-F238E27FC236}">
                  <a16:creationId xmlns:a16="http://schemas.microsoft.com/office/drawing/2014/main" xmlns="" id="{C46FB6D8-F644-4B95-A9D7-CA472694B573}"/>
                </a:ext>
              </a:extLst>
            </p:cNvPr>
            <p:cNvSpPr/>
            <p:nvPr/>
          </p:nvSpPr>
          <p:spPr>
            <a:xfrm>
              <a:off x="5016500" y="1792288"/>
              <a:ext cx="1511300"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6" name="円/楕円 54">
              <a:extLst>
                <a:ext uri="{FF2B5EF4-FFF2-40B4-BE49-F238E27FC236}">
                  <a16:creationId xmlns:a16="http://schemas.microsoft.com/office/drawing/2014/main" xmlns="" id="{E849ACD7-4FD2-48E7-A133-814D2AAE4006}"/>
                </a:ext>
              </a:extLst>
            </p:cNvPr>
            <p:cNvSpPr/>
            <p:nvPr/>
          </p:nvSpPr>
          <p:spPr>
            <a:xfrm>
              <a:off x="1871663" y="1841500"/>
              <a:ext cx="1477962" cy="365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就労</a:t>
              </a:r>
              <a:endParaRPr lang="en-US" altLang="ja-JP" sz="1000" dirty="0"/>
            </a:p>
            <a:p>
              <a:pPr algn="ctr" eaLnBrk="1" hangingPunct="1">
                <a:defRPr/>
              </a:pPr>
              <a:r>
                <a:rPr lang="ja-JP" altLang="en-US" sz="1000" dirty="0"/>
                <a:t>支援</a:t>
              </a:r>
            </a:p>
          </p:txBody>
        </p:sp>
        <p:sp>
          <p:nvSpPr>
            <p:cNvPr id="27" name="円/楕円 55">
              <a:extLst>
                <a:ext uri="{FF2B5EF4-FFF2-40B4-BE49-F238E27FC236}">
                  <a16:creationId xmlns:a16="http://schemas.microsoft.com/office/drawing/2014/main" xmlns="" id="{BBF44F26-1B80-41BE-9E65-570AAB97AAE3}"/>
                </a:ext>
              </a:extLst>
            </p:cNvPr>
            <p:cNvSpPr/>
            <p:nvPr/>
          </p:nvSpPr>
          <p:spPr>
            <a:xfrm>
              <a:off x="625475" y="2228850"/>
              <a:ext cx="1571625" cy="3667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障害福祉</a:t>
              </a:r>
            </a:p>
          </p:txBody>
        </p:sp>
        <p:sp>
          <p:nvSpPr>
            <p:cNvPr id="28" name="円/楕円 68">
              <a:extLst>
                <a:ext uri="{FF2B5EF4-FFF2-40B4-BE49-F238E27FC236}">
                  <a16:creationId xmlns:a16="http://schemas.microsoft.com/office/drawing/2014/main" xmlns="" id="{F70F1168-2211-4D7D-B5C9-AA63BEE273C6}"/>
                </a:ext>
              </a:extLst>
            </p:cNvPr>
            <p:cNvSpPr/>
            <p:nvPr/>
          </p:nvSpPr>
          <p:spPr>
            <a:xfrm>
              <a:off x="690563" y="3792538"/>
              <a:ext cx="1184275" cy="434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cxnSp>
          <p:nvCxnSpPr>
            <p:cNvPr id="29" name="直線矢印コネクタ 28">
              <a:extLst>
                <a:ext uri="{FF2B5EF4-FFF2-40B4-BE49-F238E27FC236}">
                  <a16:creationId xmlns:a16="http://schemas.microsoft.com/office/drawing/2014/main" xmlns="" id="{FE25CE8B-5DB7-45F6-A8D2-7E8ECC3ED191}"/>
                </a:ext>
              </a:extLst>
            </p:cNvPr>
            <p:cNvCxnSpPr>
              <a:stCxn id="28" idx="6"/>
            </p:cNvCxnSpPr>
            <p:nvPr/>
          </p:nvCxnSpPr>
          <p:spPr>
            <a:xfrm>
              <a:off x="1874838" y="4010025"/>
              <a:ext cx="725487" cy="2301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xmlns="" id="{26704652-BA4E-4742-8B9F-8595B59FA48F}"/>
                </a:ext>
              </a:extLst>
            </p:cNvPr>
            <p:cNvSpPr txBox="1"/>
            <p:nvPr/>
          </p:nvSpPr>
          <p:spPr>
            <a:xfrm>
              <a:off x="1549400" y="4106863"/>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cxnSp>
          <p:nvCxnSpPr>
            <p:cNvPr id="31" name="直線矢印コネクタ 30">
              <a:extLst>
                <a:ext uri="{FF2B5EF4-FFF2-40B4-BE49-F238E27FC236}">
                  <a16:creationId xmlns:a16="http://schemas.microsoft.com/office/drawing/2014/main" xmlns="" id="{65567D10-2F1C-453B-91D6-5797A085A818}"/>
                </a:ext>
              </a:extLst>
            </p:cNvPr>
            <p:cNvCxnSpPr>
              <a:stCxn id="54" idx="6"/>
              <a:endCxn id="17" idx="2"/>
            </p:cNvCxnSpPr>
            <p:nvPr/>
          </p:nvCxnSpPr>
          <p:spPr>
            <a:xfrm>
              <a:off x="1871663" y="5692775"/>
              <a:ext cx="728662" cy="1301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xmlns="" id="{0C798ADC-B914-4D6D-AA54-435118B6A3FE}"/>
                </a:ext>
              </a:extLst>
            </p:cNvPr>
            <p:cNvSpPr/>
            <p:nvPr/>
          </p:nvSpPr>
          <p:spPr>
            <a:xfrm>
              <a:off x="4084638" y="3143250"/>
              <a:ext cx="677862" cy="12334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3" name="上矢印 64">
              <a:extLst>
                <a:ext uri="{FF2B5EF4-FFF2-40B4-BE49-F238E27FC236}">
                  <a16:creationId xmlns:a16="http://schemas.microsoft.com/office/drawing/2014/main" xmlns="" id="{0D614F1E-F43F-462B-BD1B-609CA1F6A8FC}"/>
                </a:ext>
              </a:extLst>
            </p:cNvPr>
            <p:cNvSpPr/>
            <p:nvPr/>
          </p:nvSpPr>
          <p:spPr>
            <a:xfrm>
              <a:off x="3332163" y="4830763"/>
              <a:ext cx="1311275" cy="102393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4" name="正方形/長方形 33">
              <a:extLst>
                <a:ext uri="{FF2B5EF4-FFF2-40B4-BE49-F238E27FC236}">
                  <a16:creationId xmlns:a16="http://schemas.microsoft.com/office/drawing/2014/main" xmlns="" id="{2E3B8C77-6BDA-4F4D-9BD6-82DB1513D8CC}"/>
                </a:ext>
              </a:extLst>
            </p:cNvPr>
            <p:cNvSpPr/>
            <p:nvPr/>
          </p:nvSpPr>
          <p:spPr>
            <a:xfrm>
              <a:off x="4113213" y="4838700"/>
              <a:ext cx="647700" cy="10937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35" name="角丸四角形吹き出し 46">
              <a:extLst>
                <a:ext uri="{FF2B5EF4-FFF2-40B4-BE49-F238E27FC236}">
                  <a16:creationId xmlns:a16="http://schemas.microsoft.com/office/drawing/2014/main" xmlns="" id="{1EB7845C-1E24-454D-88B1-06955B80C3DD}"/>
                </a:ext>
              </a:extLst>
            </p:cNvPr>
            <p:cNvSpPr/>
            <p:nvPr/>
          </p:nvSpPr>
          <p:spPr>
            <a:xfrm>
              <a:off x="744538" y="4916488"/>
              <a:ext cx="995362" cy="3000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入学</a:t>
              </a:r>
            </a:p>
          </p:txBody>
        </p:sp>
        <p:sp>
          <p:nvSpPr>
            <p:cNvPr id="36" name="角丸四角形吹き出し 69">
              <a:extLst>
                <a:ext uri="{FF2B5EF4-FFF2-40B4-BE49-F238E27FC236}">
                  <a16:creationId xmlns:a16="http://schemas.microsoft.com/office/drawing/2014/main" xmlns="" id="{F59ADD86-C598-4580-900E-FC4167747C3E}"/>
                </a:ext>
              </a:extLst>
            </p:cNvPr>
            <p:cNvSpPr/>
            <p:nvPr/>
          </p:nvSpPr>
          <p:spPr>
            <a:xfrm>
              <a:off x="774700" y="3211513"/>
              <a:ext cx="1065213" cy="268287"/>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卒業</a:t>
              </a:r>
            </a:p>
          </p:txBody>
        </p:sp>
        <p:sp>
          <p:nvSpPr>
            <p:cNvPr id="37" name="額縁 18">
              <a:extLst>
                <a:ext uri="{FF2B5EF4-FFF2-40B4-BE49-F238E27FC236}">
                  <a16:creationId xmlns:a16="http://schemas.microsoft.com/office/drawing/2014/main" xmlns="" id="{8D5354FF-6B04-4B5C-BF44-E7B64C8DE927}"/>
                </a:ext>
              </a:extLst>
            </p:cNvPr>
            <p:cNvSpPr/>
            <p:nvPr/>
          </p:nvSpPr>
          <p:spPr>
            <a:xfrm>
              <a:off x="46038" y="2655888"/>
              <a:ext cx="1295400"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成年期</a:t>
              </a:r>
            </a:p>
          </p:txBody>
        </p:sp>
        <p:sp>
          <p:nvSpPr>
            <p:cNvPr id="38" name="テキスト ボックス 37">
              <a:extLst>
                <a:ext uri="{FF2B5EF4-FFF2-40B4-BE49-F238E27FC236}">
                  <a16:creationId xmlns:a16="http://schemas.microsoft.com/office/drawing/2014/main" xmlns="" id="{660D59DF-4B27-44A1-A898-142AA25CC5FF}"/>
                </a:ext>
              </a:extLst>
            </p:cNvPr>
            <p:cNvSpPr txBox="1"/>
            <p:nvPr/>
          </p:nvSpPr>
          <p:spPr>
            <a:xfrm>
              <a:off x="3604495" y="3335339"/>
              <a:ext cx="581743" cy="1004887"/>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39" name="テキスト ボックス 38">
              <a:extLst>
                <a:ext uri="{FF2B5EF4-FFF2-40B4-BE49-F238E27FC236}">
                  <a16:creationId xmlns:a16="http://schemas.microsoft.com/office/drawing/2014/main" xmlns="" id="{7B3B6A1F-FEB5-4D24-9CD0-F6D74ECED179}"/>
                </a:ext>
              </a:extLst>
            </p:cNvPr>
            <p:cNvSpPr txBox="1"/>
            <p:nvPr/>
          </p:nvSpPr>
          <p:spPr>
            <a:xfrm>
              <a:off x="4013250" y="1443038"/>
              <a:ext cx="763538" cy="1003301"/>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0" name="テキスト ボックス 39">
              <a:extLst>
                <a:ext uri="{FF2B5EF4-FFF2-40B4-BE49-F238E27FC236}">
                  <a16:creationId xmlns:a16="http://schemas.microsoft.com/office/drawing/2014/main" xmlns="" id="{5E9C3D78-80A3-496E-8DA3-5CCA35FC63EC}"/>
                </a:ext>
              </a:extLst>
            </p:cNvPr>
            <p:cNvSpPr txBox="1"/>
            <p:nvPr/>
          </p:nvSpPr>
          <p:spPr>
            <a:xfrm>
              <a:off x="3594970" y="4929188"/>
              <a:ext cx="581743" cy="1003301"/>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41" name="テキスト ボックス 40">
              <a:extLst>
                <a:ext uri="{FF2B5EF4-FFF2-40B4-BE49-F238E27FC236}">
                  <a16:creationId xmlns:a16="http://schemas.microsoft.com/office/drawing/2014/main" xmlns="" id="{7A3507FC-8DB0-4CBF-A74D-712B250D61F8}"/>
                </a:ext>
              </a:extLst>
            </p:cNvPr>
            <p:cNvSpPr txBox="1"/>
            <p:nvPr/>
          </p:nvSpPr>
          <p:spPr>
            <a:xfrm>
              <a:off x="4226795" y="4873625"/>
              <a:ext cx="581743" cy="863600"/>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2" name="テキスト ボックス 41">
              <a:extLst>
                <a:ext uri="{FF2B5EF4-FFF2-40B4-BE49-F238E27FC236}">
                  <a16:creationId xmlns:a16="http://schemas.microsoft.com/office/drawing/2014/main" xmlns="" id="{D9BA9A54-2F0C-4A5A-B1F7-00DA1B05E804}"/>
                </a:ext>
              </a:extLst>
            </p:cNvPr>
            <p:cNvSpPr txBox="1"/>
            <p:nvPr/>
          </p:nvSpPr>
          <p:spPr>
            <a:xfrm>
              <a:off x="4179171" y="3332163"/>
              <a:ext cx="581743" cy="1003301"/>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3" name="テキスト ボックス 42">
              <a:extLst>
                <a:ext uri="{FF2B5EF4-FFF2-40B4-BE49-F238E27FC236}">
                  <a16:creationId xmlns:a16="http://schemas.microsoft.com/office/drawing/2014/main" xmlns="" id="{8FC1E5D4-3A71-49CE-930F-05BEA6A0AA57}"/>
                </a:ext>
              </a:extLst>
            </p:cNvPr>
            <p:cNvSpPr txBox="1"/>
            <p:nvPr/>
          </p:nvSpPr>
          <p:spPr>
            <a:xfrm>
              <a:off x="3575649" y="1591084"/>
              <a:ext cx="581743" cy="1003301"/>
            </a:xfrm>
            <a:prstGeom prst="rect">
              <a:avLst/>
            </a:prstGeom>
            <a:noFill/>
          </p:spPr>
          <p:txBody>
            <a:bodyPr vert="eaVert">
              <a:spAutoFit/>
            </a:bodyPr>
            <a:lstStyle/>
            <a:p>
              <a:pPr eaLnBrk="1" hangingPunct="1">
                <a:defRPr/>
              </a:pPr>
              <a:r>
                <a:rPr lang="ja-JP" altLang="en-US" sz="1000" dirty="0">
                  <a:solidFill>
                    <a:schemeClr val="bg1"/>
                  </a:solidFill>
                </a:rPr>
                <a:t>計画相談</a:t>
              </a:r>
              <a:endParaRPr lang="en-US" altLang="ja-JP" sz="1000" dirty="0">
                <a:solidFill>
                  <a:schemeClr val="bg1"/>
                </a:solidFill>
              </a:endParaRPr>
            </a:p>
            <a:p>
              <a:pPr eaLnBrk="1" hangingPunct="1">
                <a:defRPr/>
              </a:pPr>
              <a:r>
                <a:rPr lang="ja-JP" altLang="en-US" sz="1000" dirty="0">
                  <a:solidFill>
                    <a:schemeClr val="bg1"/>
                  </a:solidFill>
                </a:rPr>
                <a:t>　　　支援</a:t>
              </a:r>
            </a:p>
          </p:txBody>
        </p:sp>
        <p:sp>
          <p:nvSpPr>
            <p:cNvPr id="44" name="テキスト ボックス 43">
              <a:extLst>
                <a:ext uri="{FF2B5EF4-FFF2-40B4-BE49-F238E27FC236}">
                  <a16:creationId xmlns:a16="http://schemas.microsoft.com/office/drawing/2014/main" xmlns="" id="{34F54FA3-4709-4204-9F83-E790EA2D928E}"/>
                </a:ext>
              </a:extLst>
            </p:cNvPr>
            <p:cNvSpPr txBox="1"/>
            <p:nvPr/>
          </p:nvSpPr>
          <p:spPr>
            <a:xfrm>
              <a:off x="3956100" y="1390650"/>
              <a:ext cx="763538" cy="1004888"/>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5" name="横巻き 8">
              <a:extLst>
                <a:ext uri="{FF2B5EF4-FFF2-40B4-BE49-F238E27FC236}">
                  <a16:creationId xmlns:a16="http://schemas.microsoft.com/office/drawing/2014/main" xmlns="" id="{DD3BDEB2-980F-477E-B97B-0097FC11880B}"/>
                </a:ext>
              </a:extLst>
            </p:cNvPr>
            <p:cNvSpPr/>
            <p:nvPr/>
          </p:nvSpPr>
          <p:spPr>
            <a:xfrm>
              <a:off x="2089270" y="6077378"/>
              <a:ext cx="4413250" cy="43021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「気づきの段階」からの支援</a:t>
              </a:r>
            </a:p>
          </p:txBody>
        </p:sp>
        <p:sp>
          <p:nvSpPr>
            <p:cNvPr id="46" name="線吹き出し 1 (枠付き) 9">
              <a:extLst>
                <a:ext uri="{FF2B5EF4-FFF2-40B4-BE49-F238E27FC236}">
                  <a16:creationId xmlns:a16="http://schemas.microsoft.com/office/drawing/2014/main" xmlns="" id="{C8A1FC6A-9935-4AD5-9B35-D61996444036}"/>
                </a:ext>
              </a:extLst>
            </p:cNvPr>
            <p:cNvSpPr/>
            <p:nvPr/>
          </p:nvSpPr>
          <p:spPr>
            <a:xfrm>
              <a:off x="5040313" y="636588"/>
              <a:ext cx="3635375" cy="598487"/>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関係者間の共通理解・情報共有</a:t>
              </a:r>
              <a:endParaRPr lang="en-US" altLang="ja-JP" sz="1000" b="1" dirty="0"/>
            </a:p>
            <a:p>
              <a:pPr algn="ctr" eaLnBrk="1" hangingPunct="1">
                <a:defRPr/>
              </a:pPr>
              <a:r>
                <a:rPr lang="ja-JP" altLang="en-US" sz="1000" b="1" dirty="0"/>
                <a:t>→　途切れない支援の調整</a:t>
              </a:r>
            </a:p>
          </p:txBody>
        </p:sp>
        <p:sp>
          <p:nvSpPr>
            <p:cNvPr id="47" name="上矢印 14">
              <a:extLst>
                <a:ext uri="{FF2B5EF4-FFF2-40B4-BE49-F238E27FC236}">
                  <a16:creationId xmlns:a16="http://schemas.microsoft.com/office/drawing/2014/main" xmlns="" id="{0CE02F62-09B7-495E-A697-536477F4132E}"/>
                </a:ext>
              </a:extLst>
            </p:cNvPr>
            <p:cNvSpPr/>
            <p:nvPr/>
          </p:nvSpPr>
          <p:spPr>
            <a:xfrm>
              <a:off x="3778250" y="949325"/>
              <a:ext cx="1287463" cy="1557338"/>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ja-JP" altLang="en-US" sz="1000" dirty="0"/>
            </a:p>
          </p:txBody>
        </p:sp>
        <p:sp>
          <p:nvSpPr>
            <p:cNvPr id="48" name="円/楕円 65">
              <a:extLst>
                <a:ext uri="{FF2B5EF4-FFF2-40B4-BE49-F238E27FC236}">
                  <a16:creationId xmlns:a16="http://schemas.microsoft.com/office/drawing/2014/main" xmlns="" id="{4C5018F0-7CC3-4315-A0EE-F2E28A486239}"/>
                </a:ext>
              </a:extLst>
            </p:cNvPr>
            <p:cNvSpPr/>
            <p:nvPr/>
          </p:nvSpPr>
          <p:spPr>
            <a:xfrm>
              <a:off x="6858000" y="2065338"/>
              <a:ext cx="1547813"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地域保健</a:t>
              </a:r>
            </a:p>
          </p:txBody>
        </p:sp>
        <p:sp>
          <p:nvSpPr>
            <p:cNvPr id="49" name="テキスト ボックス 48">
              <a:extLst>
                <a:ext uri="{FF2B5EF4-FFF2-40B4-BE49-F238E27FC236}">
                  <a16:creationId xmlns:a16="http://schemas.microsoft.com/office/drawing/2014/main" xmlns="" id="{113CF050-5082-4EDD-ABA2-44BE4D1707B5}"/>
                </a:ext>
              </a:extLst>
            </p:cNvPr>
            <p:cNvSpPr txBox="1"/>
            <p:nvPr/>
          </p:nvSpPr>
          <p:spPr>
            <a:xfrm>
              <a:off x="4179171" y="1420812"/>
              <a:ext cx="581743" cy="1174751"/>
            </a:xfrm>
            <a:prstGeom prst="rect">
              <a:avLst/>
            </a:prstGeom>
            <a:noFill/>
          </p:spPr>
          <p:txBody>
            <a:bodyPr vert="eaVert" wrap="square">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50" name="額縁 16">
              <a:extLst>
                <a:ext uri="{FF2B5EF4-FFF2-40B4-BE49-F238E27FC236}">
                  <a16:creationId xmlns:a16="http://schemas.microsoft.com/office/drawing/2014/main" xmlns="" id="{95B9304B-94C2-4BCC-82AD-5F00C2AD8E27}"/>
                </a:ext>
              </a:extLst>
            </p:cNvPr>
            <p:cNvSpPr/>
            <p:nvPr/>
          </p:nvSpPr>
          <p:spPr>
            <a:xfrm>
              <a:off x="34925" y="6021388"/>
              <a:ext cx="1296988"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乳幼児期</a:t>
              </a:r>
            </a:p>
          </p:txBody>
        </p:sp>
        <p:sp>
          <p:nvSpPr>
            <p:cNvPr id="51" name="額縁 17">
              <a:extLst>
                <a:ext uri="{FF2B5EF4-FFF2-40B4-BE49-F238E27FC236}">
                  <a16:creationId xmlns:a16="http://schemas.microsoft.com/office/drawing/2014/main" xmlns="" id="{9BD196A7-450A-4460-898B-0AD598B852A8}"/>
                </a:ext>
              </a:extLst>
            </p:cNvPr>
            <p:cNvSpPr/>
            <p:nvPr/>
          </p:nvSpPr>
          <p:spPr>
            <a:xfrm>
              <a:off x="30163" y="4349750"/>
              <a:ext cx="1295400"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学齢期</a:t>
              </a:r>
            </a:p>
          </p:txBody>
        </p:sp>
        <p:sp>
          <p:nvSpPr>
            <p:cNvPr id="52" name="円/楕円 79">
              <a:extLst>
                <a:ext uri="{FF2B5EF4-FFF2-40B4-BE49-F238E27FC236}">
                  <a16:creationId xmlns:a16="http://schemas.microsoft.com/office/drawing/2014/main" xmlns="" id="{BDA3247E-01B2-4DC1-A76A-BEDF447292F6}"/>
                </a:ext>
              </a:extLst>
            </p:cNvPr>
            <p:cNvSpPr/>
            <p:nvPr/>
          </p:nvSpPr>
          <p:spPr>
            <a:xfrm>
              <a:off x="2339975" y="3524250"/>
              <a:ext cx="1062038" cy="47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3" name="円/楕円 67">
              <a:extLst>
                <a:ext uri="{FF2B5EF4-FFF2-40B4-BE49-F238E27FC236}">
                  <a16:creationId xmlns:a16="http://schemas.microsoft.com/office/drawing/2014/main" xmlns="" id="{ED2563AE-44E6-4A91-9AA0-979D6AA2F052}"/>
                </a:ext>
              </a:extLst>
            </p:cNvPr>
            <p:cNvSpPr/>
            <p:nvPr/>
          </p:nvSpPr>
          <p:spPr>
            <a:xfrm>
              <a:off x="2411413" y="5210175"/>
              <a:ext cx="1003300" cy="4413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4" name="円/楕円 80">
              <a:extLst>
                <a:ext uri="{FF2B5EF4-FFF2-40B4-BE49-F238E27FC236}">
                  <a16:creationId xmlns:a16="http://schemas.microsoft.com/office/drawing/2014/main" xmlns="" id="{764A0473-9C32-49BE-B824-43D0134CB935}"/>
                </a:ext>
              </a:extLst>
            </p:cNvPr>
            <p:cNvSpPr/>
            <p:nvPr/>
          </p:nvSpPr>
          <p:spPr>
            <a:xfrm>
              <a:off x="690563" y="5475288"/>
              <a:ext cx="1181100" cy="4333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sp>
          <p:nvSpPr>
            <p:cNvPr id="55" name="テキスト ボックス 54">
              <a:extLst>
                <a:ext uri="{FF2B5EF4-FFF2-40B4-BE49-F238E27FC236}">
                  <a16:creationId xmlns:a16="http://schemas.microsoft.com/office/drawing/2014/main" xmlns="" id="{7A78A7C7-16F0-442D-8D44-E64C91F34489}"/>
                </a:ext>
              </a:extLst>
            </p:cNvPr>
            <p:cNvSpPr txBox="1"/>
            <p:nvPr/>
          </p:nvSpPr>
          <p:spPr>
            <a:xfrm>
              <a:off x="1606550" y="5780089"/>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grpSp>
      <p:sp>
        <p:nvSpPr>
          <p:cNvPr id="3" name="正方形/長方形 2">
            <a:extLst>
              <a:ext uri="{FF2B5EF4-FFF2-40B4-BE49-F238E27FC236}">
                <a16:creationId xmlns:a16="http://schemas.microsoft.com/office/drawing/2014/main" xmlns="" id="{5F5B75C5-4D38-474D-B761-E35CC86752EB}"/>
              </a:ext>
            </a:extLst>
          </p:cNvPr>
          <p:cNvSpPr/>
          <p:nvPr/>
        </p:nvSpPr>
        <p:spPr>
          <a:xfrm>
            <a:off x="251520" y="1052736"/>
            <a:ext cx="8640960" cy="553062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xmlns="" id="{7D6FBC2E-646C-4651-B327-F7D42999B8E0}"/>
              </a:ext>
            </a:extLst>
          </p:cNvPr>
          <p:cNvSpPr txBox="1"/>
          <p:nvPr/>
        </p:nvSpPr>
        <p:spPr>
          <a:xfrm>
            <a:off x="359496" y="1186806"/>
            <a:ext cx="1552408" cy="461665"/>
          </a:xfrm>
          <a:prstGeom prst="rect">
            <a:avLst/>
          </a:prstGeom>
          <a:noFill/>
        </p:spPr>
        <p:txBody>
          <a:bodyPr wrap="square" rtlCol="0">
            <a:spAutoFit/>
          </a:bodyPr>
          <a:lstStyle/>
          <a:p>
            <a:r>
              <a:rPr lang="ja-JP" altLang="en-US" sz="2400" dirty="0"/>
              <a:t>学齢</a:t>
            </a:r>
            <a:r>
              <a:rPr kumimoji="1" lang="ja-JP" altLang="en-US" sz="2400" dirty="0"/>
              <a:t>期</a:t>
            </a:r>
          </a:p>
        </p:txBody>
      </p:sp>
      <p:sp>
        <p:nvSpPr>
          <p:cNvPr id="61" name="テキスト ボックス 60">
            <a:extLst>
              <a:ext uri="{FF2B5EF4-FFF2-40B4-BE49-F238E27FC236}">
                <a16:creationId xmlns:a16="http://schemas.microsoft.com/office/drawing/2014/main" xmlns="" id="{48EA107B-E87A-4EEA-9724-608175FAF798}"/>
              </a:ext>
            </a:extLst>
          </p:cNvPr>
          <p:cNvSpPr txBox="1"/>
          <p:nvPr/>
        </p:nvSpPr>
        <p:spPr>
          <a:xfrm>
            <a:off x="3668837" y="2310269"/>
            <a:ext cx="4123262" cy="2677656"/>
          </a:xfrm>
          <a:prstGeom prst="rect">
            <a:avLst/>
          </a:prstGeom>
          <a:noFill/>
        </p:spPr>
        <p:txBody>
          <a:bodyPr wrap="square" rtlCol="0">
            <a:spAutoFit/>
          </a:bodyPr>
          <a:lstStyle/>
          <a:p>
            <a:pPr marL="342900" indent="-342900">
              <a:buFont typeface="Wingdings" panose="05000000000000000000" pitchFamily="2" charset="2"/>
              <a:buChar char="u"/>
            </a:pPr>
            <a:r>
              <a:rPr kumimoji="1" lang="ja-JP" altLang="en-US" sz="2400" dirty="0"/>
              <a:t>医療機関</a:t>
            </a:r>
            <a:endParaRPr kumimoji="1" lang="en-US" altLang="ja-JP" sz="2400" dirty="0"/>
          </a:p>
          <a:p>
            <a:pPr marL="342900" indent="-342900">
              <a:buFont typeface="Wingdings" panose="05000000000000000000" pitchFamily="2" charset="2"/>
              <a:buChar char="u"/>
            </a:pPr>
            <a:r>
              <a:rPr kumimoji="1" lang="ja-JP" altLang="en-US" sz="2400" dirty="0"/>
              <a:t>保健師</a:t>
            </a:r>
            <a:endParaRPr kumimoji="1" lang="en-US" altLang="ja-JP" sz="2400" dirty="0"/>
          </a:p>
          <a:p>
            <a:pPr marL="342900" indent="-342900">
              <a:buFont typeface="Wingdings" panose="05000000000000000000" pitchFamily="2" charset="2"/>
              <a:buChar char="u"/>
            </a:pPr>
            <a:r>
              <a:rPr lang="ja-JP" altLang="en-US" sz="2400" dirty="0"/>
              <a:t>相談支援専門員</a:t>
            </a:r>
            <a:endParaRPr lang="en-US" altLang="ja-JP" sz="2400" dirty="0"/>
          </a:p>
          <a:p>
            <a:pPr marL="342900" indent="-342900">
              <a:buFont typeface="Wingdings" panose="05000000000000000000" pitchFamily="2" charset="2"/>
              <a:buChar char="u"/>
            </a:pPr>
            <a:r>
              <a:rPr lang="ja-JP" altLang="en-US" sz="2400" dirty="0"/>
              <a:t>基幹相談支援センター</a:t>
            </a:r>
            <a:endParaRPr kumimoji="1" lang="en-US" altLang="ja-JP" sz="2400" dirty="0"/>
          </a:p>
          <a:p>
            <a:pPr marL="342900" indent="-342900">
              <a:buFont typeface="Wingdings" panose="05000000000000000000" pitchFamily="2" charset="2"/>
              <a:buChar char="u"/>
            </a:pPr>
            <a:r>
              <a:rPr lang="ja-JP" altLang="en-US" sz="2400" dirty="0"/>
              <a:t>小学校・特別支援学校</a:t>
            </a:r>
            <a:endParaRPr lang="en-US" altLang="ja-JP" sz="2400" dirty="0"/>
          </a:p>
          <a:p>
            <a:pPr marL="342900" indent="-342900">
              <a:buFont typeface="Wingdings" panose="05000000000000000000" pitchFamily="2" charset="2"/>
              <a:buChar char="u"/>
            </a:pPr>
            <a:r>
              <a:rPr kumimoji="1" lang="ja-JP" altLang="en-US" sz="2400" dirty="0"/>
              <a:t>障害児施設</a:t>
            </a:r>
            <a:r>
              <a:rPr lang="en-US" altLang="ja-JP" sz="2400" dirty="0"/>
              <a:t/>
            </a:r>
            <a:br>
              <a:rPr lang="en-US" altLang="ja-JP" sz="2400" dirty="0"/>
            </a:br>
            <a:r>
              <a:rPr lang="ja-JP" altLang="en-US" sz="2400" dirty="0"/>
              <a:t>放課後等デイサービス</a:t>
            </a:r>
            <a:endParaRPr lang="en-US" altLang="ja-JP" sz="2400" dirty="0"/>
          </a:p>
        </p:txBody>
      </p:sp>
      <p:pic>
        <p:nvPicPr>
          <p:cNvPr id="63" name="図 62">
            <a:extLst>
              <a:ext uri="{FF2B5EF4-FFF2-40B4-BE49-F238E27FC236}">
                <a16:creationId xmlns:a16="http://schemas.microsoft.com/office/drawing/2014/main" xmlns="" id="{CA6E3B3B-007A-47B9-AF91-9BFDBB1BC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106" y="1057254"/>
            <a:ext cx="2040962" cy="2040962"/>
          </a:xfrm>
          <a:prstGeom prst="rect">
            <a:avLst/>
          </a:prstGeom>
        </p:spPr>
      </p:pic>
      <p:pic>
        <p:nvPicPr>
          <p:cNvPr id="65" name="図 64">
            <a:extLst>
              <a:ext uri="{FF2B5EF4-FFF2-40B4-BE49-F238E27FC236}">
                <a16:creationId xmlns:a16="http://schemas.microsoft.com/office/drawing/2014/main" xmlns="" id="{29EAD0FF-1739-4F2D-9600-24904EE51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214" y="4056956"/>
            <a:ext cx="1973137" cy="1973137"/>
          </a:xfrm>
          <a:prstGeom prst="rect">
            <a:avLst/>
          </a:prstGeom>
        </p:spPr>
      </p:pic>
      <p:pic>
        <p:nvPicPr>
          <p:cNvPr id="56" name="図 55" descr="ベクトル グラフィックス が含まれている画像&#10;&#10;自動的に生成された説明">
            <a:extLst>
              <a:ext uri="{FF2B5EF4-FFF2-40B4-BE49-F238E27FC236}">
                <a16:creationId xmlns:a16="http://schemas.microsoft.com/office/drawing/2014/main" xmlns="" id="{AC85F8F3-660C-451E-9CC1-E3BFA1DA4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87" y="1981526"/>
            <a:ext cx="2180820" cy="2180820"/>
          </a:xfrm>
          <a:prstGeom prst="rect">
            <a:avLst/>
          </a:prstGeom>
        </p:spPr>
      </p:pic>
      <p:pic>
        <p:nvPicPr>
          <p:cNvPr id="59" name="図 58">
            <a:extLst>
              <a:ext uri="{FF2B5EF4-FFF2-40B4-BE49-F238E27FC236}">
                <a16:creationId xmlns:a16="http://schemas.microsoft.com/office/drawing/2014/main" xmlns="" id="{3A6C6C7F-6173-4972-BCAF-7D751A349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475" y="3959644"/>
            <a:ext cx="2208274" cy="2208274"/>
          </a:xfrm>
          <a:prstGeom prst="rect">
            <a:avLst/>
          </a:prstGeom>
        </p:spPr>
      </p:pic>
    </p:spTree>
    <p:extLst>
      <p:ext uri="{BB962C8B-B14F-4D97-AF65-F5344CB8AC3E}">
        <p14:creationId xmlns:p14="http://schemas.microsoft.com/office/powerpoint/2010/main" val="353079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6668"/>
            <a:ext cx="8229600" cy="1143000"/>
          </a:xfrm>
        </p:spPr>
        <p:txBody>
          <a:bodyPr>
            <a:normAutofit/>
          </a:bodyPr>
          <a:lstStyle/>
          <a:p>
            <a:r>
              <a:rPr lang="ja-JP" altLang="en-US" sz="4000" b="1" dirty="0"/>
              <a:t>成長に合わせた関わり</a:t>
            </a:r>
            <a:endParaRPr kumimoji="1" lang="ja-JP" altLang="en-US" sz="4000" b="1" dirty="0"/>
          </a:p>
        </p:txBody>
      </p:sp>
      <p:grpSp>
        <p:nvGrpSpPr>
          <p:cNvPr id="6" name="グループ化 5">
            <a:extLst>
              <a:ext uri="{FF2B5EF4-FFF2-40B4-BE49-F238E27FC236}">
                <a16:creationId xmlns:a16="http://schemas.microsoft.com/office/drawing/2014/main" xmlns="" id="{ED96890C-09C2-42B5-9B98-442D52A32D40}"/>
              </a:ext>
            </a:extLst>
          </p:cNvPr>
          <p:cNvGrpSpPr/>
          <p:nvPr/>
        </p:nvGrpSpPr>
        <p:grpSpPr>
          <a:xfrm>
            <a:off x="701824" y="1268760"/>
            <a:ext cx="7740352" cy="5194191"/>
            <a:chOff x="0" y="371475"/>
            <a:chExt cx="9144000" cy="6136115"/>
          </a:xfrm>
        </p:grpSpPr>
        <p:cxnSp>
          <p:nvCxnSpPr>
            <p:cNvPr id="7" name="直線コネクタ 6">
              <a:extLst>
                <a:ext uri="{FF2B5EF4-FFF2-40B4-BE49-F238E27FC236}">
                  <a16:creationId xmlns:a16="http://schemas.microsoft.com/office/drawing/2014/main" xmlns="" id="{B3C9F7AE-6AAA-4AA8-A442-A09003BA0AA9}"/>
                </a:ext>
              </a:extLst>
            </p:cNvPr>
            <p:cNvCxnSpPr/>
            <p:nvPr/>
          </p:nvCxnSpPr>
          <p:spPr>
            <a:xfrm>
              <a:off x="81010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1AFB7B26-9997-4EDF-BE68-A5B8C4417269}"/>
                </a:ext>
              </a:extLst>
            </p:cNvPr>
            <p:cNvCxnSpPr/>
            <p:nvPr/>
          </p:nvCxnSpPr>
          <p:spPr>
            <a:xfrm>
              <a:off x="10144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台形 8">
              <a:extLst>
                <a:ext uri="{FF2B5EF4-FFF2-40B4-BE49-F238E27FC236}">
                  <a16:creationId xmlns:a16="http://schemas.microsoft.com/office/drawing/2014/main" xmlns="" id="{FDF12657-29E5-4800-9072-A8C35EA04A2C}"/>
                </a:ext>
              </a:extLst>
            </p:cNvPr>
            <p:cNvSpPr/>
            <p:nvPr/>
          </p:nvSpPr>
          <p:spPr>
            <a:xfrm>
              <a:off x="0" y="1757363"/>
              <a:ext cx="9144000" cy="138588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0" name="円/楕円 60">
              <a:extLst>
                <a:ext uri="{FF2B5EF4-FFF2-40B4-BE49-F238E27FC236}">
                  <a16:creationId xmlns:a16="http://schemas.microsoft.com/office/drawing/2014/main" xmlns="" id="{10A695DF-DCB5-47FC-99C7-23EEA90918E7}"/>
                </a:ext>
              </a:extLst>
            </p:cNvPr>
            <p:cNvSpPr/>
            <p:nvPr/>
          </p:nvSpPr>
          <p:spPr>
            <a:xfrm>
              <a:off x="900113" y="1925638"/>
              <a:ext cx="7200900" cy="9636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1" name="円/楕円 53">
              <a:extLst>
                <a:ext uri="{FF2B5EF4-FFF2-40B4-BE49-F238E27FC236}">
                  <a16:creationId xmlns:a16="http://schemas.microsoft.com/office/drawing/2014/main" xmlns="" id="{946DC39A-F587-46D1-A8F6-EBA7A4F6D47F}"/>
                </a:ext>
              </a:extLst>
            </p:cNvPr>
            <p:cNvSpPr/>
            <p:nvPr/>
          </p:nvSpPr>
          <p:spPr>
            <a:xfrm>
              <a:off x="2197100" y="2212975"/>
              <a:ext cx="4822825" cy="5365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職場・地域生活</a:t>
              </a:r>
            </a:p>
          </p:txBody>
        </p:sp>
        <p:sp>
          <p:nvSpPr>
            <p:cNvPr id="12" name="上矢印 19">
              <a:extLst>
                <a:ext uri="{FF2B5EF4-FFF2-40B4-BE49-F238E27FC236}">
                  <a16:creationId xmlns:a16="http://schemas.microsoft.com/office/drawing/2014/main" xmlns="" id="{370205F3-7060-4784-9982-123E4F09C6E5}"/>
                </a:ext>
              </a:extLst>
            </p:cNvPr>
            <p:cNvSpPr/>
            <p:nvPr/>
          </p:nvSpPr>
          <p:spPr>
            <a:xfrm>
              <a:off x="3361729" y="952107"/>
              <a:ext cx="1210271" cy="1455287"/>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algn="ctr" eaLnBrk="1" hangingPunct="1">
                <a:defRPr/>
              </a:pPr>
              <a:endParaRPr lang="ja-JP" altLang="en-US" sz="1000" dirty="0"/>
            </a:p>
          </p:txBody>
        </p:sp>
        <p:sp>
          <p:nvSpPr>
            <p:cNvPr id="13" name="台形 12">
              <a:extLst>
                <a:ext uri="{FF2B5EF4-FFF2-40B4-BE49-F238E27FC236}">
                  <a16:creationId xmlns:a16="http://schemas.microsoft.com/office/drawing/2014/main" xmlns="" id="{B510C819-9585-4D92-996E-55894FB54421}"/>
                </a:ext>
              </a:extLst>
            </p:cNvPr>
            <p:cNvSpPr/>
            <p:nvPr/>
          </p:nvSpPr>
          <p:spPr>
            <a:xfrm>
              <a:off x="0" y="3492500"/>
              <a:ext cx="9093200" cy="1328738"/>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4" name="円/楕円 39">
              <a:extLst>
                <a:ext uri="{FF2B5EF4-FFF2-40B4-BE49-F238E27FC236}">
                  <a16:creationId xmlns:a16="http://schemas.microsoft.com/office/drawing/2014/main" xmlns="" id="{826FDF9C-2C6D-4972-BE1A-F98173E7EC59}"/>
                </a:ext>
              </a:extLst>
            </p:cNvPr>
            <p:cNvSpPr/>
            <p:nvPr/>
          </p:nvSpPr>
          <p:spPr>
            <a:xfrm>
              <a:off x="1196975" y="3671888"/>
              <a:ext cx="6481763" cy="10239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5" name="台形 14">
              <a:extLst>
                <a:ext uri="{FF2B5EF4-FFF2-40B4-BE49-F238E27FC236}">
                  <a16:creationId xmlns:a16="http://schemas.microsoft.com/office/drawing/2014/main" xmlns="" id="{DB0703BE-0627-4AF5-9180-6585830C5AE5}"/>
                </a:ext>
              </a:extLst>
            </p:cNvPr>
            <p:cNvSpPr/>
            <p:nvPr/>
          </p:nvSpPr>
          <p:spPr>
            <a:xfrm>
              <a:off x="0" y="5149850"/>
              <a:ext cx="9144000" cy="1336675"/>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6" name="円/楕円 40">
              <a:extLst>
                <a:ext uri="{FF2B5EF4-FFF2-40B4-BE49-F238E27FC236}">
                  <a16:creationId xmlns:a16="http://schemas.microsoft.com/office/drawing/2014/main" xmlns="" id="{B68430B3-D69E-446D-A7C3-B19FA9AABB3B}"/>
                </a:ext>
              </a:extLst>
            </p:cNvPr>
            <p:cNvSpPr/>
            <p:nvPr/>
          </p:nvSpPr>
          <p:spPr>
            <a:xfrm>
              <a:off x="1150938" y="5430838"/>
              <a:ext cx="6481762" cy="91598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7" name="円/楕円 52">
              <a:extLst>
                <a:ext uri="{FF2B5EF4-FFF2-40B4-BE49-F238E27FC236}">
                  <a16:creationId xmlns:a16="http://schemas.microsoft.com/office/drawing/2014/main" xmlns="" id="{3BFB93D2-9E70-45E0-B276-468BCDF91962}"/>
                </a:ext>
              </a:extLst>
            </p:cNvPr>
            <p:cNvSpPr/>
            <p:nvPr/>
          </p:nvSpPr>
          <p:spPr>
            <a:xfrm>
              <a:off x="2600325" y="5640388"/>
              <a:ext cx="3743325" cy="3651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保育所等</a:t>
              </a:r>
            </a:p>
          </p:txBody>
        </p:sp>
        <p:sp>
          <p:nvSpPr>
            <p:cNvPr id="18" name="円/楕円 51">
              <a:extLst>
                <a:ext uri="{FF2B5EF4-FFF2-40B4-BE49-F238E27FC236}">
                  <a16:creationId xmlns:a16="http://schemas.microsoft.com/office/drawing/2014/main" xmlns="" id="{626E63E3-CFEF-4A1F-859B-E24B3D40BAF1}"/>
                </a:ext>
              </a:extLst>
            </p:cNvPr>
            <p:cNvSpPr/>
            <p:nvPr/>
          </p:nvSpPr>
          <p:spPr>
            <a:xfrm>
              <a:off x="2441575" y="4076700"/>
              <a:ext cx="3865563" cy="431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学校等</a:t>
              </a:r>
            </a:p>
          </p:txBody>
        </p:sp>
        <p:sp>
          <p:nvSpPr>
            <p:cNvPr id="19" name="上矢印 63">
              <a:extLst>
                <a:ext uri="{FF2B5EF4-FFF2-40B4-BE49-F238E27FC236}">
                  <a16:creationId xmlns:a16="http://schemas.microsoft.com/office/drawing/2014/main" xmlns="" id="{C14AEF88-8FEF-4EE0-A4C0-3FADBF47F121}"/>
                </a:ext>
              </a:extLst>
            </p:cNvPr>
            <p:cNvSpPr/>
            <p:nvPr/>
          </p:nvSpPr>
          <p:spPr>
            <a:xfrm>
              <a:off x="3356214" y="3143297"/>
              <a:ext cx="1275544" cy="113271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eaLnBrk="1" hangingPunct="1">
                <a:defRPr/>
              </a:pPr>
              <a:r>
                <a:rPr lang="ja-JP" altLang="en-US" sz="1000" dirty="0"/>
                <a:t>　</a:t>
              </a:r>
              <a:endParaRPr lang="en-US" altLang="ja-JP" sz="1000" dirty="0"/>
            </a:p>
          </p:txBody>
        </p:sp>
        <p:sp>
          <p:nvSpPr>
            <p:cNvPr id="20" name="円/楕円 48">
              <a:extLst>
                <a:ext uri="{FF2B5EF4-FFF2-40B4-BE49-F238E27FC236}">
                  <a16:creationId xmlns:a16="http://schemas.microsoft.com/office/drawing/2014/main" xmlns="" id="{612801E9-C333-441C-ADF7-0CDDFCF65720}"/>
                </a:ext>
              </a:extLst>
            </p:cNvPr>
            <p:cNvSpPr/>
            <p:nvPr/>
          </p:nvSpPr>
          <p:spPr>
            <a:xfrm>
              <a:off x="5005388" y="3530600"/>
              <a:ext cx="1512887" cy="3667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1" name="円/楕円 49">
              <a:extLst>
                <a:ext uri="{FF2B5EF4-FFF2-40B4-BE49-F238E27FC236}">
                  <a16:creationId xmlns:a16="http://schemas.microsoft.com/office/drawing/2014/main" xmlns="" id="{0D768187-EF9C-49DC-A510-CF752CC10172}"/>
                </a:ext>
              </a:extLst>
            </p:cNvPr>
            <p:cNvSpPr/>
            <p:nvPr/>
          </p:nvSpPr>
          <p:spPr>
            <a:xfrm>
              <a:off x="5040313" y="5248275"/>
              <a:ext cx="1512887"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2" name="円/楕円 36">
              <a:extLst>
                <a:ext uri="{FF2B5EF4-FFF2-40B4-BE49-F238E27FC236}">
                  <a16:creationId xmlns:a16="http://schemas.microsoft.com/office/drawing/2014/main" xmlns="" id="{B6D6F639-A62B-4E6B-98A4-25B016589065}"/>
                </a:ext>
              </a:extLst>
            </p:cNvPr>
            <p:cNvSpPr/>
            <p:nvPr/>
          </p:nvSpPr>
          <p:spPr>
            <a:xfrm>
              <a:off x="6538913" y="3946525"/>
              <a:ext cx="1751012"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学校保健</a:t>
              </a:r>
            </a:p>
          </p:txBody>
        </p:sp>
        <p:sp>
          <p:nvSpPr>
            <p:cNvPr id="23" name="円/楕円 50">
              <a:extLst>
                <a:ext uri="{FF2B5EF4-FFF2-40B4-BE49-F238E27FC236}">
                  <a16:creationId xmlns:a16="http://schemas.microsoft.com/office/drawing/2014/main" xmlns="" id="{97059587-9D5D-4FC4-A533-E87786BEF1CA}"/>
                </a:ext>
              </a:extLst>
            </p:cNvPr>
            <p:cNvSpPr/>
            <p:nvPr/>
          </p:nvSpPr>
          <p:spPr>
            <a:xfrm>
              <a:off x="6635750" y="5522913"/>
              <a:ext cx="1752600"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母子保健</a:t>
              </a:r>
            </a:p>
          </p:txBody>
        </p:sp>
        <p:sp>
          <p:nvSpPr>
            <p:cNvPr id="24" name="額縁 62">
              <a:extLst>
                <a:ext uri="{FF2B5EF4-FFF2-40B4-BE49-F238E27FC236}">
                  <a16:creationId xmlns:a16="http://schemas.microsoft.com/office/drawing/2014/main" xmlns="" id="{311FBB50-B628-44EA-BD4B-4B3D160C5429}"/>
                </a:ext>
              </a:extLst>
            </p:cNvPr>
            <p:cNvSpPr/>
            <p:nvPr/>
          </p:nvSpPr>
          <p:spPr>
            <a:xfrm>
              <a:off x="34925" y="371475"/>
              <a:ext cx="4344988"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地域における「縦横連携」のイメージ</a:t>
              </a:r>
            </a:p>
          </p:txBody>
        </p:sp>
        <p:sp>
          <p:nvSpPr>
            <p:cNvPr id="25" name="円/楕円 57">
              <a:extLst>
                <a:ext uri="{FF2B5EF4-FFF2-40B4-BE49-F238E27FC236}">
                  <a16:creationId xmlns:a16="http://schemas.microsoft.com/office/drawing/2014/main" xmlns="" id="{C46FB6D8-F644-4B95-A9D7-CA472694B573}"/>
                </a:ext>
              </a:extLst>
            </p:cNvPr>
            <p:cNvSpPr/>
            <p:nvPr/>
          </p:nvSpPr>
          <p:spPr>
            <a:xfrm>
              <a:off x="5016500" y="1792288"/>
              <a:ext cx="1511300"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6" name="円/楕円 54">
              <a:extLst>
                <a:ext uri="{FF2B5EF4-FFF2-40B4-BE49-F238E27FC236}">
                  <a16:creationId xmlns:a16="http://schemas.microsoft.com/office/drawing/2014/main" xmlns="" id="{E849ACD7-4FD2-48E7-A133-814D2AAE4006}"/>
                </a:ext>
              </a:extLst>
            </p:cNvPr>
            <p:cNvSpPr/>
            <p:nvPr/>
          </p:nvSpPr>
          <p:spPr>
            <a:xfrm>
              <a:off x="1871663" y="1841500"/>
              <a:ext cx="1477962" cy="365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就労</a:t>
              </a:r>
              <a:endParaRPr lang="en-US" altLang="ja-JP" sz="1000" dirty="0"/>
            </a:p>
            <a:p>
              <a:pPr algn="ctr" eaLnBrk="1" hangingPunct="1">
                <a:defRPr/>
              </a:pPr>
              <a:r>
                <a:rPr lang="ja-JP" altLang="en-US" sz="1000" dirty="0"/>
                <a:t>支援</a:t>
              </a:r>
            </a:p>
          </p:txBody>
        </p:sp>
        <p:sp>
          <p:nvSpPr>
            <p:cNvPr id="27" name="円/楕円 55">
              <a:extLst>
                <a:ext uri="{FF2B5EF4-FFF2-40B4-BE49-F238E27FC236}">
                  <a16:creationId xmlns:a16="http://schemas.microsoft.com/office/drawing/2014/main" xmlns="" id="{BBF44F26-1B80-41BE-9E65-570AAB97AAE3}"/>
                </a:ext>
              </a:extLst>
            </p:cNvPr>
            <p:cNvSpPr/>
            <p:nvPr/>
          </p:nvSpPr>
          <p:spPr>
            <a:xfrm>
              <a:off x="625475" y="2228850"/>
              <a:ext cx="1571625" cy="3667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障害福祉</a:t>
              </a:r>
            </a:p>
          </p:txBody>
        </p:sp>
        <p:sp>
          <p:nvSpPr>
            <p:cNvPr id="28" name="円/楕円 68">
              <a:extLst>
                <a:ext uri="{FF2B5EF4-FFF2-40B4-BE49-F238E27FC236}">
                  <a16:creationId xmlns:a16="http://schemas.microsoft.com/office/drawing/2014/main" xmlns="" id="{F70F1168-2211-4D7D-B5C9-AA63BEE273C6}"/>
                </a:ext>
              </a:extLst>
            </p:cNvPr>
            <p:cNvSpPr/>
            <p:nvPr/>
          </p:nvSpPr>
          <p:spPr>
            <a:xfrm>
              <a:off x="690563" y="3792538"/>
              <a:ext cx="1184275" cy="434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cxnSp>
          <p:nvCxnSpPr>
            <p:cNvPr id="29" name="直線矢印コネクタ 28">
              <a:extLst>
                <a:ext uri="{FF2B5EF4-FFF2-40B4-BE49-F238E27FC236}">
                  <a16:creationId xmlns:a16="http://schemas.microsoft.com/office/drawing/2014/main" xmlns="" id="{FE25CE8B-5DB7-45F6-A8D2-7E8ECC3ED191}"/>
                </a:ext>
              </a:extLst>
            </p:cNvPr>
            <p:cNvCxnSpPr>
              <a:stCxn id="28" idx="6"/>
            </p:cNvCxnSpPr>
            <p:nvPr/>
          </p:nvCxnSpPr>
          <p:spPr>
            <a:xfrm>
              <a:off x="1874838" y="4010025"/>
              <a:ext cx="725487" cy="2301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xmlns="" id="{26704652-BA4E-4742-8B9F-8595B59FA48F}"/>
                </a:ext>
              </a:extLst>
            </p:cNvPr>
            <p:cNvSpPr txBox="1"/>
            <p:nvPr/>
          </p:nvSpPr>
          <p:spPr>
            <a:xfrm>
              <a:off x="1549400" y="4106863"/>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cxnSp>
          <p:nvCxnSpPr>
            <p:cNvPr id="31" name="直線矢印コネクタ 30">
              <a:extLst>
                <a:ext uri="{FF2B5EF4-FFF2-40B4-BE49-F238E27FC236}">
                  <a16:creationId xmlns:a16="http://schemas.microsoft.com/office/drawing/2014/main" xmlns="" id="{65567D10-2F1C-453B-91D6-5797A085A818}"/>
                </a:ext>
              </a:extLst>
            </p:cNvPr>
            <p:cNvCxnSpPr>
              <a:stCxn id="54" idx="6"/>
              <a:endCxn id="17" idx="2"/>
            </p:cNvCxnSpPr>
            <p:nvPr/>
          </p:nvCxnSpPr>
          <p:spPr>
            <a:xfrm>
              <a:off x="1871663" y="5692775"/>
              <a:ext cx="728662" cy="1301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xmlns="" id="{0C798ADC-B914-4D6D-AA54-435118B6A3FE}"/>
                </a:ext>
              </a:extLst>
            </p:cNvPr>
            <p:cNvSpPr/>
            <p:nvPr/>
          </p:nvSpPr>
          <p:spPr>
            <a:xfrm>
              <a:off x="4084638" y="3143250"/>
              <a:ext cx="677862" cy="12334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3" name="上矢印 64">
              <a:extLst>
                <a:ext uri="{FF2B5EF4-FFF2-40B4-BE49-F238E27FC236}">
                  <a16:creationId xmlns:a16="http://schemas.microsoft.com/office/drawing/2014/main" xmlns="" id="{0D614F1E-F43F-462B-BD1B-609CA1F6A8FC}"/>
                </a:ext>
              </a:extLst>
            </p:cNvPr>
            <p:cNvSpPr/>
            <p:nvPr/>
          </p:nvSpPr>
          <p:spPr>
            <a:xfrm>
              <a:off x="3332163" y="4830763"/>
              <a:ext cx="1311275" cy="102393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4" name="正方形/長方形 33">
              <a:extLst>
                <a:ext uri="{FF2B5EF4-FFF2-40B4-BE49-F238E27FC236}">
                  <a16:creationId xmlns:a16="http://schemas.microsoft.com/office/drawing/2014/main" xmlns="" id="{2E3B8C77-6BDA-4F4D-9BD6-82DB1513D8CC}"/>
                </a:ext>
              </a:extLst>
            </p:cNvPr>
            <p:cNvSpPr/>
            <p:nvPr/>
          </p:nvSpPr>
          <p:spPr>
            <a:xfrm>
              <a:off x="4113213" y="4838700"/>
              <a:ext cx="647700" cy="10937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35" name="角丸四角形吹き出し 46">
              <a:extLst>
                <a:ext uri="{FF2B5EF4-FFF2-40B4-BE49-F238E27FC236}">
                  <a16:creationId xmlns:a16="http://schemas.microsoft.com/office/drawing/2014/main" xmlns="" id="{1EB7845C-1E24-454D-88B1-06955B80C3DD}"/>
                </a:ext>
              </a:extLst>
            </p:cNvPr>
            <p:cNvSpPr/>
            <p:nvPr/>
          </p:nvSpPr>
          <p:spPr>
            <a:xfrm>
              <a:off x="744538" y="4916488"/>
              <a:ext cx="995362" cy="3000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入学</a:t>
              </a:r>
            </a:p>
          </p:txBody>
        </p:sp>
        <p:sp>
          <p:nvSpPr>
            <p:cNvPr id="36" name="角丸四角形吹き出し 69">
              <a:extLst>
                <a:ext uri="{FF2B5EF4-FFF2-40B4-BE49-F238E27FC236}">
                  <a16:creationId xmlns:a16="http://schemas.microsoft.com/office/drawing/2014/main" xmlns="" id="{F59ADD86-C598-4580-900E-FC4167747C3E}"/>
                </a:ext>
              </a:extLst>
            </p:cNvPr>
            <p:cNvSpPr/>
            <p:nvPr/>
          </p:nvSpPr>
          <p:spPr>
            <a:xfrm>
              <a:off x="774700" y="3211513"/>
              <a:ext cx="1065213" cy="268287"/>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卒業</a:t>
              </a:r>
            </a:p>
          </p:txBody>
        </p:sp>
        <p:sp>
          <p:nvSpPr>
            <p:cNvPr id="37" name="額縁 18">
              <a:extLst>
                <a:ext uri="{FF2B5EF4-FFF2-40B4-BE49-F238E27FC236}">
                  <a16:creationId xmlns:a16="http://schemas.microsoft.com/office/drawing/2014/main" xmlns="" id="{8D5354FF-6B04-4B5C-BF44-E7B64C8DE927}"/>
                </a:ext>
              </a:extLst>
            </p:cNvPr>
            <p:cNvSpPr/>
            <p:nvPr/>
          </p:nvSpPr>
          <p:spPr>
            <a:xfrm>
              <a:off x="46038" y="2655888"/>
              <a:ext cx="1295400"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成年期</a:t>
              </a:r>
            </a:p>
          </p:txBody>
        </p:sp>
        <p:sp>
          <p:nvSpPr>
            <p:cNvPr id="38" name="テキスト ボックス 37">
              <a:extLst>
                <a:ext uri="{FF2B5EF4-FFF2-40B4-BE49-F238E27FC236}">
                  <a16:creationId xmlns:a16="http://schemas.microsoft.com/office/drawing/2014/main" xmlns="" id="{660D59DF-4B27-44A1-A898-142AA25CC5FF}"/>
                </a:ext>
              </a:extLst>
            </p:cNvPr>
            <p:cNvSpPr txBox="1"/>
            <p:nvPr/>
          </p:nvSpPr>
          <p:spPr>
            <a:xfrm>
              <a:off x="3604495" y="3335339"/>
              <a:ext cx="581743" cy="1004887"/>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39" name="テキスト ボックス 38">
              <a:extLst>
                <a:ext uri="{FF2B5EF4-FFF2-40B4-BE49-F238E27FC236}">
                  <a16:creationId xmlns:a16="http://schemas.microsoft.com/office/drawing/2014/main" xmlns="" id="{7B3B6A1F-FEB5-4D24-9CD0-F6D74ECED179}"/>
                </a:ext>
              </a:extLst>
            </p:cNvPr>
            <p:cNvSpPr txBox="1"/>
            <p:nvPr/>
          </p:nvSpPr>
          <p:spPr>
            <a:xfrm>
              <a:off x="4013250" y="1443038"/>
              <a:ext cx="763538" cy="1003301"/>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0" name="テキスト ボックス 39">
              <a:extLst>
                <a:ext uri="{FF2B5EF4-FFF2-40B4-BE49-F238E27FC236}">
                  <a16:creationId xmlns:a16="http://schemas.microsoft.com/office/drawing/2014/main" xmlns="" id="{5E9C3D78-80A3-496E-8DA3-5CCA35FC63EC}"/>
                </a:ext>
              </a:extLst>
            </p:cNvPr>
            <p:cNvSpPr txBox="1"/>
            <p:nvPr/>
          </p:nvSpPr>
          <p:spPr>
            <a:xfrm>
              <a:off x="3594970" y="4929188"/>
              <a:ext cx="581743" cy="1003301"/>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41" name="テキスト ボックス 40">
              <a:extLst>
                <a:ext uri="{FF2B5EF4-FFF2-40B4-BE49-F238E27FC236}">
                  <a16:creationId xmlns:a16="http://schemas.microsoft.com/office/drawing/2014/main" xmlns="" id="{7A3507FC-8DB0-4CBF-A74D-712B250D61F8}"/>
                </a:ext>
              </a:extLst>
            </p:cNvPr>
            <p:cNvSpPr txBox="1"/>
            <p:nvPr/>
          </p:nvSpPr>
          <p:spPr>
            <a:xfrm>
              <a:off x="4226795" y="4873625"/>
              <a:ext cx="581743" cy="863600"/>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2" name="テキスト ボックス 41">
              <a:extLst>
                <a:ext uri="{FF2B5EF4-FFF2-40B4-BE49-F238E27FC236}">
                  <a16:creationId xmlns:a16="http://schemas.microsoft.com/office/drawing/2014/main" xmlns="" id="{D9BA9A54-2F0C-4A5A-B1F7-00DA1B05E804}"/>
                </a:ext>
              </a:extLst>
            </p:cNvPr>
            <p:cNvSpPr txBox="1"/>
            <p:nvPr/>
          </p:nvSpPr>
          <p:spPr>
            <a:xfrm>
              <a:off x="4179171" y="3332163"/>
              <a:ext cx="581743" cy="1003301"/>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3" name="テキスト ボックス 42">
              <a:extLst>
                <a:ext uri="{FF2B5EF4-FFF2-40B4-BE49-F238E27FC236}">
                  <a16:creationId xmlns:a16="http://schemas.microsoft.com/office/drawing/2014/main" xmlns="" id="{8FC1E5D4-3A71-49CE-930F-05BEA6A0AA57}"/>
                </a:ext>
              </a:extLst>
            </p:cNvPr>
            <p:cNvSpPr txBox="1"/>
            <p:nvPr/>
          </p:nvSpPr>
          <p:spPr>
            <a:xfrm>
              <a:off x="3575649" y="1591084"/>
              <a:ext cx="581743" cy="1003301"/>
            </a:xfrm>
            <a:prstGeom prst="rect">
              <a:avLst/>
            </a:prstGeom>
            <a:noFill/>
          </p:spPr>
          <p:txBody>
            <a:bodyPr vert="eaVert">
              <a:spAutoFit/>
            </a:bodyPr>
            <a:lstStyle/>
            <a:p>
              <a:pPr eaLnBrk="1" hangingPunct="1">
                <a:defRPr/>
              </a:pPr>
              <a:r>
                <a:rPr lang="ja-JP" altLang="en-US" sz="1000" dirty="0">
                  <a:solidFill>
                    <a:schemeClr val="bg1"/>
                  </a:solidFill>
                </a:rPr>
                <a:t>計画相談</a:t>
              </a:r>
              <a:endParaRPr lang="en-US" altLang="ja-JP" sz="1000" dirty="0">
                <a:solidFill>
                  <a:schemeClr val="bg1"/>
                </a:solidFill>
              </a:endParaRPr>
            </a:p>
            <a:p>
              <a:pPr eaLnBrk="1" hangingPunct="1">
                <a:defRPr/>
              </a:pPr>
              <a:r>
                <a:rPr lang="ja-JP" altLang="en-US" sz="1000" dirty="0">
                  <a:solidFill>
                    <a:schemeClr val="bg1"/>
                  </a:solidFill>
                </a:rPr>
                <a:t>　　　支援</a:t>
              </a:r>
            </a:p>
          </p:txBody>
        </p:sp>
        <p:sp>
          <p:nvSpPr>
            <p:cNvPr id="44" name="テキスト ボックス 43">
              <a:extLst>
                <a:ext uri="{FF2B5EF4-FFF2-40B4-BE49-F238E27FC236}">
                  <a16:creationId xmlns:a16="http://schemas.microsoft.com/office/drawing/2014/main" xmlns="" id="{34F54FA3-4709-4204-9F83-E790EA2D928E}"/>
                </a:ext>
              </a:extLst>
            </p:cNvPr>
            <p:cNvSpPr txBox="1"/>
            <p:nvPr/>
          </p:nvSpPr>
          <p:spPr>
            <a:xfrm>
              <a:off x="3956100" y="1390650"/>
              <a:ext cx="763538" cy="1004888"/>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5" name="横巻き 8">
              <a:extLst>
                <a:ext uri="{FF2B5EF4-FFF2-40B4-BE49-F238E27FC236}">
                  <a16:creationId xmlns:a16="http://schemas.microsoft.com/office/drawing/2014/main" xmlns="" id="{DD3BDEB2-980F-477E-B97B-0097FC11880B}"/>
                </a:ext>
              </a:extLst>
            </p:cNvPr>
            <p:cNvSpPr/>
            <p:nvPr/>
          </p:nvSpPr>
          <p:spPr>
            <a:xfrm>
              <a:off x="2089270" y="6077378"/>
              <a:ext cx="4413250" cy="43021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「気づきの段階」からの支援</a:t>
              </a:r>
            </a:p>
          </p:txBody>
        </p:sp>
        <p:sp>
          <p:nvSpPr>
            <p:cNvPr id="46" name="線吹き出し 1 (枠付き) 9">
              <a:extLst>
                <a:ext uri="{FF2B5EF4-FFF2-40B4-BE49-F238E27FC236}">
                  <a16:creationId xmlns:a16="http://schemas.microsoft.com/office/drawing/2014/main" xmlns="" id="{C8A1FC6A-9935-4AD5-9B35-D61996444036}"/>
                </a:ext>
              </a:extLst>
            </p:cNvPr>
            <p:cNvSpPr/>
            <p:nvPr/>
          </p:nvSpPr>
          <p:spPr>
            <a:xfrm>
              <a:off x="5040313" y="636588"/>
              <a:ext cx="3635375" cy="598487"/>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関係者間の共通理解・情報共有</a:t>
              </a:r>
              <a:endParaRPr lang="en-US" altLang="ja-JP" sz="1000" b="1" dirty="0"/>
            </a:p>
            <a:p>
              <a:pPr algn="ctr" eaLnBrk="1" hangingPunct="1">
                <a:defRPr/>
              </a:pPr>
              <a:r>
                <a:rPr lang="ja-JP" altLang="en-US" sz="1000" b="1" dirty="0"/>
                <a:t>→　途切れない支援の調整</a:t>
              </a:r>
            </a:p>
          </p:txBody>
        </p:sp>
        <p:sp>
          <p:nvSpPr>
            <p:cNvPr id="47" name="上矢印 14">
              <a:extLst>
                <a:ext uri="{FF2B5EF4-FFF2-40B4-BE49-F238E27FC236}">
                  <a16:creationId xmlns:a16="http://schemas.microsoft.com/office/drawing/2014/main" xmlns="" id="{0CE02F62-09B7-495E-A697-536477F4132E}"/>
                </a:ext>
              </a:extLst>
            </p:cNvPr>
            <p:cNvSpPr/>
            <p:nvPr/>
          </p:nvSpPr>
          <p:spPr>
            <a:xfrm>
              <a:off x="3778250" y="949325"/>
              <a:ext cx="1287463" cy="1557338"/>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ja-JP" altLang="en-US" sz="1000" dirty="0"/>
            </a:p>
          </p:txBody>
        </p:sp>
        <p:sp>
          <p:nvSpPr>
            <p:cNvPr id="48" name="円/楕円 65">
              <a:extLst>
                <a:ext uri="{FF2B5EF4-FFF2-40B4-BE49-F238E27FC236}">
                  <a16:creationId xmlns:a16="http://schemas.microsoft.com/office/drawing/2014/main" xmlns="" id="{4C5018F0-7CC3-4315-A0EE-F2E28A486239}"/>
                </a:ext>
              </a:extLst>
            </p:cNvPr>
            <p:cNvSpPr/>
            <p:nvPr/>
          </p:nvSpPr>
          <p:spPr>
            <a:xfrm>
              <a:off x="6858000" y="2065338"/>
              <a:ext cx="1547813"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地域保健</a:t>
              </a:r>
            </a:p>
          </p:txBody>
        </p:sp>
        <p:sp>
          <p:nvSpPr>
            <p:cNvPr id="49" name="テキスト ボックス 48">
              <a:extLst>
                <a:ext uri="{FF2B5EF4-FFF2-40B4-BE49-F238E27FC236}">
                  <a16:creationId xmlns:a16="http://schemas.microsoft.com/office/drawing/2014/main" xmlns="" id="{113CF050-5082-4EDD-ABA2-44BE4D1707B5}"/>
                </a:ext>
              </a:extLst>
            </p:cNvPr>
            <p:cNvSpPr txBox="1"/>
            <p:nvPr/>
          </p:nvSpPr>
          <p:spPr>
            <a:xfrm>
              <a:off x="4179171" y="1420812"/>
              <a:ext cx="581743" cy="1174751"/>
            </a:xfrm>
            <a:prstGeom prst="rect">
              <a:avLst/>
            </a:prstGeom>
            <a:noFill/>
          </p:spPr>
          <p:txBody>
            <a:bodyPr vert="eaVert" wrap="square">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50" name="額縁 16">
              <a:extLst>
                <a:ext uri="{FF2B5EF4-FFF2-40B4-BE49-F238E27FC236}">
                  <a16:creationId xmlns:a16="http://schemas.microsoft.com/office/drawing/2014/main" xmlns="" id="{95B9304B-94C2-4BCC-82AD-5F00C2AD8E27}"/>
                </a:ext>
              </a:extLst>
            </p:cNvPr>
            <p:cNvSpPr/>
            <p:nvPr/>
          </p:nvSpPr>
          <p:spPr>
            <a:xfrm>
              <a:off x="34925" y="6021388"/>
              <a:ext cx="1296988"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乳幼児期</a:t>
              </a:r>
            </a:p>
          </p:txBody>
        </p:sp>
        <p:sp>
          <p:nvSpPr>
            <p:cNvPr id="51" name="額縁 17">
              <a:extLst>
                <a:ext uri="{FF2B5EF4-FFF2-40B4-BE49-F238E27FC236}">
                  <a16:creationId xmlns:a16="http://schemas.microsoft.com/office/drawing/2014/main" xmlns="" id="{9BD196A7-450A-4460-898B-0AD598B852A8}"/>
                </a:ext>
              </a:extLst>
            </p:cNvPr>
            <p:cNvSpPr/>
            <p:nvPr/>
          </p:nvSpPr>
          <p:spPr>
            <a:xfrm>
              <a:off x="30163" y="4349750"/>
              <a:ext cx="1295400"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学齢期</a:t>
              </a:r>
            </a:p>
          </p:txBody>
        </p:sp>
        <p:sp>
          <p:nvSpPr>
            <p:cNvPr id="52" name="円/楕円 79">
              <a:extLst>
                <a:ext uri="{FF2B5EF4-FFF2-40B4-BE49-F238E27FC236}">
                  <a16:creationId xmlns:a16="http://schemas.microsoft.com/office/drawing/2014/main" xmlns="" id="{BDA3247E-01B2-4DC1-A76A-BEDF447292F6}"/>
                </a:ext>
              </a:extLst>
            </p:cNvPr>
            <p:cNvSpPr/>
            <p:nvPr/>
          </p:nvSpPr>
          <p:spPr>
            <a:xfrm>
              <a:off x="2339975" y="3524250"/>
              <a:ext cx="1062038" cy="47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3" name="円/楕円 67">
              <a:extLst>
                <a:ext uri="{FF2B5EF4-FFF2-40B4-BE49-F238E27FC236}">
                  <a16:creationId xmlns:a16="http://schemas.microsoft.com/office/drawing/2014/main" xmlns="" id="{ED2563AE-44E6-4A91-9AA0-979D6AA2F052}"/>
                </a:ext>
              </a:extLst>
            </p:cNvPr>
            <p:cNvSpPr/>
            <p:nvPr/>
          </p:nvSpPr>
          <p:spPr>
            <a:xfrm>
              <a:off x="2411413" y="5210175"/>
              <a:ext cx="1003300" cy="4413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4" name="円/楕円 80">
              <a:extLst>
                <a:ext uri="{FF2B5EF4-FFF2-40B4-BE49-F238E27FC236}">
                  <a16:creationId xmlns:a16="http://schemas.microsoft.com/office/drawing/2014/main" xmlns="" id="{764A0473-9C32-49BE-B824-43D0134CB935}"/>
                </a:ext>
              </a:extLst>
            </p:cNvPr>
            <p:cNvSpPr/>
            <p:nvPr/>
          </p:nvSpPr>
          <p:spPr>
            <a:xfrm>
              <a:off x="690563" y="5475288"/>
              <a:ext cx="1181100" cy="4333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sp>
          <p:nvSpPr>
            <p:cNvPr id="55" name="テキスト ボックス 54">
              <a:extLst>
                <a:ext uri="{FF2B5EF4-FFF2-40B4-BE49-F238E27FC236}">
                  <a16:creationId xmlns:a16="http://schemas.microsoft.com/office/drawing/2014/main" xmlns="" id="{7A78A7C7-16F0-442D-8D44-E64C91F34489}"/>
                </a:ext>
              </a:extLst>
            </p:cNvPr>
            <p:cNvSpPr txBox="1"/>
            <p:nvPr/>
          </p:nvSpPr>
          <p:spPr>
            <a:xfrm>
              <a:off x="1606550" y="5780089"/>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grpSp>
      <p:sp>
        <p:nvSpPr>
          <p:cNvPr id="3" name="正方形/長方形 2">
            <a:extLst>
              <a:ext uri="{FF2B5EF4-FFF2-40B4-BE49-F238E27FC236}">
                <a16:creationId xmlns:a16="http://schemas.microsoft.com/office/drawing/2014/main" xmlns="" id="{5F5B75C5-4D38-474D-B761-E35CC86752EB}"/>
              </a:ext>
            </a:extLst>
          </p:cNvPr>
          <p:cNvSpPr/>
          <p:nvPr/>
        </p:nvSpPr>
        <p:spPr>
          <a:xfrm>
            <a:off x="251520" y="1052736"/>
            <a:ext cx="8640960" cy="553062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xmlns="" id="{7D6FBC2E-646C-4651-B327-F7D42999B8E0}"/>
              </a:ext>
            </a:extLst>
          </p:cNvPr>
          <p:cNvSpPr txBox="1"/>
          <p:nvPr/>
        </p:nvSpPr>
        <p:spPr>
          <a:xfrm>
            <a:off x="359496" y="1186806"/>
            <a:ext cx="1552408" cy="461665"/>
          </a:xfrm>
          <a:prstGeom prst="rect">
            <a:avLst/>
          </a:prstGeom>
          <a:noFill/>
        </p:spPr>
        <p:txBody>
          <a:bodyPr wrap="square" rtlCol="0">
            <a:spAutoFit/>
          </a:bodyPr>
          <a:lstStyle/>
          <a:p>
            <a:r>
              <a:rPr lang="ja-JP" altLang="en-US" sz="2400" dirty="0"/>
              <a:t>成人</a:t>
            </a:r>
            <a:r>
              <a:rPr kumimoji="1" lang="ja-JP" altLang="en-US" sz="2400" dirty="0"/>
              <a:t>期</a:t>
            </a:r>
          </a:p>
        </p:txBody>
      </p:sp>
      <p:sp>
        <p:nvSpPr>
          <p:cNvPr id="61" name="テキスト ボックス 60">
            <a:extLst>
              <a:ext uri="{FF2B5EF4-FFF2-40B4-BE49-F238E27FC236}">
                <a16:creationId xmlns:a16="http://schemas.microsoft.com/office/drawing/2014/main" xmlns="" id="{48EA107B-E87A-4EEA-9724-608175FAF798}"/>
              </a:ext>
            </a:extLst>
          </p:cNvPr>
          <p:cNvSpPr txBox="1"/>
          <p:nvPr/>
        </p:nvSpPr>
        <p:spPr>
          <a:xfrm>
            <a:off x="3668837" y="2310269"/>
            <a:ext cx="4123262" cy="2308324"/>
          </a:xfrm>
          <a:prstGeom prst="rect">
            <a:avLst/>
          </a:prstGeom>
          <a:noFill/>
        </p:spPr>
        <p:txBody>
          <a:bodyPr wrap="square" rtlCol="0">
            <a:spAutoFit/>
          </a:bodyPr>
          <a:lstStyle/>
          <a:p>
            <a:pPr marL="342900" indent="-342900">
              <a:buFont typeface="Wingdings" panose="05000000000000000000" pitchFamily="2" charset="2"/>
              <a:buChar char="u"/>
            </a:pPr>
            <a:r>
              <a:rPr kumimoji="1" lang="ja-JP" altLang="en-US" sz="2400" dirty="0"/>
              <a:t>医療機関</a:t>
            </a:r>
            <a:endParaRPr kumimoji="1" lang="en-US" altLang="ja-JP" sz="2400" dirty="0"/>
          </a:p>
          <a:p>
            <a:pPr marL="342900" indent="-342900">
              <a:buFont typeface="Wingdings" panose="05000000000000000000" pitchFamily="2" charset="2"/>
              <a:buChar char="u"/>
            </a:pPr>
            <a:r>
              <a:rPr kumimoji="1" lang="ja-JP" altLang="en-US" sz="2400" dirty="0"/>
              <a:t>保健師</a:t>
            </a:r>
            <a:endParaRPr kumimoji="1" lang="en-US" altLang="ja-JP" sz="2400" dirty="0"/>
          </a:p>
          <a:p>
            <a:pPr marL="342900" indent="-342900">
              <a:buFont typeface="Wingdings" panose="05000000000000000000" pitchFamily="2" charset="2"/>
              <a:buChar char="u"/>
            </a:pPr>
            <a:r>
              <a:rPr lang="ja-JP" altLang="en-US" sz="2400" dirty="0"/>
              <a:t>相談支援専門員</a:t>
            </a:r>
            <a:endParaRPr lang="en-US" altLang="ja-JP" sz="2400" dirty="0"/>
          </a:p>
          <a:p>
            <a:pPr marL="342900" indent="-342900">
              <a:buFont typeface="Wingdings" panose="05000000000000000000" pitchFamily="2" charset="2"/>
              <a:buChar char="u"/>
            </a:pPr>
            <a:r>
              <a:rPr lang="ja-JP" altLang="en-US" sz="2400" dirty="0"/>
              <a:t>基幹相談支援センター</a:t>
            </a:r>
            <a:endParaRPr kumimoji="1" lang="en-US" altLang="ja-JP" sz="2400" dirty="0"/>
          </a:p>
          <a:p>
            <a:pPr marL="342900" indent="-342900">
              <a:buFont typeface="Wingdings" panose="05000000000000000000" pitchFamily="2" charset="2"/>
              <a:buChar char="u"/>
            </a:pPr>
            <a:r>
              <a:rPr kumimoji="1" lang="ja-JP" altLang="en-US" sz="2400" dirty="0"/>
              <a:t>会社など</a:t>
            </a:r>
            <a:endParaRPr kumimoji="1" lang="en-US" altLang="ja-JP" sz="2400" dirty="0"/>
          </a:p>
          <a:p>
            <a:pPr marL="342900" indent="-342900">
              <a:buFont typeface="Wingdings" panose="05000000000000000000" pitchFamily="2" charset="2"/>
              <a:buChar char="u"/>
            </a:pPr>
            <a:r>
              <a:rPr lang="ja-JP" altLang="en-US" sz="2400" dirty="0"/>
              <a:t>障害者事業所</a:t>
            </a:r>
            <a:endParaRPr lang="en-US" altLang="ja-JP" sz="2400" dirty="0"/>
          </a:p>
        </p:txBody>
      </p:sp>
      <p:pic>
        <p:nvPicPr>
          <p:cNvPr id="65" name="図 64">
            <a:extLst>
              <a:ext uri="{FF2B5EF4-FFF2-40B4-BE49-F238E27FC236}">
                <a16:creationId xmlns:a16="http://schemas.microsoft.com/office/drawing/2014/main" xmlns="" id="{29EAD0FF-1739-4F2D-9600-24904EE51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214" y="4056956"/>
            <a:ext cx="1973137" cy="1973137"/>
          </a:xfrm>
          <a:prstGeom prst="rect">
            <a:avLst/>
          </a:prstGeom>
        </p:spPr>
      </p:pic>
      <p:pic>
        <p:nvPicPr>
          <p:cNvPr id="57" name="図 56" descr="テキスト が含まれている画像&#10;&#10;自動的に生成された説明">
            <a:extLst>
              <a:ext uri="{FF2B5EF4-FFF2-40B4-BE49-F238E27FC236}">
                <a16:creationId xmlns:a16="http://schemas.microsoft.com/office/drawing/2014/main" xmlns="" id="{F6F4E031-9DBD-4438-8487-899ADDD49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29" y="1932603"/>
            <a:ext cx="2011013" cy="2011013"/>
          </a:xfrm>
          <a:prstGeom prst="rect">
            <a:avLst/>
          </a:prstGeom>
        </p:spPr>
      </p:pic>
      <p:pic>
        <p:nvPicPr>
          <p:cNvPr id="60" name="図 59">
            <a:extLst>
              <a:ext uri="{FF2B5EF4-FFF2-40B4-BE49-F238E27FC236}">
                <a16:creationId xmlns:a16="http://schemas.microsoft.com/office/drawing/2014/main" xmlns="" id="{E0D7DDB9-4C73-49D6-BB20-F989C50F74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887" y="1182067"/>
            <a:ext cx="2096049" cy="2096049"/>
          </a:xfrm>
          <a:prstGeom prst="rect">
            <a:avLst/>
          </a:prstGeom>
        </p:spPr>
      </p:pic>
      <p:pic>
        <p:nvPicPr>
          <p:cNvPr id="64" name="図 63">
            <a:extLst>
              <a:ext uri="{FF2B5EF4-FFF2-40B4-BE49-F238E27FC236}">
                <a16:creationId xmlns:a16="http://schemas.microsoft.com/office/drawing/2014/main" xmlns="" id="{D1852BC4-B537-4B7F-8B0B-D96BE03C2B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5873" y="4431452"/>
            <a:ext cx="1953709" cy="1953709"/>
          </a:xfrm>
          <a:prstGeom prst="rect">
            <a:avLst/>
          </a:prstGeom>
        </p:spPr>
      </p:pic>
    </p:spTree>
    <p:extLst>
      <p:ext uri="{BB962C8B-B14F-4D97-AF65-F5344CB8AC3E}">
        <p14:creationId xmlns:p14="http://schemas.microsoft.com/office/powerpoint/2010/main" val="312718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成長に合わせた関わり</a:t>
            </a:r>
            <a:endParaRPr kumimoji="1" lang="ja-JP" altLang="en-US" sz="4000" b="1" dirty="0"/>
          </a:p>
        </p:txBody>
      </p:sp>
      <p:grpSp>
        <p:nvGrpSpPr>
          <p:cNvPr id="6" name="グループ化 5">
            <a:extLst>
              <a:ext uri="{FF2B5EF4-FFF2-40B4-BE49-F238E27FC236}">
                <a16:creationId xmlns:a16="http://schemas.microsoft.com/office/drawing/2014/main" xmlns="" id="{ED96890C-09C2-42B5-9B98-442D52A32D40}"/>
              </a:ext>
            </a:extLst>
          </p:cNvPr>
          <p:cNvGrpSpPr/>
          <p:nvPr/>
        </p:nvGrpSpPr>
        <p:grpSpPr>
          <a:xfrm>
            <a:off x="701824" y="1268760"/>
            <a:ext cx="7740352" cy="5194191"/>
            <a:chOff x="0" y="371475"/>
            <a:chExt cx="9144000" cy="6136115"/>
          </a:xfrm>
        </p:grpSpPr>
        <p:cxnSp>
          <p:nvCxnSpPr>
            <p:cNvPr id="7" name="直線コネクタ 6">
              <a:extLst>
                <a:ext uri="{FF2B5EF4-FFF2-40B4-BE49-F238E27FC236}">
                  <a16:creationId xmlns:a16="http://schemas.microsoft.com/office/drawing/2014/main" xmlns="" id="{B3C9F7AE-6AAA-4AA8-A442-A09003BA0AA9}"/>
                </a:ext>
              </a:extLst>
            </p:cNvPr>
            <p:cNvCxnSpPr/>
            <p:nvPr/>
          </p:nvCxnSpPr>
          <p:spPr>
            <a:xfrm>
              <a:off x="81010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1AFB7B26-9997-4EDF-BE68-A5B8C4417269}"/>
                </a:ext>
              </a:extLst>
            </p:cNvPr>
            <p:cNvCxnSpPr/>
            <p:nvPr/>
          </p:nvCxnSpPr>
          <p:spPr>
            <a:xfrm>
              <a:off x="1014413" y="463550"/>
              <a:ext cx="0" cy="4686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台形 8">
              <a:extLst>
                <a:ext uri="{FF2B5EF4-FFF2-40B4-BE49-F238E27FC236}">
                  <a16:creationId xmlns:a16="http://schemas.microsoft.com/office/drawing/2014/main" xmlns="" id="{FDF12657-29E5-4800-9072-A8C35EA04A2C}"/>
                </a:ext>
              </a:extLst>
            </p:cNvPr>
            <p:cNvSpPr/>
            <p:nvPr/>
          </p:nvSpPr>
          <p:spPr>
            <a:xfrm>
              <a:off x="0" y="1757363"/>
              <a:ext cx="9144000" cy="138588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0" name="円/楕円 60">
              <a:extLst>
                <a:ext uri="{FF2B5EF4-FFF2-40B4-BE49-F238E27FC236}">
                  <a16:creationId xmlns:a16="http://schemas.microsoft.com/office/drawing/2014/main" xmlns="" id="{10A695DF-DCB5-47FC-99C7-23EEA90918E7}"/>
                </a:ext>
              </a:extLst>
            </p:cNvPr>
            <p:cNvSpPr/>
            <p:nvPr/>
          </p:nvSpPr>
          <p:spPr>
            <a:xfrm>
              <a:off x="900113" y="1925638"/>
              <a:ext cx="7200900" cy="9636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1" name="円/楕円 53">
              <a:extLst>
                <a:ext uri="{FF2B5EF4-FFF2-40B4-BE49-F238E27FC236}">
                  <a16:creationId xmlns:a16="http://schemas.microsoft.com/office/drawing/2014/main" xmlns="" id="{946DC39A-F587-46D1-A8F6-EBA7A4F6D47F}"/>
                </a:ext>
              </a:extLst>
            </p:cNvPr>
            <p:cNvSpPr/>
            <p:nvPr/>
          </p:nvSpPr>
          <p:spPr>
            <a:xfrm>
              <a:off x="2197100" y="2212975"/>
              <a:ext cx="4822825" cy="5365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職場・地域生活</a:t>
              </a:r>
            </a:p>
          </p:txBody>
        </p:sp>
        <p:sp>
          <p:nvSpPr>
            <p:cNvPr id="12" name="上矢印 19">
              <a:extLst>
                <a:ext uri="{FF2B5EF4-FFF2-40B4-BE49-F238E27FC236}">
                  <a16:creationId xmlns:a16="http://schemas.microsoft.com/office/drawing/2014/main" xmlns="" id="{370205F3-7060-4784-9982-123E4F09C6E5}"/>
                </a:ext>
              </a:extLst>
            </p:cNvPr>
            <p:cNvSpPr/>
            <p:nvPr/>
          </p:nvSpPr>
          <p:spPr>
            <a:xfrm>
              <a:off x="3361729" y="952107"/>
              <a:ext cx="1210271" cy="1455287"/>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algn="ctr" eaLnBrk="1" hangingPunct="1">
                <a:defRPr/>
              </a:pPr>
              <a:endParaRPr lang="ja-JP" altLang="en-US" sz="1000" dirty="0"/>
            </a:p>
          </p:txBody>
        </p:sp>
        <p:sp>
          <p:nvSpPr>
            <p:cNvPr id="13" name="台形 12">
              <a:extLst>
                <a:ext uri="{FF2B5EF4-FFF2-40B4-BE49-F238E27FC236}">
                  <a16:creationId xmlns:a16="http://schemas.microsoft.com/office/drawing/2014/main" xmlns="" id="{B510C819-9585-4D92-996E-55894FB54421}"/>
                </a:ext>
              </a:extLst>
            </p:cNvPr>
            <p:cNvSpPr/>
            <p:nvPr/>
          </p:nvSpPr>
          <p:spPr>
            <a:xfrm>
              <a:off x="0" y="3492500"/>
              <a:ext cx="9093200" cy="1328738"/>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4" name="円/楕円 39">
              <a:extLst>
                <a:ext uri="{FF2B5EF4-FFF2-40B4-BE49-F238E27FC236}">
                  <a16:creationId xmlns:a16="http://schemas.microsoft.com/office/drawing/2014/main" xmlns="" id="{826FDF9C-2C6D-4972-BE1A-F98173E7EC59}"/>
                </a:ext>
              </a:extLst>
            </p:cNvPr>
            <p:cNvSpPr/>
            <p:nvPr/>
          </p:nvSpPr>
          <p:spPr>
            <a:xfrm>
              <a:off x="1196975" y="3671888"/>
              <a:ext cx="6481763" cy="10239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5" name="台形 14">
              <a:extLst>
                <a:ext uri="{FF2B5EF4-FFF2-40B4-BE49-F238E27FC236}">
                  <a16:creationId xmlns:a16="http://schemas.microsoft.com/office/drawing/2014/main" xmlns="" id="{DB0703BE-0627-4AF5-9180-6585830C5AE5}"/>
                </a:ext>
              </a:extLst>
            </p:cNvPr>
            <p:cNvSpPr/>
            <p:nvPr/>
          </p:nvSpPr>
          <p:spPr>
            <a:xfrm>
              <a:off x="0" y="5149850"/>
              <a:ext cx="9144000" cy="1336675"/>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6" name="円/楕円 40">
              <a:extLst>
                <a:ext uri="{FF2B5EF4-FFF2-40B4-BE49-F238E27FC236}">
                  <a16:creationId xmlns:a16="http://schemas.microsoft.com/office/drawing/2014/main" xmlns="" id="{B68430B3-D69E-446D-A7C3-B19FA9AABB3B}"/>
                </a:ext>
              </a:extLst>
            </p:cNvPr>
            <p:cNvSpPr/>
            <p:nvPr/>
          </p:nvSpPr>
          <p:spPr>
            <a:xfrm>
              <a:off x="1150938" y="5430838"/>
              <a:ext cx="6481762" cy="91598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17" name="円/楕円 52">
              <a:extLst>
                <a:ext uri="{FF2B5EF4-FFF2-40B4-BE49-F238E27FC236}">
                  <a16:creationId xmlns:a16="http://schemas.microsoft.com/office/drawing/2014/main" xmlns="" id="{3BFB93D2-9E70-45E0-B276-468BCDF91962}"/>
                </a:ext>
              </a:extLst>
            </p:cNvPr>
            <p:cNvSpPr/>
            <p:nvPr/>
          </p:nvSpPr>
          <p:spPr>
            <a:xfrm>
              <a:off x="2600325" y="5640388"/>
              <a:ext cx="3743325" cy="3651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保育所等</a:t>
              </a:r>
            </a:p>
          </p:txBody>
        </p:sp>
        <p:sp>
          <p:nvSpPr>
            <p:cNvPr id="18" name="円/楕円 51">
              <a:extLst>
                <a:ext uri="{FF2B5EF4-FFF2-40B4-BE49-F238E27FC236}">
                  <a16:creationId xmlns:a16="http://schemas.microsoft.com/office/drawing/2014/main" xmlns="" id="{626E63E3-CFEF-4A1F-859B-E24B3D40BAF1}"/>
                </a:ext>
              </a:extLst>
            </p:cNvPr>
            <p:cNvSpPr/>
            <p:nvPr/>
          </p:nvSpPr>
          <p:spPr>
            <a:xfrm>
              <a:off x="2441575" y="4076700"/>
              <a:ext cx="3865563" cy="431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　　　　　　　　　　　　学校等</a:t>
              </a:r>
            </a:p>
          </p:txBody>
        </p:sp>
        <p:sp>
          <p:nvSpPr>
            <p:cNvPr id="19" name="上矢印 63">
              <a:extLst>
                <a:ext uri="{FF2B5EF4-FFF2-40B4-BE49-F238E27FC236}">
                  <a16:creationId xmlns:a16="http://schemas.microsoft.com/office/drawing/2014/main" xmlns="" id="{C14AEF88-8FEF-4EE0-A4C0-3FADBF47F121}"/>
                </a:ext>
              </a:extLst>
            </p:cNvPr>
            <p:cNvSpPr/>
            <p:nvPr/>
          </p:nvSpPr>
          <p:spPr>
            <a:xfrm>
              <a:off x="3356214" y="3143297"/>
              <a:ext cx="1275544" cy="113271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a:p>
              <a:pPr eaLnBrk="1" hangingPunct="1">
                <a:defRPr/>
              </a:pPr>
              <a:r>
                <a:rPr lang="ja-JP" altLang="en-US" sz="1000" dirty="0"/>
                <a:t>　</a:t>
              </a:r>
              <a:endParaRPr lang="en-US" altLang="ja-JP" sz="1000" dirty="0"/>
            </a:p>
          </p:txBody>
        </p:sp>
        <p:sp>
          <p:nvSpPr>
            <p:cNvPr id="20" name="円/楕円 48">
              <a:extLst>
                <a:ext uri="{FF2B5EF4-FFF2-40B4-BE49-F238E27FC236}">
                  <a16:creationId xmlns:a16="http://schemas.microsoft.com/office/drawing/2014/main" xmlns="" id="{612801E9-C333-441C-ADF7-0CDDFCF65720}"/>
                </a:ext>
              </a:extLst>
            </p:cNvPr>
            <p:cNvSpPr/>
            <p:nvPr/>
          </p:nvSpPr>
          <p:spPr>
            <a:xfrm>
              <a:off x="5005388" y="3530600"/>
              <a:ext cx="1512887" cy="3667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1" name="円/楕円 49">
              <a:extLst>
                <a:ext uri="{FF2B5EF4-FFF2-40B4-BE49-F238E27FC236}">
                  <a16:creationId xmlns:a16="http://schemas.microsoft.com/office/drawing/2014/main" xmlns="" id="{0D768187-EF9C-49DC-A510-CF752CC10172}"/>
                </a:ext>
              </a:extLst>
            </p:cNvPr>
            <p:cNvSpPr/>
            <p:nvPr/>
          </p:nvSpPr>
          <p:spPr>
            <a:xfrm>
              <a:off x="5040313" y="5248275"/>
              <a:ext cx="1512887"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2" name="円/楕円 36">
              <a:extLst>
                <a:ext uri="{FF2B5EF4-FFF2-40B4-BE49-F238E27FC236}">
                  <a16:creationId xmlns:a16="http://schemas.microsoft.com/office/drawing/2014/main" xmlns="" id="{B6D6F639-A62B-4E6B-98A4-25B016589065}"/>
                </a:ext>
              </a:extLst>
            </p:cNvPr>
            <p:cNvSpPr/>
            <p:nvPr/>
          </p:nvSpPr>
          <p:spPr>
            <a:xfrm>
              <a:off x="6538913" y="3946525"/>
              <a:ext cx="1751012"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学校保健</a:t>
              </a:r>
            </a:p>
          </p:txBody>
        </p:sp>
        <p:sp>
          <p:nvSpPr>
            <p:cNvPr id="23" name="円/楕円 50">
              <a:extLst>
                <a:ext uri="{FF2B5EF4-FFF2-40B4-BE49-F238E27FC236}">
                  <a16:creationId xmlns:a16="http://schemas.microsoft.com/office/drawing/2014/main" xmlns="" id="{97059587-9D5D-4FC4-A533-E87786BEF1CA}"/>
                </a:ext>
              </a:extLst>
            </p:cNvPr>
            <p:cNvSpPr/>
            <p:nvPr/>
          </p:nvSpPr>
          <p:spPr>
            <a:xfrm>
              <a:off x="6635750" y="5522913"/>
              <a:ext cx="1752600"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母子保健</a:t>
              </a:r>
            </a:p>
          </p:txBody>
        </p:sp>
        <p:sp>
          <p:nvSpPr>
            <p:cNvPr id="24" name="額縁 62">
              <a:extLst>
                <a:ext uri="{FF2B5EF4-FFF2-40B4-BE49-F238E27FC236}">
                  <a16:creationId xmlns:a16="http://schemas.microsoft.com/office/drawing/2014/main" xmlns="" id="{311FBB50-B628-44EA-BD4B-4B3D160C5429}"/>
                </a:ext>
              </a:extLst>
            </p:cNvPr>
            <p:cNvSpPr/>
            <p:nvPr/>
          </p:nvSpPr>
          <p:spPr>
            <a:xfrm>
              <a:off x="34925" y="371475"/>
              <a:ext cx="4344988"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地域における「縦横連携」のイメージ</a:t>
              </a:r>
            </a:p>
          </p:txBody>
        </p:sp>
        <p:sp>
          <p:nvSpPr>
            <p:cNvPr id="25" name="円/楕円 57">
              <a:extLst>
                <a:ext uri="{FF2B5EF4-FFF2-40B4-BE49-F238E27FC236}">
                  <a16:creationId xmlns:a16="http://schemas.microsoft.com/office/drawing/2014/main" xmlns="" id="{C46FB6D8-F644-4B95-A9D7-CA472694B573}"/>
                </a:ext>
              </a:extLst>
            </p:cNvPr>
            <p:cNvSpPr/>
            <p:nvPr/>
          </p:nvSpPr>
          <p:spPr>
            <a:xfrm>
              <a:off x="5016500" y="1792288"/>
              <a:ext cx="1511300" cy="365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医療</a:t>
              </a:r>
            </a:p>
          </p:txBody>
        </p:sp>
        <p:sp>
          <p:nvSpPr>
            <p:cNvPr id="26" name="円/楕円 54">
              <a:extLst>
                <a:ext uri="{FF2B5EF4-FFF2-40B4-BE49-F238E27FC236}">
                  <a16:creationId xmlns:a16="http://schemas.microsoft.com/office/drawing/2014/main" xmlns="" id="{E849ACD7-4FD2-48E7-A133-814D2AAE4006}"/>
                </a:ext>
              </a:extLst>
            </p:cNvPr>
            <p:cNvSpPr/>
            <p:nvPr/>
          </p:nvSpPr>
          <p:spPr>
            <a:xfrm>
              <a:off x="1871663" y="1841500"/>
              <a:ext cx="1477962" cy="365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就労</a:t>
              </a:r>
              <a:endParaRPr lang="en-US" altLang="ja-JP" sz="1000" dirty="0"/>
            </a:p>
            <a:p>
              <a:pPr algn="ctr" eaLnBrk="1" hangingPunct="1">
                <a:defRPr/>
              </a:pPr>
              <a:r>
                <a:rPr lang="ja-JP" altLang="en-US" sz="1000" dirty="0"/>
                <a:t>支援</a:t>
              </a:r>
            </a:p>
          </p:txBody>
        </p:sp>
        <p:sp>
          <p:nvSpPr>
            <p:cNvPr id="27" name="円/楕円 55">
              <a:extLst>
                <a:ext uri="{FF2B5EF4-FFF2-40B4-BE49-F238E27FC236}">
                  <a16:creationId xmlns:a16="http://schemas.microsoft.com/office/drawing/2014/main" xmlns="" id="{BBF44F26-1B80-41BE-9E65-570AAB97AAE3}"/>
                </a:ext>
              </a:extLst>
            </p:cNvPr>
            <p:cNvSpPr/>
            <p:nvPr/>
          </p:nvSpPr>
          <p:spPr>
            <a:xfrm>
              <a:off x="625475" y="2228850"/>
              <a:ext cx="1571625" cy="3667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障害福祉</a:t>
              </a:r>
            </a:p>
          </p:txBody>
        </p:sp>
        <p:sp>
          <p:nvSpPr>
            <p:cNvPr id="28" name="円/楕円 68">
              <a:extLst>
                <a:ext uri="{FF2B5EF4-FFF2-40B4-BE49-F238E27FC236}">
                  <a16:creationId xmlns:a16="http://schemas.microsoft.com/office/drawing/2014/main" xmlns="" id="{F70F1168-2211-4D7D-B5C9-AA63BEE273C6}"/>
                </a:ext>
              </a:extLst>
            </p:cNvPr>
            <p:cNvSpPr/>
            <p:nvPr/>
          </p:nvSpPr>
          <p:spPr>
            <a:xfrm>
              <a:off x="690563" y="3792538"/>
              <a:ext cx="1184275" cy="434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cxnSp>
          <p:nvCxnSpPr>
            <p:cNvPr id="29" name="直線矢印コネクタ 28">
              <a:extLst>
                <a:ext uri="{FF2B5EF4-FFF2-40B4-BE49-F238E27FC236}">
                  <a16:creationId xmlns:a16="http://schemas.microsoft.com/office/drawing/2014/main" xmlns="" id="{FE25CE8B-5DB7-45F6-A8D2-7E8ECC3ED191}"/>
                </a:ext>
              </a:extLst>
            </p:cNvPr>
            <p:cNvCxnSpPr>
              <a:stCxn id="28" idx="6"/>
            </p:cNvCxnSpPr>
            <p:nvPr/>
          </p:nvCxnSpPr>
          <p:spPr>
            <a:xfrm>
              <a:off x="1874838" y="4010025"/>
              <a:ext cx="725487" cy="2301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xmlns="" id="{26704652-BA4E-4742-8B9F-8595B59FA48F}"/>
                </a:ext>
              </a:extLst>
            </p:cNvPr>
            <p:cNvSpPr txBox="1"/>
            <p:nvPr/>
          </p:nvSpPr>
          <p:spPr>
            <a:xfrm>
              <a:off x="1549400" y="4106863"/>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cxnSp>
          <p:nvCxnSpPr>
            <p:cNvPr id="31" name="直線矢印コネクタ 30">
              <a:extLst>
                <a:ext uri="{FF2B5EF4-FFF2-40B4-BE49-F238E27FC236}">
                  <a16:creationId xmlns:a16="http://schemas.microsoft.com/office/drawing/2014/main" xmlns="" id="{65567D10-2F1C-453B-91D6-5797A085A818}"/>
                </a:ext>
              </a:extLst>
            </p:cNvPr>
            <p:cNvCxnSpPr>
              <a:stCxn id="54" idx="6"/>
              <a:endCxn id="17" idx="2"/>
            </p:cNvCxnSpPr>
            <p:nvPr/>
          </p:nvCxnSpPr>
          <p:spPr>
            <a:xfrm>
              <a:off x="1871663" y="5692775"/>
              <a:ext cx="728662" cy="1301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xmlns="" id="{0C798ADC-B914-4D6D-AA54-435118B6A3FE}"/>
                </a:ext>
              </a:extLst>
            </p:cNvPr>
            <p:cNvSpPr/>
            <p:nvPr/>
          </p:nvSpPr>
          <p:spPr>
            <a:xfrm>
              <a:off x="4084638" y="3143250"/>
              <a:ext cx="677862" cy="12334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3" name="上矢印 64">
              <a:extLst>
                <a:ext uri="{FF2B5EF4-FFF2-40B4-BE49-F238E27FC236}">
                  <a16:creationId xmlns:a16="http://schemas.microsoft.com/office/drawing/2014/main" xmlns="" id="{0D614F1E-F43F-462B-BD1B-609CA1F6A8FC}"/>
                </a:ext>
              </a:extLst>
            </p:cNvPr>
            <p:cNvSpPr/>
            <p:nvPr/>
          </p:nvSpPr>
          <p:spPr>
            <a:xfrm>
              <a:off x="3332163" y="4830763"/>
              <a:ext cx="1311275" cy="102393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en-US" altLang="ja-JP" sz="1000" dirty="0"/>
            </a:p>
          </p:txBody>
        </p:sp>
        <p:sp>
          <p:nvSpPr>
            <p:cNvPr id="34" name="正方形/長方形 33">
              <a:extLst>
                <a:ext uri="{FF2B5EF4-FFF2-40B4-BE49-F238E27FC236}">
                  <a16:creationId xmlns:a16="http://schemas.microsoft.com/office/drawing/2014/main" xmlns="" id="{2E3B8C77-6BDA-4F4D-9BD6-82DB1513D8CC}"/>
                </a:ext>
              </a:extLst>
            </p:cNvPr>
            <p:cNvSpPr/>
            <p:nvPr/>
          </p:nvSpPr>
          <p:spPr>
            <a:xfrm>
              <a:off x="4113213" y="4838700"/>
              <a:ext cx="647700" cy="109378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00"/>
            </a:p>
          </p:txBody>
        </p:sp>
        <p:sp>
          <p:nvSpPr>
            <p:cNvPr id="35" name="角丸四角形吹き出し 46">
              <a:extLst>
                <a:ext uri="{FF2B5EF4-FFF2-40B4-BE49-F238E27FC236}">
                  <a16:creationId xmlns:a16="http://schemas.microsoft.com/office/drawing/2014/main" xmlns="" id="{1EB7845C-1E24-454D-88B1-06955B80C3DD}"/>
                </a:ext>
              </a:extLst>
            </p:cNvPr>
            <p:cNvSpPr/>
            <p:nvPr/>
          </p:nvSpPr>
          <p:spPr>
            <a:xfrm>
              <a:off x="744538" y="4916488"/>
              <a:ext cx="995362" cy="3000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入学</a:t>
              </a:r>
            </a:p>
          </p:txBody>
        </p:sp>
        <p:sp>
          <p:nvSpPr>
            <p:cNvPr id="36" name="角丸四角形吹き出し 69">
              <a:extLst>
                <a:ext uri="{FF2B5EF4-FFF2-40B4-BE49-F238E27FC236}">
                  <a16:creationId xmlns:a16="http://schemas.microsoft.com/office/drawing/2014/main" xmlns="" id="{F59ADD86-C598-4580-900E-FC4167747C3E}"/>
                </a:ext>
              </a:extLst>
            </p:cNvPr>
            <p:cNvSpPr/>
            <p:nvPr/>
          </p:nvSpPr>
          <p:spPr>
            <a:xfrm>
              <a:off x="774700" y="3211513"/>
              <a:ext cx="1065213" cy="268287"/>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卒業</a:t>
              </a:r>
            </a:p>
          </p:txBody>
        </p:sp>
        <p:sp>
          <p:nvSpPr>
            <p:cNvPr id="37" name="額縁 18">
              <a:extLst>
                <a:ext uri="{FF2B5EF4-FFF2-40B4-BE49-F238E27FC236}">
                  <a16:creationId xmlns:a16="http://schemas.microsoft.com/office/drawing/2014/main" xmlns="" id="{8D5354FF-6B04-4B5C-BF44-E7B64C8DE927}"/>
                </a:ext>
              </a:extLst>
            </p:cNvPr>
            <p:cNvSpPr/>
            <p:nvPr/>
          </p:nvSpPr>
          <p:spPr>
            <a:xfrm>
              <a:off x="46038" y="2655888"/>
              <a:ext cx="1295400"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成年期</a:t>
              </a:r>
            </a:p>
          </p:txBody>
        </p:sp>
        <p:sp>
          <p:nvSpPr>
            <p:cNvPr id="38" name="テキスト ボックス 37">
              <a:extLst>
                <a:ext uri="{FF2B5EF4-FFF2-40B4-BE49-F238E27FC236}">
                  <a16:creationId xmlns:a16="http://schemas.microsoft.com/office/drawing/2014/main" xmlns="" id="{660D59DF-4B27-44A1-A898-142AA25CC5FF}"/>
                </a:ext>
              </a:extLst>
            </p:cNvPr>
            <p:cNvSpPr txBox="1"/>
            <p:nvPr/>
          </p:nvSpPr>
          <p:spPr>
            <a:xfrm>
              <a:off x="3604495" y="3335339"/>
              <a:ext cx="581743" cy="1004887"/>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39" name="テキスト ボックス 38">
              <a:extLst>
                <a:ext uri="{FF2B5EF4-FFF2-40B4-BE49-F238E27FC236}">
                  <a16:creationId xmlns:a16="http://schemas.microsoft.com/office/drawing/2014/main" xmlns="" id="{7B3B6A1F-FEB5-4D24-9CD0-F6D74ECED179}"/>
                </a:ext>
              </a:extLst>
            </p:cNvPr>
            <p:cNvSpPr txBox="1"/>
            <p:nvPr/>
          </p:nvSpPr>
          <p:spPr>
            <a:xfrm>
              <a:off x="4013250" y="1443038"/>
              <a:ext cx="763538" cy="1003301"/>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0" name="テキスト ボックス 39">
              <a:extLst>
                <a:ext uri="{FF2B5EF4-FFF2-40B4-BE49-F238E27FC236}">
                  <a16:creationId xmlns:a16="http://schemas.microsoft.com/office/drawing/2014/main" xmlns="" id="{5E9C3D78-80A3-496E-8DA3-5CCA35FC63EC}"/>
                </a:ext>
              </a:extLst>
            </p:cNvPr>
            <p:cNvSpPr txBox="1"/>
            <p:nvPr/>
          </p:nvSpPr>
          <p:spPr>
            <a:xfrm>
              <a:off x="3594970" y="4929188"/>
              <a:ext cx="581743" cy="1003301"/>
            </a:xfrm>
            <a:prstGeom prst="rect">
              <a:avLst/>
            </a:prstGeom>
            <a:noFill/>
          </p:spPr>
          <p:txBody>
            <a:bodyPr vert="eaVert">
              <a:spAutoFit/>
            </a:bodyPr>
            <a:lstStyle/>
            <a:p>
              <a:pPr eaLnBrk="1" hangingPunct="1">
                <a:defRPr/>
              </a:pPr>
              <a:r>
                <a:rPr lang="ja-JP" altLang="en-US" sz="1000" dirty="0">
                  <a:solidFill>
                    <a:schemeClr val="bg1"/>
                  </a:solidFill>
                </a:rPr>
                <a:t>障害児</a:t>
              </a:r>
              <a:endParaRPr lang="en-US" altLang="ja-JP" sz="1000" dirty="0">
                <a:solidFill>
                  <a:schemeClr val="bg1"/>
                </a:solidFill>
              </a:endParaRPr>
            </a:p>
            <a:p>
              <a:pPr eaLnBrk="1" hangingPunct="1">
                <a:defRPr/>
              </a:pPr>
              <a:r>
                <a:rPr lang="ja-JP" altLang="en-US" sz="1000" dirty="0">
                  <a:solidFill>
                    <a:schemeClr val="bg1"/>
                  </a:solidFill>
                </a:rPr>
                <a:t>相談支援</a:t>
              </a:r>
            </a:p>
          </p:txBody>
        </p:sp>
        <p:sp>
          <p:nvSpPr>
            <p:cNvPr id="41" name="テキスト ボックス 40">
              <a:extLst>
                <a:ext uri="{FF2B5EF4-FFF2-40B4-BE49-F238E27FC236}">
                  <a16:creationId xmlns:a16="http://schemas.microsoft.com/office/drawing/2014/main" xmlns="" id="{7A3507FC-8DB0-4CBF-A74D-712B250D61F8}"/>
                </a:ext>
              </a:extLst>
            </p:cNvPr>
            <p:cNvSpPr txBox="1"/>
            <p:nvPr/>
          </p:nvSpPr>
          <p:spPr>
            <a:xfrm>
              <a:off x="4226795" y="4873625"/>
              <a:ext cx="581743" cy="863600"/>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2" name="テキスト ボックス 41">
              <a:extLst>
                <a:ext uri="{FF2B5EF4-FFF2-40B4-BE49-F238E27FC236}">
                  <a16:creationId xmlns:a16="http://schemas.microsoft.com/office/drawing/2014/main" xmlns="" id="{D9BA9A54-2F0C-4A5A-B1F7-00DA1B05E804}"/>
                </a:ext>
              </a:extLst>
            </p:cNvPr>
            <p:cNvSpPr txBox="1"/>
            <p:nvPr/>
          </p:nvSpPr>
          <p:spPr>
            <a:xfrm>
              <a:off x="4179171" y="3332163"/>
              <a:ext cx="581743" cy="1003301"/>
            </a:xfrm>
            <a:prstGeom prst="rect">
              <a:avLst/>
            </a:prstGeom>
            <a:noFill/>
          </p:spPr>
          <p:txBody>
            <a:bodyPr vert="eaVert">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3" name="テキスト ボックス 42">
              <a:extLst>
                <a:ext uri="{FF2B5EF4-FFF2-40B4-BE49-F238E27FC236}">
                  <a16:creationId xmlns:a16="http://schemas.microsoft.com/office/drawing/2014/main" xmlns="" id="{8FC1E5D4-3A71-49CE-930F-05BEA6A0AA57}"/>
                </a:ext>
              </a:extLst>
            </p:cNvPr>
            <p:cNvSpPr txBox="1"/>
            <p:nvPr/>
          </p:nvSpPr>
          <p:spPr>
            <a:xfrm>
              <a:off x="3575649" y="1591084"/>
              <a:ext cx="581743" cy="1003301"/>
            </a:xfrm>
            <a:prstGeom prst="rect">
              <a:avLst/>
            </a:prstGeom>
            <a:noFill/>
          </p:spPr>
          <p:txBody>
            <a:bodyPr vert="eaVert">
              <a:spAutoFit/>
            </a:bodyPr>
            <a:lstStyle/>
            <a:p>
              <a:pPr eaLnBrk="1" hangingPunct="1">
                <a:defRPr/>
              </a:pPr>
              <a:r>
                <a:rPr lang="ja-JP" altLang="en-US" sz="1000" dirty="0">
                  <a:solidFill>
                    <a:schemeClr val="bg1"/>
                  </a:solidFill>
                </a:rPr>
                <a:t>計画相談</a:t>
              </a:r>
              <a:endParaRPr lang="en-US" altLang="ja-JP" sz="1000" dirty="0">
                <a:solidFill>
                  <a:schemeClr val="bg1"/>
                </a:solidFill>
              </a:endParaRPr>
            </a:p>
            <a:p>
              <a:pPr eaLnBrk="1" hangingPunct="1">
                <a:defRPr/>
              </a:pPr>
              <a:r>
                <a:rPr lang="ja-JP" altLang="en-US" sz="1000" dirty="0">
                  <a:solidFill>
                    <a:schemeClr val="bg1"/>
                  </a:solidFill>
                </a:rPr>
                <a:t>　　　支援</a:t>
              </a:r>
            </a:p>
          </p:txBody>
        </p:sp>
        <p:sp>
          <p:nvSpPr>
            <p:cNvPr id="44" name="テキスト ボックス 43">
              <a:extLst>
                <a:ext uri="{FF2B5EF4-FFF2-40B4-BE49-F238E27FC236}">
                  <a16:creationId xmlns:a16="http://schemas.microsoft.com/office/drawing/2014/main" xmlns="" id="{34F54FA3-4709-4204-9F83-E790EA2D928E}"/>
                </a:ext>
              </a:extLst>
            </p:cNvPr>
            <p:cNvSpPr txBox="1"/>
            <p:nvPr/>
          </p:nvSpPr>
          <p:spPr>
            <a:xfrm>
              <a:off x="3956100" y="1390650"/>
              <a:ext cx="763538" cy="1004888"/>
            </a:xfrm>
            <a:prstGeom prst="rect">
              <a:avLst/>
            </a:prstGeom>
            <a:noFill/>
          </p:spPr>
          <p:txBody>
            <a:bodyPr vert="eaVert">
              <a:spAutoFit/>
            </a:bodyPr>
            <a:lstStyle/>
            <a:p>
              <a:pPr eaLnBrk="1" hangingPunct="1">
                <a:defRPr/>
              </a:pPr>
              <a:r>
                <a:rPr lang="ja-JP" altLang="en-US" sz="1000" dirty="0">
                  <a:solidFill>
                    <a:schemeClr val="bg1"/>
                  </a:solidFill>
                </a:rPr>
                <a:t>本人</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45" name="横巻き 8">
              <a:extLst>
                <a:ext uri="{FF2B5EF4-FFF2-40B4-BE49-F238E27FC236}">
                  <a16:creationId xmlns:a16="http://schemas.microsoft.com/office/drawing/2014/main" xmlns="" id="{DD3BDEB2-980F-477E-B97B-0097FC11880B}"/>
                </a:ext>
              </a:extLst>
            </p:cNvPr>
            <p:cNvSpPr/>
            <p:nvPr/>
          </p:nvSpPr>
          <p:spPr>
            <a:xfrm>
              <a:off x="2089270" y="6077378"/>
              <a:ext cx="4413250" cy="43021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「気づきの段階」からの支援</a:t>
              </a:r>
            </a:p>
          </p:txBody>
        </p:sp>
        <p:sp>
          <p:nvSpPr>
            <p:cNvPr id="46" name="線吹き出し 1 (枠付き) 9">
              <a:extLst>
                <a:ext uri="{FF2B5EF4-FFF2-40B4-BE49-F238E27FC236}">
                  <a16:creationId xmlns:a16="http://schemas.microsoft.com/office/drawing/2014/main" xmlns="" id="{C8A1FC6A-9935-4AD5-9B35-D61996444036}"/>
                </a:ext>
              </a:extLst>
            </p:cNvPr>
            <p:cNvSpPr/>
            <p:nvPr/>
          </p:nvSpPr>
          <p:spPr>
            <a:xfrm>
              <a:off x="5040313" y="636588"/>
              <a:ext cx="3635375" cy="598487"/>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関係者間の共通理解・情報共有</a:t>
              </a:r>
              <a:endParaRPr lang="en-US" altLang="ja-JP" sz="1000" b="1" dirty="0"/>
            </a:p>
            <a:p>
              <a:pPr algn="ctr" eaLnBrk="1" hangingPunct="1">
                <a:defRPr/>
              </a:pPr>
              <a:r>
                <a:rPr lang="ja-JP" altLang="en-US" sz="1000" b="1" dirty="0"/>
                <a:t>→　途切れない支援の調整</a:t>
              </a:r>
            </a:p>
          </p:txBody>
        </p:sp>
        <p:sp>
          <p:nvSpPr>
            <p:cNvPr id="47" name="上矢印 14">
              <a:extLst>
                <a:ext uri="{FF2B5EF4-FFF2-40B4-BE49-F238E27FC236}">
                  <a16:creationId xmlns:a16="http://schemas.microsoft.com/office/drawing/2014/main" xmlns="" id="{0CE02F62-09B7-495E-A697-536477F4132E}"/>
                </a:ext>
              </a:extLst>
            </p:cNvPr>
            <p:cNvSpPr/>
            <p:nvPr/>
          </p:nvSpPr>
          <p:spPr>
            <a:xfrm>
              <a:off x="3778250" y="949325"/>
              <a:ext cx="1287463" cy="1557338"/>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endParaRPr lang="ja-JP" altLang="en-US" sz="1000" dirty="0"/>
            </a:p>
          </p:txBody>
        </p:sp>
        <p:sp>
          <p:nvSpPr>
            <p:cNvPr id="48" name="円/楕円 65">
              <a:extLst>
                <a:ext uri="{FF2B5EF4-FFF2-40B4-BE49-F238E27FC236}">
                  <a16:creationId xmlns:a16="http://schemas.microsoft.com/office/drawing/2014/main" xmlns="" id="{4C5018F0-7CC3-4315-A0EE-F2E28A486239}"/>
                </a:ext>
              </a:extLst>
            </p:cNvPr>
            <p:cNvSpPr/>
            <p:nvPr/>
          </p:nvSpPr>
          <p:spPr>
            <a:xfrm>
              <a:off x="6858000" y="2065338"/>
              <a:ext cx="1547813" cy="36512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solidFill>
                    <a:schemeClr val="tx1"/>
                  </a:solidFill>
                </a:rPr>
                <a:t>地域保健</a:t>
              </a:r>
            </a:p>
          </p:txBody>
        </p:sp>
        <p:sp>
          <p:nvSpPr>
            <p:cNvPr id="49" name="テキスト ボックス 48">
              <a:extLst>
                <a:ext uri="{FF2B5EF4-FFF2-40B4-BE49-F238E27FC236}">
                  <a16:creationId xmlns:a16="http://schemas.microsoft.com/office/drawing/2014/main" xmlns="" id="{113CF050-5082-4EDD-ABA2-44BE4D1707B5}"/>
                </a:ext>
              </a:extLst>
            </p:cNvPr>
            <p:cNvSpPr txBox="1"/>
            <p:nvPr/>
          </p:nvSpPr>
          <p:spPr>
            <a:xfrm>
              <a:off x="4179171" y="1420812"/>
              <a:ext cx="581743" cy="1174751"/>
            </a:xfrm>
            <a:prstGeom prst="rect">
              <a:avLst/>
            </a:prstGeom>
            <a:noFill/>
          </p:spPr>
          <p:txBody>
            <a:bodyPr vert="eaVert" wrap="square">
              <a:spAutoFit/>
            </a:bodyPr>
            <a:lstStyle/>
            <a:p>
              <a:pPr eaLnBrk="1" hangingPunct="1">
                <a:defRPr/>
              </a:pPr>
              <a:r>
                <a:rPr lang="ja-JP" altLang="en-US" sz="1000" dirty="0">
                  <a:solidFill>
                    <a:schemeClr val="bg1"/>
                  </a:solidFill>
                </a:rPr>
                <a:t>本人　</a:t>
              </a:r>
              <a:endParaRPr lang="en-US" altLang="ja-JP" sz="1000" dirty="0">
                <a:solidFill>
                  <a:schemeClr val="bg1"/>
                </a:solidFill>
              </a:endParaRPr>
            </a:p>
            <a:p>
              <a:pPr eaLnBrk="1" hangingPunct="1">
                <a:defRPr/>
              </a:pPr>
              <a:r>
                <a:rPr lang="ja-JP" altLang="en-US" sz="1000" dirty="0">
                  <a:solidFill>
                    <a:schemeClr val="bg1"/>
                  </a:solidFill>
                </a:rPr>
                <a:t>　　（家族）</a:t>
              </a:r>
              <a:endParaRPr lang="en-US" altLang="ja-JP" sz="1000" dirty="0">
                <a:solidFill>
                  <a:schemeClr val="bg1"/>
                </a:solidFill>
              </a:endParaRPr>
            </a:p>
          </p:txBody>
        </p:sp>
        <p:sp>
          <p:nvSpPr>
            <p:cNvPr id="50" name="額縁 16">
              <a:extLst>
                <a:ext uri="{FF2B5EF4-FFF2-40B4-BE49-F238E27FC236}">
                  <a16:creationId xmlns:a16="http://schemas.microsoft.com/office/drawing/2014/main" xmlns="" id="{95B9304B-94C2-4BCC-82AD-5F00C2AD8E27}"/>
                </a:ext>
              </a:extLst>
            </p:cNvPr>
            <p:cNvSpPr/>
            <p:nvPr/>
          </p:nvSpPr>
          <p:spPr>
            <a:xfrm>
              <a:off x="34925" y="6021388"/>
              <a:ext cx="1296988" cy="4651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乳幼児期</a:t>
              </a:r>
            </a:p>
          </p:txBody>
        </p:sp>
        <p:sp>
          <p:nvSpPr>
            <p:cNvPr id="51" name="額縁 17">
              <a:extLst>
                <a:ext uri="{FF2B5EF4-FFF2-40B4-BE49-F238E27FC236}">
                  <a16:creationId xmlns:a16="http://schemas.microsoft.com/office/drawing/2014/main" xmlns="" id="{9BD196A7-450A-4460-898B-0AD598B852A8}"/>
                </a:ext>
              </a:extLst>
            </p:cNvPr>
            <p:cNvSpPr/>
            <p:nvPr/>
          </p:nvSpPr>
          <p:spPr>
            <a:xfrm>
              <a:off x="30163" y="4349750"/>
              <a:ext cx="1295400" cy="4651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b="1" dirty="0"/>
                <a:t>学齢期</a:t>
              </a:r>
            </a:p>
          </p:txBody>
        </p:sp>
        <p:sp>
          <p:nvSpPr>
            <p:cNvPr id="52" name="円/楕円 79">
              <a:extLst>
                <a:ext uri="{FF2B5EF4-FFF2-40B4-BE49-F238E27FC236}">
                  <a16:creationId xmlns:a16="http://schemas.microsoft.com/office/drawing/2014/main" xmlns="" id="{BDA3247E-01B2-4DC1-A76A-BEDF447292F6}"/>
                </a:ext>
              </a:extLst>
            </p:cNvPr>
            <p:cNvSpPr/>
            <p:nvPr/>
          </p:nvSpPr>
          <p:spPr>
            <a:xfrm>
              <a:off x="2339975" y="3524250"/>
              <a:ext cx="1062038" cy="47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3" name="円/楕円 67">
              <a:extLst>
                <a:ext uri="{FF2B5EF4-FFF2-40B4-BE49-F238E27FC236}">
                  <a16:creationId xmlns:a16="http://schemas.microsoft.com/office/drawing/2014/main" xmlns="" id="{ED2563AE-44E6-4A91-9AA0-979D6AA2F052}"/>
                </a:ext>
              </a:extLst>
            </p:cNvPr>
            <p:cNvSpPr/>
            <p:nvPr/>
          </p:nvSpPr>
          <p:spPr>
            <a:xfrm>
              <a:off x="2411413" y="5210175"/>
              <a:ext cx="1003300" cy="4413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000" dirty="0"/>
                <a:t>社会的</a:t>
              </a:r>
              <a:endParaRPr lang="en-US" altLang="ja-JP" sz="1000" dirty="0"/>
            </a:p>
            <a:p>
              <a:pPr algn="ctr" eaLnBrk="1" hangingPunct="1">
                <a:defRPr/>
              </a:pPr>
              <a:r>
                <a:rPr lang="ja-JP" altLang="en-US" sz="1000" dirty="0"/>
                <a:t>養　護</a:t>
              </a:r>
            </a:p>
          </p:txBody>
        </p:sp>
        <p:sp>
          <p:nvSpPr>
            <p:cNvPr id="54" name="円/楕円 80">
              <a:extLst>
                <a:ext uri="{FF2B5EF4-FFF2-40B4-BE49-F238E27FC236}">
                  <a16:creationId xmlns:a16="http://schemas.microsoft.com/office/drawing/2014/main" xmlns="" id="{764A0473-9C32-49BE-B824-43D0134CB935}"/>
                </a:ext>
              </a:extLst>
            </p:cNvPr>
            <p:cNvSpPr/>
            <p:nvPr/>
          </p:nvSpPr>
          <p:spPr>
            <a:xfrm>
              <a:off x="690563" y="5475288"/>
              <a:ext cx="1181100" cy="4333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00" dirty="0"/>
                <a:t>障害児</a:t>
              </a:r>
              <a:endParaRPr lang="en-US" altLang="ja-JP" sz="1000" dirty="0"/>
            </a:p>
            <a:p>
              <a:pPr algn="ctr" eaLnBrk="1" hangingPunct="1">
                <a:defRPr/>
              </a:pPr>
              <a:r>
                <a:rPr lang="ja-JP" altLang="en-US" sz="1000" dirty="0"/>
                <a:t>支　援</a:t>
              </a:r>
            </a:p>
          </p:txBody>
        </p:sp>
        <p:sp>
          <p:nvSpPr>
            <p:cNvPr id="55" name="テキスト ボックス 54">
              <a:extLst>
                <a:ext uri="{FF2B5EF4-FFF2-40B4-BE49-F238E27FC236}">
                  <a16:creationId xmlns:a16="http://schemas.microsoft.com/office/drawing/2014/main" xmlns="" id="{7A78A7C7-16F0-442D-8D44-E64C91F34489}"/>
                </a:ext>
              </a:extLst>
            </p:cNvPr>
            <p:cNvSpPr txBox="1"/>
            <p:nvPr/>
          </p:nvSpPr>
          <p:spPr>
            <a:xfrm>
              <a:off x="1606550" y="5780089"/>
              <a:ext cx="833438" cy="181794"/>
            </a:xfrm>
            <a:prstGeom prst="rect">
              <a:avLst/>
            </a:prstGeom>
            <a:solidFill>
              <a:schemeClr val="bg1"/>
            </a:solidFill>
            <a:ln>
              <a:solidFill>
                <a:schemeClr val="accent1"/>
              </a:solidFill>
            </a:ln>
          </p:spPr>
          <p:txBody>
            <a:bodyPr lIns="0" tIns="0" rIns="0" bIns="0">
              <a:spAutoFit/>
            </a:bodyPr>
            <a:lstStyle/>
            <a:p>
              <a:pPr algn="ctr" eaLnBrk="1" hangingPunct="1">
                <a:defRPr/>
              </a:pPr>
              <a:r>
                <a:rPr lang="ja-JP" altLang="en-US" sz="1000" b="1" dirty="0">
                  <a:solidFill>
                    <a:srgbClr val="FF0000"/>
                  </a:solidFill>
                </a:rPr>
                <a:t>後方支援</a:t>
              </a:r>
            </a:p>
          </p:txBody>
        </p:sp>
      </p:grpSp>
    </p:spTree>
    <p:extLst>
      <p:ext uri="{BB962C8B-B14F-4D97-AF65-F5344CB8AC3E}">
        <p14:creationId xmlns:p14="http://schemas.microsoft.com/office/powerpoint/2010/main" val="11669804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強行）">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9077</TotalTime>
  <Words>3122</Words>
  <Application>Microsoft Office PowerPoint</Application>
  <PresentationFormat>画面に合わせる (4:3)</PresentationFormat>
  <Paragraphs>566</Paragraphs>
  <Slides>19</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メイリオ</vt:lpstr>
      <vt:lpstr>メイリオ</vt:lpstr>
      <vt:lpstr>游ゴシック</vt:lpstr>
      <vt:lpstr>Arial</vt:lpstr>
      <vt:lpstr>Wingdings</vt:lpstr>
      <vt:lpstr>Office ​​テーマ</vt:lpstr>
      <vt:lpstr>チームプレイの基本① チームプレイの必要性</vt:lpstr>
      <vt:lpstr>この時間で学びたいこと</vt:lpstr>
      <vt:lpstr>この講義で伝えたいポイント</vt:lpstr>
      <vt:lpstr>それぞれの地域で実施するときに</vt:lpstr>
      <vt:lpstr>成長に合わせた関わり</vt:lpstr>
      <vt:lpstr>成長に合わせた関わり</vt:lpstr>
      <vt:lpstr>成長に合わせた関わり</vt:lpstr>
      <vt:lpstr>成長に合わせた関わり</vt:lpstr>
      <vt:lpstr>成長に合わせた関わり</vt:lpstr>
      <vt:lpstr>サービス利用計画・個別支援計画 支援手順書の関係</vt:lpstr>
      <vt:lpstr>サービス利用計画・個別支援計画 支援手順書の関係</vt:lpstr>
      <vt:lpstr>サービス利用計画・個別支援計画 支援手順書の関係</vt:lpstr>
      <vt:lpstr>PowerPoint プレゼンテーション</vt:lpstr>
      <vt:lpstr>PowerPoint プレゼンテーション</vt:lpstr>
      <vt:lpstr>PowerPoint プレゼンテーション</vt:lpstr>
      <vt:lpstr>PowerPoint プレゼンテーション</vt:lpstr>
      <vt:lpstr>つぎに繋げていくために</vt:lpstr>
      <vt:lpstr>結果を反映して修正</vt:lpstr>
      <vt:lpstr>活用しやすい記録の方法を考える</vt:lpstr>
    </vt:vector>
  </TitlesOfParts>
  <Company>国立リハビリテーションセンター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強度行動障害の理解④ 困っていることの体験</dc:title>
  <dc:creator>Administrator</dc:creator>
  <cp:lastModifiedBy>相馬　美幸</cp:lastModifiedBy>
  <cp:revision>251</cp:revision>
  <cp:lastPrinted>2019-05-20T00:53:44Z</cp:lastPrinted>
  <dcterms:created xsi:type="dcterms:W3CDTF">2019-02-12T23:42:20Z</dcterms:created>
  <dcterms:modified xsi:type="dcterms:W3CDTF">2019-06-21T00:08:20Z</dcterms:modified>
</cp:coreProperties>
</file>